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8"/>
  </p:notesMasterIdLst>
  <p:sldIdLst>
    <p:sldId id="297" r:id="rId2"/>
    <p:sldId id="257" r:id="rId3"/>
    <p:sldId id="298" r:id="rId4"/>
    <p:sldId id="299" r:id="rId5"/>
    <p:sldId id="300" r:id="rId6"/>
    <p:sldId id="301" r:id="rId7"/>
    <p:sldId id="303" r:id="rId8"/>
    <p:sldId id="304" r:id="rId9"/>
    <p:sldId id="305" r:id="rId10"/>
    <p:sldId id="306" r:id="rId11"/>
    <p:sldId id="307" r:id="rId12"/>
    <p:sldId id="308" r:id="rId13"/>
    <p:sldId id="309" r:id="rId14"/>
    <p:sldId id="310" r:id="rId15"/>
    <p:sldId id="311" r:id="rId16"/>
    <p:sldId id="312" r:id="rId17"/>
    <p:sldId id="313" r:id="rId18"/>
    <p:sldId id="314" r:id="rId19"/>
    <p:sldId id="315" r:id="rId20"/>
    <p:sldId id="316" r:id="rId21"/>
    <p:sldId id="317" r:id="rId22"/>
    <p:sldId id="318" r:id="rId23"/>
    <p:sldId id="319" r:id="rId24"/>
    <p:sldId id="320" r:id="rId25"/>
    <p:sldId id="321" r:id="rId26"/>
    <p:sldId id="322" r:id="rId27"/>
    <p:sldId id="323" r:id="rId28"/>
    <p:sldId id="324" r:id="rId29"/>
    <p:sldId id="325" r:id="rId30"/>
    <p:sldId id="326" r:id="rId31"/>
    <p:sldId id="327" r:id="rId32"/>
    <p:sldId id="328" r:id="rId33"/>
    <p:sldId id="329" r:id="rId34"/>
    <p:sldId id="330" r:id="rId35"/>
    <p:sldId id="331" r:id="rId36"/>
    <p:sldId id="332" r:id="rId37"/>
    <p:sldId id="333" r:id="rId38"/>
    <p:sldId id="334" r:id="rId39"/>
    <p:sldId id="335" r:id="rId40"/>
    <p:sldId id="336" r:id="rId41"/>
    <p:sldId id="337" r:id="rId42"/>
    <p:sldId id="338" r:id="rId43"/>
    <p:sldId id="339" r:id="rId44"/>
    <p:sldId id="340" r:id="rId45"/>
    <p:sldId id="341" r:id="rId46"/>
    <p:sldId id="342" r:id="rId47"/>
    <p:sldId id="343" r:id="rId48"/>
    <p:sldId id="344" r:id="rId49"/>
    <p:sldId id="345" r:id="rId50"/>
    <p:sldId id="346" r:id="rId51"/>
    <p:sldId id="347" r:id="rId52"/>
    <p:sldId id="348" r:id="rId53"/>
    <p:sldId id="349" r:id="rId54"/>
    <p:sldId id="350" r:id="rId55"/>
    <p:sldId id="351" r:id="rId56"/>
    <p:sldId id="352" r:id="rId5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29" autoAdjust="0"/>
    <p:restoredTop sz="89245" autoAdjust="0"/>
  </p:normalViewPr>
  <p:slideViewPr>
    <p:cSldViewPr>
      <p:cViewPr varScale="1">
        <p:scale>
          <a:sx n="82" d="100"/>
          <a:sy n="82" d="100"/>
        </p:scale>
        <p:origin x="207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a-Latn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74096C-EF9E-4A95-A101-18948A979931}" type="datetimeFigureOut">
              <a:rPr lang="la-Latn" smtClean="0"/>
              <a:pPr/>
              <a:t>08/03/2019</a:t>
            </a:fld>
            <a:endParaRPr lang="la-Latn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a-Latn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la-Latn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a-Latn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00467A-09ED-47AD-84B7-D0B9FC79D608}" type="slidenum">
              <a:rPr lang="la-Latn" smtClean="0"/>
              <a:pPr/>
              <a:t>‹nr.›</a:t>
            </a:fld>
            <a:endParaRPr lang="la-Latn"/>
          </a:p>
        </p:txBody>
      </p:sp>
    </p:spTree>
    <p:extLst>
      <p:ext uri="{BB962C8B-B14F-4D97-AF65-F5344CB8AC3E}">
        <p14:creationId xmlns:p14="http://schemas.microsoft.com/office/powerpoint/2010/main" val="202891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nl-NL" dirty="0" smtClean="0"/>
              <a:t>Er is duidelijk een </a:t>
            </a:r>
            <a:r>
              <a:rPr lang="nl-NL" u="sng" dirty="0" smtClean="0"/>
              <a:t>maar</a:t>
            </a:r>
            <a:r>
              <a:rPr lang="nl-NL" u="none" dirty="0" smtClean="0"/>
              <a:t> onderweg.</a:t>
            </a:r>
            <a:endParaRPr lang="la-Latn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00467A-09ED-47AD-84B7-D0B9FC79D608}" type="slidenum">
              <a:rPr lang="la-Latn" smtClean="0"/>
              <a:pPr/>
              <a:t>5</a:t>
            </a:fld>
            <a:endParaRPr lang="la-Latn"/>
          </a:p>
        </p:txBody>
      </p:sp>
    </p:spTree>
    <p:extLst>
      <p:ext uri="{BB962C8B-B14F-4D97-AF65-F5344CB8AC3E}">
        <p14:creationId xmlns:p14="http://schemas.microsoft.com/office/powerpoint/2010/main" val="22615909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nl-NL" dirty="0" smtClean="0"/>
              <a:t>Genetivus enkelvoud van τ` κάλλος.</a:t>
            </a:r>
          </a:p>
          <a:p>
            <a:pPr marL="228600" indent="-228600">
              <a:buAutoNum type="arabicPeriod"/>
            </a:pPr>
            <a:r>
              <a:rPr lang="nl-NL" dirty="0" smtClean="0"/>
              <a:t>Infinitivus van οἶδα.</a:t>
            </a:r>
          </a:p>
          <a:p>
            <a:pPr marL="228600" indent="-228600">
              <a:buAutoNum type="arabicPeriod"/>
            </a:pPr>
            <a:endParaRPr lang="la-Latn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00467A-09ED-47AD-84B7-D0B9FC79D608}" type="slidenum">
              <a:rPr lang="la-Latn" smtClean="0"/>
              <a:pPr/>
              <a:t>50</a:t>
            </a:fld>
            <a:endParaRPr lang="la-Latn"/>
          </a:p>
        </p:txBody>
      </p:sp>
    </p:spTree>
    <p:extLst>
      <p:ext uri="{BB962C8B-B14F-4D97-AF65-F5344CB8AC3E}">
        <p14:creationId xmlns:p14="http://schemas.microsoft.com/office/powerpoint/2010/main" val="34005064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nl-NL" sz="1200" dirty="0" smtClean="0"/>
              <a:t>(</a:t>
            </a:r>
            <a:r>
              <a:rPr lang="el-GR" sz="1200" dirty="0" err="1" smtClean="0"/>
              <a:t>ὧν</a:t>
            </a:r>
            <a:r>
              <a:rPr lang="nl-NL" sz="1200" dirty="0" smtClean="0"/>
              <a:t>)</a:t>
            </a:r>
            <a:r>
              <a:rPr lang="el-GR" sz="1200" dirty="0" smtClean="0"/>
              <a:t> τότε </a:t>
            </a:r>
            <a:r>
              <a:rPr lang="el-GR" sz="1200" dirty="0" err="1" smtClean="0"/>
              <a:t>εἶπον</a:t>
            </a:r>
            <a:endParaRPr lang="nl-NL" sz="1200" dirty="0" smtClean="0"/>
          </a:p>
          <a:p>
            <a:pPr marL="228600" indent="-228600">
              <a:buAutoNum type="arabicPeriod"/>
            </a:pPr>
            <a:r>
              <a:rPr lang="nl-NL" sz="1200" dirty="0" smtClean="0"/>
              <a:t>Nee, hij weet alleen niet meer hoe hij uit zijn zelf gegraven kuil kan komen. </a:t>
            </a:r>
            <a:r>
              <a:rPr lang="nl-NL" sz="1200" smtClean="0"/>
              <a:t>ἀπορία.</a:t>
            </a:r>
            <a:endParaRPr lang="la-Latn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00467A-09ED-47AD-84B7-D0B9FC79D608}" type="slidenum">
              <a:rPr lang="la-Latn" smtClean="0"/>
              <a:pPr/>
              <a:t>55</a:t>
            </a:fld>
            <a:endParaRPr lang="la-Latn"/>
          </a:p>
        </p:txBody>
      </p:sp>
    </p:spTree>
    <p:extLst>
      <p:ext uri="{BB962C8B-B14F-4D97-AF65-F5344CB8AC3E}">
        <p14:creationId xmlns:p14="http://schemas.microsoft.com/office/powerpoint/2010/main" val="1772490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nl-NL" dirty="0" smtClean="0"/>
              <a:t>Eerste persoon enkelvoud imperfecti van ἐρωτά.</a:t>
            </a:r>
          </a:p>
          <a:p>
            <a:pPr marL="228600" indent="-228600">
              <a:buAutoNum type="arabicPeriod"/>
            </a:pPr>
            <a:r>
              <a:rPr lang="nl-NL" dirty="0" smtClean="0"/>
              <a:t>Infinitivus aoristi medium van ἀποκρίνομαι</a:t>
            </a:r>
            <a:endParaRPr lang="la-Latn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00467A-09ED-47AD-84B7-D0B9FC79D608}" type="slidenum">
              <a:rPr lang="la-Latn" smtClean="0"/>
              <a:pPr/>
              <a:t>10</a:t>
            </a:fld>
            <a:endParaRPr lang="la-Latn"/>
          </a:p>
        </p:txBody>
      </p:sp>
    </p:spTree>
    <p:extLst>
      <p:ext uri="{BB962C8B-B14F-4D97-AF65-F5344CB8AC3E}">
        <p14:creationId xmlns:p14="http://schemas.microsoft.com/office/powerpoint/2010/main" val="42333088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nl-NL" dirty="0" smtClean="0"/>
              <a:t>Het is een optativus potentialis. In een εἰ-zin</a:t>
            </a:r>
            <a:r>
              <a:rPr lang="nl-NL" baseline="0" dirty="0" smtClean="0"/>
              <a:t> blijft het partikel ἄν achterwege.</a:t>
            </a:r>
          </a:p>
          <a:p>
            <a:pPr marL="228600" indent="-228600">
              <a:buAutoNum type="arabicPeriod"/>
            </a:pPr>
            <a:r>
              <a:rPr lang="nl-NL" baseline="0" dirty="0" smtClean="0"/>
              <a:t>Socrates.</a:t>
            </a:r>
            <a:endParaRPr lang="la-Latn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00467A-09ED-47AD-84B7-D0B9FC79D608}" type="slidenum">
              <a:rPr lang="la-Latn" smtClean="0"/>
              <a:pPr/>
              <a:t>15</a:t>
            </a:fld>
            <a:endParaRPr lang="la-Latn"/>
          </a:p>
        </p:txBody>
      </p:sp>
    </p:spTree>
    <p:extLst>
      <p:ext uri="{BB962C8B-B14F-4D97-AF65-F5344CB8AC3E}">
        <p14:creationId xmlns:p14="http://schemas.microsoft.com/office/powerpoint/2010/main" val="35811449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nl-NL" dirty="0" smtClean="0"/>
              <a:t>Zeggen naar wie/wat</a:t>
            </a:r>
            <a:r>
              <a:rPr lang="nl-NL" baseline="0" dirty="0" smtClean="0"/>
              <a:t> Eros het verlangen is.</a:t>
            </a:r>
            <a:endParaRPr lang="nl-NL" dirty="0" smtClean="0"/>
          </a:p>
          <a:p>
            <a:pPr marL="228600" indent="-228600">
              <a:buAutoNum type="arabicPeriod"/>
            </a:pPr>
            <a:endParaRPr lang="nl-NL" dirty="0" smtClean="0"/>
          </a:p>
          <a:p>
            <a:pPr marL="228600" indent="-228600">
              <a:buAutoNum type="arabicPeriod"/>
            </a:pPr>
            <a:endParaRPr lang="la-Latn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00467A-09ED-47AD-84B7-D0B9FC79D608}" type="slidenum">
              <a:rPr lang="la-Latn" smtClean="0"/>
              <a:pPr/>
              <a:t>20</a:t>
            </a:fld>
            <a:endParaRPr lang="la-Latn"/>
          </a:p>
        </p:txBody>
      </p:sp>
    </p:spTree>
    <p:extLst>
      <p:ext uri="{BB962C8B-B14F-4D97-AF65-F5344CB8AC3E}">
        <p14:creationId xmlns:p14="http://schemas.microsoft.com/office/powerpoint/2010/main" val="31271026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nl-NL" dirty="0" smtClean="0"/>
              <a:t>Het is een accusativus, gebruikt als onderwerp in de AcI.</a:t>
            </a:r>
          </a:p>
          <a:p>
            <a:pPr marL="228600" indent="-228600">
              <a:buAutoNum type="arabicPeriod"/>
            </a:pPr>
            <a:r>
              <a:rPr lang="nl-NL" dirty="0" smtClean="0"/>
              <a:t>Naar de grootte of kracht van degene die groot is of krachtig.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00467A-09ED-47AD-84B7-D0B9FC79D608}" type="slidenum">
              <a:rPr lang="la-Latn" smtClean="0"/>
              <a:pPr/>
              <a:t>25</a:t>
            </a:fld>
            <a:endParaRPr lang="la-Latn"/>
          </a:p>
        </p:txBody>
      </p:sp>
    </p:spTree>
    <p:extLst>
      <p:ext uri="{BB962C8B-B14F-4D97-AF65-F5344CB8AC3E}">
        <p14:creationId xmlns:p14="http://schemas.microsoft.com/office/powerpoint/2010/main" val="4211104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nl-NL" dirty="0" smtClean="0"/>
              <a:t>Nee, hij heeft geen ongelijk, hij drukt zich alleen onnauwkeurig uit.</a:t>
            </a:r>
          </a:p>
          <a:p>
            <a:pPr marL="228600" indent="-228600">
              <a:buAutoNum type="arabicPeriod"/>
            </a:pPr>
            <a:r>
              <a:rPr lang="nl-NL" dirty="0" smtClean="0"/>
              <a:t>Positieve eigenschappen.</a:t>
            </a:r>
          </a:p>
          <a:p>
            <a:pPr marL="228600" indent="-228600">
              <a:buAutoNum type="arabicPeriod"/>
            </a:pPr>
            <a:r>
              <a:rPr lang="nl-NL" dirty="0" smtClean="0"/>
              <a:t>Het is een coniunctivus finalis na ἵνα.</a:t>
            </a:r>
            <a:endParaRPr lang="nl-NL" dirty="0" err="1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00467A-09ED-47AD-84B7-D0B9FC79D608}" type="slidenum">
              <a:rPr lang="la-Latn" smtClean="0"/>
              <a:pPr/>
              <a:t>30</a:t>
            </a:fld>
            <a:endParaRPr lang="la-Latn"/>
          </a:p>
        </p:txBody>
      </p:sp>
    </p:spTree>
    <p:extLst>
      <p:ext uri="{BB962C8B-B14F-4D97-AF65-F5344CB8AC3E}">
        <p14:creationId xmlns:p14="http://schemas.microsoft.com/office/powerpoint/2010/main" val="26424108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nl-NL" dirty="0" smtClean="0"/>
              <a:t>Tweede persoon enkelvoud.</a:t>
            </a:r>
          </a:p>
          <a:p>
            <a:pPr marL="228600" indent="-228600">
              <a:buAutoNum type="arabicPeriod"/>
            </a:pPr>
            <a:r>
              <a:rPr lang="nl-NL" dirty="0" smtClean="0"/>
              <a:t>Socrates heeft duidelijk gemaakt dat bezit </a:t>
            </a:r>
            <a:r>
              <a:rPr lang="nl-NL" u="sng" dirty="0" smtClean="0"/>
              <a:t>op dit moment</a:t>
            </a:r>
            <a:r>
              <a:rPr lang="nl-NL" u="none" dirty="0" smtClean="0"/>
              <a:t> niet uitsluit dat iemand verlangt iets </a:t>
            </a:r>
            <a:r>
              <a:rPr lang="nl-NL" u="sng" dirty="0" smtClean="0"/>
              <a:t>ook in de toekomst</a:t>
            </a:r>
            <a:r>
              <a:rPr lang="nl-NL" u="none" dirty="0" smtClean="0"/>
              <a:t> te bezitten.</a:t>
            </a:r>
            <a:endParaRPr lang="la-Latn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00467A-09ED-47AD-84B7-D0B9FC79D608}" type="slidenum">
              <a:rPr lang="la-Latn" smtClean="0"/>
              <a:pPr/>
              <a:t>35</a:t>
            </a:fld>
            <a:endParaRPr lang="la-Latn"/>
          </a:p>
        </p:txBody>
      </p:sp>
    </p:spTree>
    <p:extLst>
      <p:ext uri="{BB962C8B-B14F-4D97-AF65-F5344CB8AC3E}">
        <p14:creationId xmlns:p14="http://schemas.microsoft.com/office/powerpoint/2010/main" val="18262394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nl-NL" dirty="0" smtClean="0"/>
              <a:t>Bezit ook in de toekomst.</a:t>
            </a:r>
          </a:p>
          <a:p>
            <a:pPr marL="228600" indent="-228600">
              <a:buAutoNum type="arabicPeriod"/>
            </a:pPr>
            <a:r>
              <a:rPr lang="nl-NL" dirty="0" smtClean="0"/>
              <a:t>De fictieve gesprekspartner van Socrates</a:t>
            </a:r>
            <a:r>
              <a:rPr lang="nl-NL" baseline="0" dirty="0" smtClean="0"/>
              <a:t> (en Agathon).</a:t>
            </a:r>
            <a:endParaRPr lang="la-Latn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00467A-09ED-47AD-84B7-D0B9FC79D608}" type="slidenum">
              <a:rPr lang="la-Latn" smtClean="0"/>
              <a:pPr/>
              <a:t>40</a:t>
            </a:fld>
            <a:endParaRPr lang="la-Latn"/>
          </a:p>
        </p:txBody>
      </p:sp>
    </p:spTree>
    <p:extLst>
      <p:ext uri="{BB962C8B-B14F-4D97-AF65-F5344CB8AC3E}">
        <p14:creationId xmlns:p14="http://schemas.microsoft.com/office/powerpoint/2010/main" val="12761334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nl-NL" dirty="0" smtClean="0"/>
              <a:t>De god Eros zelf!</a:t>
            </a:r>
          </a:p>
          <a:p>
            <a:pPr marL="228600" indent="-228600">
              <a:buAutoNum type="arabicPeriod"/>
            </a:pPr>
            <a:r>
              <a:rPr lang="nl-NL" i="0" baseline="0" dirty="0" smtClean="0"/>
              <a:t>Imperativus aoristi van het deponens ἀναμιμνῄσκομαι.</a:t>
            </a:r>
          </a:p>
          <a:p>
            <a:pPr marL="228600" indent="-228600">
              <a:buAutoNum type="arabicPeriod"/>
            </a:pPr>
            <a:endParaRPr lang="la-Latn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00467A-09ED-47AD-84B7-D0B9FC79D608}" type="slidenum">
              <a:rPr lang="la-Latn" smtClean="0"/>
              <a:pPr/>
              <a:t>45</a:t>
            </a:fld>
            <a:endParaRPr lang="la-Latn"/>
          </a:p>
        </p:txBody>
      </p:sp>
    </p:spTree>
    <p:extLst>
      <p:ext uri="{BB962C8B-B14F-4D97-AF65-F5344CB8AC3E}">
        <p14:creationId xmlns:p14="http://schemas.microsoft.com/office/powerpoint/2010/main" val="3246156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5D4CA-5A0E-4023-8626-3AA8237623D4}" type="datetimeFigureOut">
              <a:rPr lang="nl-NL" smtClean="0"/>
              <a:pPr/>
              <a:t>8-3-2019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52BF4-A892-4F8C-A811-F18E12070254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2677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5D4CA-5A0E-4023-8626-3AA8237623D4}" type="datetimeFigureOut">
              <a:rPr lang="nl-NL" smtClean="0"/>
              <a:pPr/>
              <a:t>8-3-2019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52BF4-A892-4F8C-A811-F18E12070254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1562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5D4CA-5A0E-4023-8626-3AA8237623D4}" type="datetimeFigureOut">
              <a:rPr lang="nl-NL" smtClean="0"/>
              <a:pPr/>
              <a:t>8-3-2019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52BF4-A892-4F8C-A811-F18E12070254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589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5D4CA-5A0E-4023-8626-3AA8237623D4}" type="datetimeFigureOut">
              <a:rPr lang="nl-NL" smtClean="0"/>
              <a:pPr/>
              <a:t>8-3-2019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52BF4-A892-4F8C-A811-F18E12070254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2015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5D4CA-5A0E-4023-8626-3AA8237623D4}" type="datetimeFigureOut">
              <a:rPr lang="nl-NL" smtClean="0"/>
              <a:pPr/>
              <a:t>8-3-2019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52BF4-A892-4F8C-A811-F18E12070254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0751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5D4CA-5A0E-4023-8626-3AA8237623D4}" type="datetimeFigureOut">
              <a:rPr lang="nl-NL" smtClean="0"/>
              <a:pPr/>
              <a:t>8-3-2019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52BF4-A892-4F8C-A811-F18E12070254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491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5D4CA-5A0E-4023-8626-3AA8237623D4}" type="datetimeFigureOut">
              <a:rPr lang="nl-NL" smtClean="0"/>
              <a:pPr/>
              <a:t>8-3-2019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52BF4-A892-4F8C-A811-F18E12070254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6365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5D4CA-5A0E-4023-8626-3AA8237623D4}" type="datetimeFigureOut">
              <a:rPr lang="nl-NL" smtClean="0"/>
              <a:pPr/>
              <a:t>8-3-2019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52BF4-A892-4F8C-A811-F18E12070254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1737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5D4CA-5A0E-4023-8626-3AA8237623D4}" type="datetimeFigureOut">
              <a:rPr lang="nl-NL" smtClean="0"/>
              <a:pPr/>
              <a:t>8-3-2019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52BF4-A892-4F8C-A811-F18E12070254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4475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5D4CA-5A0E-4023-8626-3AA8237623D4}" type="datetimeFigureOut">
              <a:rPr lang="nl-NL" smtClean="0"/>
              <a:pPr/>
              <a:t>8-3-2019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52BF4-A892-4F8C-A811-F18E12070254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6316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5D4CA-5A0E-4023-8626-3AA8237623D4}" type="datetimeFigureOut">
              <a:rPr lang="nl-NL" smtClean="0"/>
              <a:pPr/>
              <a:t>8-3-2019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52BF4-A892-4F8C-A811-F18E12070254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6253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5D4CA-5A0E-4023-8626-3AA8237623D4}" type="datetimeFigureOut">
              <a:rPr lang="nl-NL" smtClean="0"/>
              <a:pPr/>
              <a:t>8-3-2019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52BF4-A892-4F8C-A811-F18E12070254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178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32.xml"/><Relationship Id="rId3" Type="http://schemas.openxmlformats.org/officeDocument/2006/relationships/slide" Target="slide7.xml"/><Relationship Id="rId7" Type="http://schemas.openxmlformats.org/officeDocument/2006/relationships/slide" Target="slide27.xml"/><Relationship Id="rId12" Type="http://schemas.openxmlformats.org/officeDocument/2006/relationships/slide" Target="slide47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2.xml"/><Relationship Id="rId11" Type="http://schemas.openxmlformats.org/officeDocument/2006/relationships/slide" Target="slide52.xml"/><Relationship Id="rId5" Type="http://schemas.openxmlformats.org/officeDocument/2006/relationships/slide" Target="slide17.xml"/><Relationship Id="rId10" Type="http://schemas.openxmlformats.org/officeDocument/2006/relationships/slide" Target="slide42.xml"/><Relationship Id="rId4" Type="http://schemas.openxmlformats.org/officeDocument/2006/relationships/slide" Target="slide12.xml"/><Relationship Id="rId9" Type="http://schemas.openxmlformats.org/officeDocument/2006/relationships/slide" Target="slide3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slide" Target="slide11.xml"/><Relationship Id="rId7" Type="http://schemas.openxmlformats.org/officeDocument/2006/relationships/slide" Target="slid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5" Type="http://schemas.openxmlformats.org/officeDocument/2006/relationships/slide" Target="slide7.xml"/><Relationship Id="rId4" Type="http://schemas.openxmlformats.org/officeDocument/2006/relationships/slide" Target="slide8.xml"/><Relationship Id="rId9" Type="http://schemas.openxmlformats.org/officeDocument/2006/relationships/slide" Target="slide10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slide" Target="slide8.xml"/><Relationship Id="rId7" Type="http://schemas.openxmlformats.org/officeDocument/2006/relationships/slide" Target="slide12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slide" Target="slide9.xml"/><Relationship Id="rId4" Type="http://schemas.openxmlformats.org/officeDocument/2006/relationships/slide" Target="slide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3" Type="http://schemas.openxmlformats.org/officeDocument/2006/relationships/slide" Target="slide13.xml"/><Relationship Id="rId7" Type="http://schemas.openxmlformats.org/officeDocument/2006/relationships/slide" Target="slide17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14.xml"/><Relationship Id="rId4" Type="http://schemas.openxmlformats.org/officeDocument/2006/relationships/slide" Target="slide1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3" Type="http://schemas.openxmlformats.org/officeDocument/2006/relationships/slide" Target="slide13.xml"/><Relationship Id="rId7" Type="http://schemas.openxmlformats.org/officeDocument/2006/relationships/slide" Target="slide17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14.xml"/><Relationship Id="rId4" Type="http://schemas.openxmlformats.org/officeDocument/2006/relationships/slide" Target="slide1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3" Type="http://schemas.openxmlformats.org/officeDocument/2006/relationships/slide" Target="slide13.xml"/><Relationship Id="rId7" Type="http://schemas.openxmlformats.org/officeDocument/2006/relationships/slide" Target="slide17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14.xml"/><Relationship Id="rId4" Type="http://schemas.openxmlformats.org/officeDocument/2006/relationships/slide" Target="slide1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" Target="slide17.xml"/><Relationship Id="rId3" Type="http://schemas.openxmlformats.org/officeDocument/2006/relationships/slide" Target="slide16.xml"/><Relationship Id="rId7" Type="http://schemas.openxmlformats.org/officeDocument/2006/relationships/slide" Target="slide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4.xml"/><Relationship Id="rId5" Type="http://schemas.openxmlformats.org/officeDocument/2006/relationships/slide" Target="slide12.xml"/><Relationship Id="rId4" Type="http://schemas.openxmlformats.org/officeDocument/2006/relationships/slide" Target="slide13.xml"/><Relationship Id="rId9" Type="http://schemas.openxmlformats.org/officeDocument/2006/relationships/slide" Target="slide15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3" Type="http://schemas.openxmlformats.org/officeDocument/2006/relationships/slide" Target="slide13.xml"/><Relationship Id="rId7" Type="http://schemas.openxmlformats.org/officeDocument/2006/relationships/slide" Target="slide17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14.xml"/><Relationship Id="rId4" Type="http://schemas.openxmlformats.org/officeDocument/2006/relationships/slide" Target="slide1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slide" Target="slide20.xml"/><Relationship Id="rId3" Type="http://schemas.openxmlformats.org/officeDocument/2006/relationships/slide" Target="slide18.xml"/><Relationship Id="rId7" Type="http://schemas.openxmlformats.org/officeDocument/2006/relationships/slide" Target="slide22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2.xml"/><Relationship Id="rId5" Type="http://schemas.openxmlformats.org/officeDocument/2006/relationships/slide" Target="slide19.xml"/><Relationship Id="rId4" Type="http://schemas.openxmlformats.org/officeDocument/2006/relationships/slide" Target="slide1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slide" Target="slide20.xml"/><Relationship Id="rId3" Type="http://schemas.openxmlformats.org/officeDocument/2006/relationships/slide" Target="slide18.xml"/><Relationship Id="rId7" Type="http://schemas.openxmlformats.org/officeDocument/2006/relationships/slide" Target="slide22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2.xml"/><Relationship Id="rId5" Type="http://schemas.openxmlformats.org/officeDocument/2006/relationships/slide" Target="slide19.xml"/><Relationship Id="rId4" Type="http://schemas.openxmlformats.org/officeDocument/2006/relationships/slide" Target="slide1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slide" Target="slide20.xml"/><Relationship Id="rId3" Type="http://schemas.openxmlformats.org/officeDocument/2006/relationships/slide" Target="slide18.xml"/><Relationship Id="rId7" Type="http://schemas.openxmlformats.org/officeDocument/2006/relationships/slide" Target="slide22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2.xml"/><Relationship Id="rId5" Type="http://schemas.openxmlformats.org/officeDocument/2006/relationships/slide" Target="slide19.xml"/><Relationship Id="rId4" Type="http://schemas.openxmlformats.org/officeDocument/2006/relationships/slide" Target="slide1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3" Type="http://schemas.openxmlformats.org/officeDocument/2006/relationships/slide" Target="slide3.xml"/><Relationship Id="rId7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slide" Target="slide4.xml"/><Relationship Id="rId4" Type="http://schemas.openxmlformats.org/officeDocument/2006/relationships/slide" Target="slide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slide" Target="slide22.xml"/><Relationship Id="rId3" Type="http://schemas.openxmlformats.org/officeDocument/2006/relationships/slide" Target="slide21.xml"/><Relationship Id="rId7" Type="http://schemas.openxmlformats.org/officeDocument/2006/relationships/slide" Target="slide1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9.xml"/><Relationship Id="rId5" Type="http://schemas.openxmlformats.org/officeDocument/2006/relationships/slide" Target="slide17.xml"/><Relationship Id="rId4" Type="http://schemas.openxmlformats.org/officeDocument/2006/relationships/slide" Target="slide18.xml"/><Relationship Id="rId9" Type="http://schemas.openxmlformats.org/officeDocument/2006/relationships/slide" Target="slide20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slide" Target="slide20.xml"/><Relationship Id="rId3" Type="http://schemas.openxmlformats.org/officeDocument/2006/relationships/slide" Target="slide18.xml"/><Relationship Id="rId7" Type="http://schemas.openxmlformats.org/officeDocument/2006/relationships/slide" Target="slide22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2.xml"/><Relationship Id="rId5" Type="http://schemas.openxmlformats.org/officeDocument/2006/relationships/slide" Target="slide19.xml"/><Relationship Id="rId4" Type="http://schemas.openxmlformats.org/officeDocument/2006/relationships/slide" Target="slide17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slide" Target="slide25.xml"/><Relationship Id="rId3" Type="http://schemas.openxmlformats.org/officeDocument/2006/relationships/slide" Target="slide23.xml"/><Relationship Id="rId7" Type="http://schemas.openxmlformats.org/officeDocument/2006/relationships/slide" Target="slide27.xml"/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7.xml"/><Relationship Id="rId5" Type="http://schemas.openxmlformats.org/officeDocument/2006/relationships/slide" Target="slide24.xml"/><Relationship Id="rId4" Type="http://schemas.openxmlformats.org/officeDocument/2006/relationships/slide" Target="slide2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slide" Target="slide25.xml"/><Relationship Id="rId3" Type="http://schemas.openxmlformats.org/officeDocument/2006/relationships/slide" Target="slide23.xml"/><Relationship Id="rId7" Type="http://schemas.openxmlformats.org/officeDocument/2006/relationships/slide" Target="slide27.xml"/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7.xml"/><Relationship Id="rId5" Type="http://schemas.openxmlformats.org/officeDocument/2006/relationships/slide" Target="slide24.xml"/><Relationship Id="rId4" Type="http://schemas.openxmlformats.org/officeDocument/2006/relationships/slide" Target="slide2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slide" Target="slide25.xml"/><Relationship Id="rId3" Type="http://schemas.openxmlformats.org/officeDocument/2006/relationships/slide" Target="slide23.xml"/><Relationship Id="rId7" Type="http://schemas.openxmlformats.org/officeDocument/2006/relationships/slide" Target="slide27.xml"/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7.xml"/><Relationship Id="rId5" Type="http://schemas.openxmlformats.org/officeDocument/2006/relationships/slide" Target="slide24.xml"/><Relationship Id="rId4" Type="http://schemas.openxmlformats.org/officeDocument/2006/relationships/slide" Target="slide2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slide" Target="slide27.xml"/><Relationship Id="rId3" Type="http://schemas.openxmlformats.org/officeDocument/2006/relationships/slide" Target="slide26.xml"/><Relationship Id="rId7" Type="http://schemas.openxmlformats.org/officeDocument/2006/relationships/slide" Target="slide1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4.xml"/><Relationship Id="rId5" Type="http://schemas.openxmlformats.org/officeDocument/2006/relationships/slide" Target="slide22.xml"/><Relationship Id="rId4" Type="http://schemas.openxmlformats.org/officeDocument/2006/relationships/slide" Target="slide23.xml"/><Relationship Id="rId9" Type="http://schemas.openxmlformats.org/officeDocument/2006/relationships/slide" Target="slide2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7" Type="http://schemas.openxmlformats.org/officeDocument/2006/relationships/slide" Target="slide25.xml"/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7.xml"/><Relationship Id="rId5" Type="http://schemas.openxmlformats.org/officeDocument/2006/relationships/slide" Target="slide24.xml"/><Relationship Id="rId4" Type="http://schemas.openxmlformats.org/officeDocument/2006/relationships/slide" Target="slide2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slide" Target="slide30.xml"/><Relationship Id="rId3" Type="http://schemas.openxmlformats.org/officeDocument/2006/relationships/slide" Target="slide28.xml"/><Relationship Id="rId7" Type="http://schemas.openxmlformats.org/officeDocument/2006/relationships/slide" Target="slide32.xml"/><Relationship Id="rId2" Type="http://schemas.openxmlformats.org/officeDocument/2006/relationships/slide" Target="slide3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2.xml"/><Relationship Id="rId5" Type="http://schemas.openxmlformats.org/officeDocument/2006/relationships/slide" Target="slide29.xml"/><Relationship Id="rId4" Type="http://schemas.openxmlformats.org/officeDocument/2006/relationships/slide" Target="slide2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7" Type="http://schemas.openxmlformats.org/officeDocument/2006/relationships/slide" Target="slide30.xml"/><Relationship Id="rId2" Type="http://schemas.openxmlformats.org/officeDocument/2006/relationships/slide" Target="slide3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2.xml"/><Relationship Id="rId5" Type="http://schemas.openxmlformats.org/officeDocument/2006/relationships/slide" Target="slide22.xml"/><Relationship Id="rId4" Type="http://schemas.openxmlformats.org/officeDocument/2006/relationships/slide" Target="slide28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slide" Target="slide30.xml"/><Relationship Id="rId3" Type="http://schemas.openxmlformats.org/officeDocument/2006/relationships/slide" Target="slide28.xml"/><Relationship Id="rId7" Type="http://schemas.openxmlformats.org/officeDocument/2006/relationships/slide" Target="slide32.xml"/><Relationship Id="rId2" Type="http://schemas.openxmlformats.org/officeDocument/2006/relationships/slide" Target="slide3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2.xml"/><Relationship Id="rId5" Type="http://schemas.openxmlformats.org/officeDocument/2006/relationships/slide" Target="slide29.xml"/><Relationship Id="rId4" Type="http://schemas.openxmlformats.org/officeDocument/2006/relationships/slide" Target="slide2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3" Type="http://schemas.openxmlformats.org/officeDocument/2006/relationships/slide" Target="slide3.xml"/><Relationship Id="rId7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slide" Target="slide4.xml"/><Relationship Id="rId4" Type="http://schemas.openxmlformats.org/officeDocument/2006/relationships/slide" Target="slide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slide" Target="slide32.xml"/><Relationship Id="rId3" Type="http://schemas.openxmlformats.org/officeDocument/2006/relationships/slide" Target="slide31.xml"/><Relationship Id="rId7" Type="http://schemas.openxmlformats.org/officeDocument/2006/relationships/slide" Target="slide2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9.xml"/><Relationship Id="rId5" Type="http://schemas.openxmlformats.org/officeDocument/2006/relationships/slide" Target="slide27.xml"/><Relationship Id="rId4" Type="http://schemas.openxmlformats.org/officeDocument/2006/relationships/slide" Target="slide28.xml"/><Relationship Id="rId9" Type="http://schemas.openxmlformats.org/officeDocument/2006/relationships/slide" Target="slide30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slide" Target="slide30.xml"/><Relationship Id="rId3" Type="http://schemas.openxmlformats.org/officeDocument/2006/relationships/slide" Target="slide28.xml"/><Relationship Id="rId7" Type="http://schemas.openxmlformats.org/officeDocument/2006/relationships/slide" Target="slide32.xml"/><Relationship Id="rId2" Type="http://schemas.openxmlformats.org/officeDocument/2006/relationships/slide" Target="slide3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2.xml"/><Relationship Id="rId5" Type="http://schemas.openxmlformats.org/officeDocument/2006/relationships/slide" Target="slide29.xml"/><Relationship Id="rId4" Type="http://schemas.openxmlformats.org/officeDocument/2006/relationships/slide" Target="slide27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slide" Target="slide35.xml"/><Relationship Id="rId3" Type="http://schemas.openxmlformats.org/officeDocument/2006/relationships/slide" Target="slide33.xml"/><Relationship Id="rId7" Type="http://schemas.openxmlformats.org/officeDocument/2006/relationships/slide" Target="slide37.xml"/><Relationship Id="rId2" Type="http://schemas.openxmlformats.org/officeDocument/2006/relationships/slide" Target="slide3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7.xml"/><Relationship Id="rId5" Type="http://schemas.openxmlformats.org/officeDocument/2006/relationships/slide" Target="slide34.xml"/><Relationship Id="rId4" Type="http://schemas.openxmlformats.org/officeDocument/2006/relationships/slide" Target="slide32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slide" Target="slide35.xml"/><Relationship Id="rId3" Type="http://schemas.openxmlformats.org/officeDocument/2006/relationships/slide" Target="slide33.xml"/><Relationship Id="rId7" Type="http://schemas.openxmlformats.org/officeDocument/2006/relationships/slide" Target="slide37.xml"/><Relationship Id="rId2" Type="http://schemas.openxmlformats.org/officeDocument/2006/relationships/slide" Target="slide3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7.xml"/><Relationship Id="rId5" Type="http://schemas.openxmlformats.org/officeDocument/2006/relationships/slide" Target="slide34.xml"/><Relationship Id="rId4" Type="http://schemas.openxmlformats.org/officeDocument/2006/relationships/slide" Target="slide32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slide" Target="slide35.xml"/><Relationship Id="rId3" Type="http://schemas.openxmlformats.org/officeDocument/2006/relationships/slide" Target="slide33.xml"/><Relationship Id="rId7" Type="http://schemas.openxmlformats.org/officeDocument/2006/relationships/slide" Target="slide37.xml"/><Relationship Id="rId2" Type="http://schemas.openxmlformats.org/officeDocument/2006/relationships/slide" Target="slide3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7.xml"/><Relationship Id="rId5" Type="http://schemas.openxmlformats.org/officeDocument/2006/relationships/slide" Target="slide34.xml"/><Relationship Id="rId4" Type="http://schemas.openxmlformats.org/officeDocument/2006/relationships/slide" Target="slide3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slide" Target="slide37.xml"/><Relationship Id="rId3" Type="http://schemas.openxmlformats.org/officeDocument/2006/relationships/slide" Target="slide36.xml"/><Relationship Id="rId7" Type="http://schemas.openxmlformats.org/officeDocument/2006/relationships/slide" Target="slide2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4.xml"/><Relationship Id="rId5" Type="http://schemas.openxmlformats.org/officeDocument/2006/relationships/slide" Target="slide32.xml"/><Relationship Id="rId4" Type="http://schemas.openxmlformats.org/officeDocument/2006/relationships/slide" Target="slide33.xml"/><Relationship Id="rId9" Type="http://schemas.openxmlformats.org/officeDocument/2006/relationships/slide" Target="slide35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slide" Target="slide35.xml"/><Relationship Id="rId3" Type="http://schemas.openxmlformats.org/officeDocument/2006/relationships/slide" Target="slide33.xml"/><Relationship Id="rId7" Type="http://schemas.openxmlformats.org/officeDocument/2006/relationships/slide" Target="slide37.xml"/><Relationship Id="rId2" Type="http://schemas.openxmlformats.org/officeDocument/2006/relationships/slide" Target="slide3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7.xml"/><Relationship Id="rId5" Type="http://schemas.openxmlformats.org/officeDocument/2006/relationships/slide" Target="slide34.xml"/><Relationship Id="rId4" Type="http://schemas.openxmlformats.org/officeDocument/2006/relationships/slide" Target="slide32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slide" Target="slide40.xml"/><Relationship Id="rId3" Type="http://schemas.openxmlformats.org/officeDocument/2006/relationships/slide" Target="slide38.xml"/><Relationship Id="rId7" Type="http://schemas.openxmlformats.org/officeDocument/2006/relationships/slide" Target="slide42.xml"/><Relationship Id="rId2" Type="http://schemas.openxmlformats.org/officeDocument/2006/relationships/slide" Target="slide4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2.xml"/><Relationship Id="rId5" Type="http://schemas.openxmlformats.org/officeDocument/2006/relationships/slide" Target="slide39.xml"/><Relationship Id="rId4" Type="http://schemas.openxmlformats.org/officeDocument/2006/relationships/slide" Target="slide37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slide" Target="slide40.xml"/><Relationship Id="rId3" Type="http://schemas.openxmlformats.org/officeDocument/2006/relationships/slide" Target="slide38.xml"/><Relationship Id="rId7" Type="http://schemas.openxmlformats.org/officeDocument/2006/relationships/slide" Target="slide42.xml"/><Relationship Id="rId2" Type="http://schemas.openxmlformats.org/officeDocument/2006/relationships/slide" Target="slide4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2.xml"/><Relationship Id="rId5" Type="http://schemas.openxmlformats.org/officeDocument/2006/relationships/slide" Target="slide39.xml"/><Relationship Id="rId4" Type="http://schemas.openxmlformats.org/officeDocument/2006/relationships/slide" Target="slide37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slide" Target="slide40.xml"/><Relationship Id="rId3" Type="http://schemas.openxmlformats.org/officeDocument/2006/relationships/slide" Target="slide38.xml"/><Relationship Id="rId7" Type="http://schemas.openxmlformats.org/officeDocument/2006/relationships/slide" Target="slide42.xml"/><Relationship Id="rId2" Type="http://schemas.openxmlformats.org/officeDocument/2006/relationships/slide" Target="slide4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2.xml"/><Relationship Id="rId5" Type="http://schemas.openxmlformats.org/officeDocument/2006/relationships/slide" Target="slide39.xml"/><Relationship Id="rId4" Type="http://schemas.openxmlformats.org/officeDocument/2006/relationships/slide" Target="slide3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3" Type="http://schemas.openxmlformats.org/officeDocument/2006/relationships/slide" Target="slide3.xml"/><Relationship Id="rId7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slide" Target="slide4.xml"/><Relationship Id="rId4" Type="http://schemas.openxmlformats.org/officeDocument/2006/relationships/slide" Target="slide2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slide" Target="slide40.xml"/><Relationship Id="rId3" Type="http://schemas.openxmlformats.org/officeDocument/2006/relationships/slide" Target="slide41.xml"/><Relationship Id="rId7" Type="http://schemas.openxmlformats.org/officeDocument/2006/relationships/slide" Target="slide4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9.xml"/><Relationship Id="rId5" Type="http://schemas.openxmlformats.org/officeDocument/2006/relationships/slide" Target="slide37.xml"/><Relationship Id="rId4" Type="http://schemas.openxmlformats.org/officeDocument/2006/relationships/slide" Target="slide38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slide" Target="slide40.xml"/><Relationship Id="rId3" Type="http://schemas.openxmlformats.org/officeDocument/2006/relationships/slide" Target="slide38.xml"/><Relationship Id="rId7" Type="http://schemas.openxmlformats.org/officeDocument/2006/relationships/slide" Target="slide42.xml"/><Relationship Id="rId2" Type="http://schemas.openxmlformats.org/officeDocument/2006/relationships/slide" Target="slide4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2.xml"/><Relationship Id="rId5" Type="http://schemas.openxmlformats.org/officeDocument/2006/relationships/slide" Target="slide39.xml"/><Relationship Id="rId4" Type="http://schemas.openxmlformats.org/officeDocument/2006/relationships/slide" Target="slide37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slide" Target="slide45.xml"/><Relationship Id="rId3" Type="http://schemas.openxmlformats.org/officeDocument/2006/relationships/slide" Target="slide43.xml"/><Relationship Id="rId7" Type="http://schemas.openxmlformats.org/officeDocument/2006/relationships/slide" Target="slide47.xml"/><Relationship Id="rId2" Type="http://schemas.openxmlformats.org/officeDocument/2006/relationships/slide" Target="slide4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7.xml"/><Relationship Id="rId5" Type="http://schemas.openxmlformats.org/officeDocument/2006/relationships/slide" Target="slide44.xml"/><Relationship Id="rId4" Type="http://schemas.openxmlformats.org/officeDocument/2006/relationships/slide" Target="slide42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slide" Target="slide45.xml"/><Relationship Id="rId3" Type="http://schemas.openxmlformats.org/officeDocument/2006/relationships/slide" Target="slide43.xml"/><Relationship Id="rId7" Type="http://schemas.openxmlformats.org/officeDocument/2006/relationships/slide" Target="slide47.xml"/><Relationship Id="rId2" Type="http://schemas.openxmlformats.org/officeDocument/2006/relationships/slide" Target="slide4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7.xml"/><Relationship Id="rId5" Type="http://schemas.openxmlformats.org/officeDocument/2006/relationships/slide" Target="slide44.xml"/><Relationship Id="rId4" Type="http://schemas.openxmlformats.org/officeDocument/2006/relationships/slide" Target="slide42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slide" Target="slide45.xml"/><Relationship Id="rId3" Type="http://schemas.openxmlformats.org/officeDocument/2006/relationships/slide" Target="slide43.xml"/><Relationship Id="rId7" Type="http://schemas.openxmlformats.org/officeDocument/2006/relationships/slide" Target="slide47.xml"/><Relationship Id="rId2" Type="http://schemas.openxmlformats.org/officeDocument/2006/relationships/slide" Target="slide4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7.xml"/><Relationship Id="rId5" Type="http://schemas.openxmlformats.org/officeDocument/2006/relationships/slide" Target="slide44.xml"/><Relationship Id="rId4" Type="http://schemas.openxmlformats.org/officeDocument/2006/relationships/slide" Target="slide42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slide" Target="slide47.xml"/><Relationship Id="rId3" Type="http://schemas.openxmlformats.org/officeDocument/2006/relationships/slide" Target="slide46.xml"/><Relationship Id="rId7" Type="http://schemas.openxmlformats.org/officeDocument/2006/relationships/slide" Target="slide3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4.xml"/><Relationship Id="rId5" Type="http://schemas.openxmlformats.org/officeDocument/2006/relationships/slide" Target="slide42.xml"/><Relationship Id="rId4" Type="http://schemas.openxmlformats.org/officeDocument/2006/relationships/slide" Target="slide43.xml"/><Relationship Id="rId9" Type="http://schemas.openxmlformats.org/officeDocument/2006/relationships/slide" Target="slide45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slide" Target="slide45.xml"/><Relationship Id="rId3" Type="http://schemas.openxmlformats.org/officeDocument/2006/relationships/slide" Target="slide43.xml"/><Relationship Id="rId7" Type="http://schemas.openxmlformats.org/officeDocument/2006/relationships/slide" Target="slide47.xml"/><Relationship Id="rId2" Type="http://schemas.openxmlformats.org/officeDocument/2006/relationships/slide" Target="slide4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7.xml"/><Relationship Id="rId5" Type="http://schemas.openxmlformats.org/officeDocument/2006/relationships/slide" Target="slide44.xml"/><Relationship Id="rId4" Type="http://schemas.openxmlformats.org/officeDocument/2006/relationships/slide" Target="slide42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slide" Target="slide50.xml"/><Relationship Id="rId3" Type="http://schemas.openxmlformats.org/officeDocument/2006/relationships/slide" Target="slide48.xml"/><Relationship Id="rId7" Type="http://schemas.openxmlformats.org/officeDocument/2006/relationships/slide" Target="slide52.xml"/><Relationship Id="rId2" Type="http://schemas.openxmlformats.org/officeDocument/2006/relationships/slide" Target="slide5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2.xml"/><Relationship Id="rId5" Type="http://schemas.openxmlformats.org/officeDocument/2006/relationships/slide" Target="slide49.xml"/><Relationship Id="rId4" Type="http://schemas.openxmlformats.org/officeDocument/2006/relationships/slide" Target="slide47.xm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slide" Target="slide50.xml"/><Relationship Id="rId3" Type="http://schemas.openxmlformats.org/officeDocument/2006/relationships/slide" Target="slide48.xml"/><Relationship Id="rId7" Type="http://schemas.openxmlformats.org/officeDocument/2006/relationships/slide" Target="slide52.xml"/><Relationship Id="rId2" Type="http://schemas.openxmlformats.org/officeDocument/2006/relationships/slide" Target="slide5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2.xml"/><Relationship Id="rId5" Type="http://schemas.openxmlformats.org/officeDocument/2006/relationships/slide" Target="slide49.xml"/><Relationship Id="rId4" Type="http://schemas.openxmlformats.org/officeDocument/2006/relationships/slide" Target="slide47.xm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slide" Target="slide50.xml"/><Relationship Id="rId3" Type="http://schemas.openxmlformats.org/officeDocument/2006/relationships/slide" Target="slide48.xml"/><Relationship Id="rId7" Type="http://schemas.openxmlformats.org/officeDocument/2006/relationships/slide" Target="slide52.xml"/><Relationship Id="rId2" Type="http://schemas.openxmlformats.org/officeDocument/2006/relationships/slide" Target="slide5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2.xml"/><Relationship Id="rId5" Type="http://schemas.openxmlformats.org/officeDocument/2006/relationships/slide" Target="slide49.xml"/><Relationship Id="rId4" Type="http://schemas.openxmlformats.org/officeDocument/2006/relationships/slide" Target="slide4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slide" Target="slide6.xml"/><Relationship Id="rId7" Type="http://schemas.openxmlformats.org/officeDocument/2006/relationships/slide" Target="slid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5" Type="http://schemas.openxmlformats.org/officeDocument/2006/relationships/slide" Target="slide2.xml"/><Relationship Id="rId4" Type="http://schemas.openxmlformats.org/officeDocument/2006/relationships/slide" Target="slide3.xml"/><Relationship Id="rId9" Type="http://schemas.openxmlformats.org/officeDocument/2006/relationships/slide" Target="slide5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slide" Target="slide52.xml"/><Relationship Id="rId3" Type="http://schemas.openxmlformats.org/officeDocument/2006/relationships/slide" Target="slide51.xml"/><Relationship Id="rId7" Type="http://schemas.openxmlformats.org/officeDocument/2006/relationships/slide" Target="slide4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9.xml"/><Relationship Id="rId5" Type="http://schemas.openxmlformats.org/officeDocument/2006/relationships/slide" Target="slide47.xml"/><Relationship Id="rId4" Type="http://schemas.openxmlformats.org/officeDocument/2006/relationships/slide" Target="slide48.xml"/><Relationship Id="rId9" Type="http://schemas.openxmlformats.org/officeDocument/2006/relationships/slide" Target="slide50.xml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slide" Target="slide50.xml"/><Relationship Id="rId3" Type="http://schemas.openxmlformats.org/officeDocument/2006/relationships/slide" Target="slide48.xml"/><Relationship Id="rId7" Type="http://schemas.openxmlformats.org/officeDocument/2006/relationships/slide" Target="slide52.xml"/><Relationship Id="rId2" Type="http://schemas.openxmlformats.org/officeDocument/2006/relationships/slide" Target="slide5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2.xml"/><Relationship Id="rId5" Type="http://schemas.openxmlformats.org/officeDocument/2006/relationships/slide" Target="slide49.xml"/><Relationship Id="rId4" Type="http://schemas.openxmlformats.org/officeDocument/2006/relationships/slide" Target="slide47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53.xml"/><Relationship Id="rId7" Type="http://schemas.openxmlformats.org/officeDocument/2006/relationships/slide" Target="slide55.xml"/><Relationship Id="rId2" Type="http://schemas.openxmlformats.org/officeDocument/2006/relationships/slide" Target="slide5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7.xml"/><Relationship Id="rId5" Type="http://schemas.openxmlformats.org/officeDocument/2006/relationships/slide" Target="slide54.xml"/><Relationship Id="rId4" Type="http://schemas.openxmlformats.org/officeDocument/2006/relationships/slide" Target="slide5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" Target="slide53.xml"/><Relationship Id="rId7" Type="http://schemas.openxmlformats.org/officeDocument/2006/relationships/slide" Target="slide55.xml"/><Relationship Id="rId2" Type="http://schemas.openxmlformats.org/officeDocument/2006/relationships/slide" Target="slide5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7.xml"/><Relationship Id="rId5" Type="http://schemas.openxmlformats.org/officeDocument/2006/relationships/slide" Target="slide54.xml"/><Relationship Id="rId4" Type="http://schemas.openxmlformats.org/officeDocument/2006/relationships/slide" Target="slide5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" Target="slide53.xml"/><Relationship Id="rId7" Type="http://schemas.openxmlformats.org/officeDocument/2006/relationships/slide" Target="slide55.xml"/><Relationship Id="rId2" Type="http://schemas.openxmlformats.org/officeDocument/2006/relationships/slide" Target="slide5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7.xml"/><Relationship Id="rId5" Type="http://schemas.openxmlformats.org/officeDocument/2006/relationships/slide" Target="slide54.xml"/><Relationship Id="rId4" Type="http://schemas.openxmlformats.org/officeDocument/2006/relationships/slide" Target="slide52.xm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slide" Target="slide55.xml"/><Relationship Id="rId3" Type="http://schemas.openxmlformats.org/officeDocument/2006/relationships/slide" Target="slide56.xml"/><Relationship Id="rId7" Type="http://schemas.openxmlformats.org/officeDocument/2006/relationships/slide" Target="slide47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4.xml"/><Relationship Id="rId5" Type="http://schemas.openxmlformats.org/officeDocument/2006/relationships/slide" Target="slide52.xml"/><Relationship Id="rId4" Type="http://schemas.openxmlformats.org/officeDocument/2006/relationships/slide" Target="slide53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" Target="slide53.xml"/><Relationship Id="rId7" Type="http://schemas.openxmlformats.org/officeDocument/2006/relationships/slide" Target="slide55.xml"/><Relationship Id="rId2" Type="http://schemas.openxmlformats.org/officeDocument/2006/relationships/slide" Target="slide5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7.xml"/><Relationship Id="rId5" Type="http://schemas.openxmlformats.org/officeDocument/2006/relationships/slide" Target="slide54.xml"/><Relationship Id="rId4" Type="http://schemas.openxmlformats.org/officeDocument/2006/relationships/slide" Target="slide5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3" Type="http://schemas.openxmlformats.org/officeDocument/2006/relationships/slide" Target="slide3.xml"/><Relationship Id="rId7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slide" Target="slide4.xml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slide" Target="slide8.xml"/><Relationship Id="rId7" Type="http://schemas.openxmlformats.org/officeDocument/2006/relationships/slide" Target="slide12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slide" Target="slide9.xml"/><Relationship Id="rId4" Type="http://schemas.openxmlformats.org/officeDocument/2006/relationships/slide" Target="slide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slide" Target="slide8.xml"/><Relationship Id="rId7" Type="http://schemas.openxmlformats.org/officeDocument/2006/relationships/slide" Target="slide12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slide" Target="slide9.xml"/><Relationship Id="rId4" Type="http://schemas.openxmlformats.org/officeDocument/2006/relationships/slide" Target="slide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slide" Target="slide8.xml"/><Relationship Id="rId7" Type="http://schemas.openxmlformats.org/officeDocument/2006/relationships/slide" Target="slide12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slide" Target="slide9.xml"/><Relationship Id="rId4" Type="http://schemas.openxmlformats.org/officeDocument/2006/relationships/slide" Target="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5680" y="302791"/>
            <a:ext cx="7772400" cy="1470025"/>
          </a:xfrm>
        </p:spPr>
        <p:txBody>
          <a:bodyPr>
            <a:normAutofit/>
          </a:bodyPr>
          <a:lstStyle/>
          <a:p>
            <a:r>
              <a:rPr lang="nl-NL" b="1" dirty="0" smtClean="0"/>
              <a:t>6.4 Agathon ondervraagd</a:t>
            </a:r>
            <a:r>
              <a:rPr lang="nl-NL" dirty="0"/>
              <a:t/>
            </a:r>
            <a:br>
              <a:rPr lang="nl-NL" dirty="0"/>
            </a:br>
            <a:endParaRPr lang="la-Latn" b="1" dirty="0"/>
          </a:p>
        </p:txBody>
      </p:sp>
      <p:sp>
        <p:nvSpPr>
          <p:cNvPr id="5" name="Rechthoek 4">
            <a:hlinkClick r:id="rId2" action="ppaction://hlinksldjump"/>
          </p:cNvPr>
          <p:cNvSpPr/>
          <p:nvPr/>
        </p:nvSpPr>
        <p:spPr>
          <a:xfrm>
            <a:off x="2819400" y="1447800"/>
            <a:ext cx="1562508" cy="48208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dirty="0" smtClean="0"/>
              <a:t>6.222-27</a:t>
            </a:r>
            <a:endParaRPr lang="la-Latn" sz="2000" dirty="0"/>
          </a:p>
        </p:txBody>
      </p:sp>
      <p:sp>
        <p:nvSpPr>
          <p:cNvPr id="6" name="Rechthoek 5">
            <a:hlinkClick r:id="rId3" action="ppaction://hlinksldjump"/>
          </p:cNvPr>
          <p:cNvSpPr/>
          <p:nvPr/>
        </p:nvSpPr>
        <p:spPr>
          <a:xfrm>
            <a:off x="2819400" y="2133600"/>
            <a:ext cx="1567172" cy="48208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dirty="0" smtClean="0"/>
              <a:t>5.227-33</a:t>
            </a:r>
            <a:endParaRPr lang="la-Latn" sz="2000" dirty="0"/>
          </a:p>
        </p:txBody>
      </p:sp>
      <p:sp>
        <p:nvSpPr>
          <p:cNvPr id="7" name="Rechthoek 6">
            <a:hlinkClick r:id="rId4" action="ppaction://hlinksldjump"/>
          </p:cNvPr>
          <p:cNvSpPr/>
          <p:nvPr/>
        </p:nvSpPr>
        <p:spPr>
          <a:xfrm>
            <a:off x="2819400" y="2819400"/>
            <a:ext cx="1552989" cy="48208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dirty="0" smtClean="0"/>
              <a:t>6.233-40</a:t>
            </a:r>
            <a:endParaRPr lang="la-Latn" sz="2000" dirty="0"/>
          </a:p>
        </p:txBody>
      </p:sp>
      <p:sp>
        <p:nvSpPr>
          <p:cNvPr id="9" name="Rechthoek 8">
            <a:hlinkClick r:id="rId5" action="ppaction://hlinksldjump"/>
          </p:cNvPr>
          <p:cNvSpPr/>
          <p:nvPr/>
        </p:nvSpPr>
        <p:spPr>
          <a:xfrm>
            <a:off x="2819400" y="3505200"/>
            <a:ext cx="1552989" cy="48208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dirty="0" smtClean="0"/>
              <a:t>6.241-47</a:t>
            </a:r>
            <a:endParaRPr lang="la-Latn" sz="2000" dirty="0"/>
          </a:p>
        </p:txBody>
      </p:sp>
      <p:sp>
        <p:nvSpPr>
          <p:cNvPr id="10" name="Rechthoek 9">
            <a:hlinkClick r:id="rId6" action="ppaction://hlinksldjump"/>
          </p:cNvPr>
          <p:cNvSpPr/>
          <p:nvPr/>
        </p:nvSpPr>
        <p:spPr>
          <a:xfrm>
            <a:off x="2819400" y="4114800"/>
            <a:ext cx="1562508" cy="48208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dirty="0" smtClean="0"/>
              <a:t>6.248-57</a:t>
            </a:r>
            <a:endParaRPr lang="la-Latn" sz="2000" dirty="0"/>
          </a:p>
        </p:txBody>
      </p:sp>
      <p:sp>
        <p:nvSpPr>
          <p:cNvPr id="11" name="Rechthoek 10">
            <a:hlinkClick r:id="rId7" action="ppaction://hlinksldjump"/>
          </p:cNvPr>
          <p:cNvSpPr/>
          <p:nvPr/>
        </p:nvSpPr>
        <p:spPr>
          <a:xfrm>
            <a:off x="2819400" y="4800600"/>
            <a:ext cx="1562508" cy="48208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dirty="0" smtClean="0"/>
              <a:t>6.258-64</a:t>
            </a:r>
            <a:endParaRPr lang="la-Latn" sz="2000" dirty="0"/>
          </a:p>
        </p:txBody>
      </p:sp>
      <p:sp>
        <p:nvSpPr>
          <p:cNvPr id="12" name="Rechthoek 11">
            <a:hlinkClick r:id="rId8" action="ppaction://hlinksldjump"/>
          </p:cNvPr>
          <p:cNvSpPr/>
          <p:nvPr/>
        </p:nvSpPr>
        <p:spPr>
          <a:xfrm>
            <a:off x="4953000" y="1447800"/>
            <a:ext cx="1552989" cy="48208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dirty="0" smtClean="0"/>
              <a:t>6.264-72</a:t>
            </a:r>
            <a:endParaRPr lang="la-Latn" sz="2000" dirty="0"/>
          </a:p>
        </p:txBody>
      </p:sp>
      <p:sp>
        <p:nvSpPr>
          <p:cNvPr id="13" name="Rechthoek 12">
            <a:hlinkClick r:id="rId9" action="ppaction://hlinksldjump"/>
          </p:cNvPr>
          <p:cNvSpPr/>
          <p:nvPr/>
        </p:nvSpPr>
        <p:spPr>
          <a:xfrm>
            <a:off x="4953000" y="2133600"/>
            <a:ext cx="1552989" cy="48208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dirty="0" smtClean="0"/>
              <a:t>6.274-80</a:t>
            </a:r>
            <a:endParaRPr lang="la-Latn" sz="2000" dirty="0"/>
          </a:p>
        </p:txBody>
      </p:sp>
      <p:sp>
        <p:nvSpPr>
          <p:cNvPr id="14" name="Rechthoek 13">
            <a:hlinkClick r:id="rId10" action="ppaction://hlinksldjump"/>
          </p:cNvPr>
          <p:cNvSpPr/>
          <p:nvPr/>
        </p:nvSpPr>
        <p:spPr>
          <a:xfrm>
            <a:off x="4953000" y="2819400"/>
            <a:ext cx="1552989" cy="48208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dirty="0" smtClean="0"/>
              <a:t>6.281-90</a:t>
            </a:r>
            <a:endParaRPr lang="la-Latn" sz="2000" dirty="0"/>
          </a:p>
        </p:txBody>
      </p:sp>
      <p:sp>
        <p:nvSpPr>
          <p:cNvPr id="18" name="Rechthoek 17">
            <a:hlinkClick r:id="rId11" action="ppaction://hlinksldjump"/>
          </p:cNvPr>
          <p:cNvSpPr/>
          <p:nvPr/>
        </p:nvSpPr>
        <p:spPr>
          <a:xfrm>
            <a:off x="4953000" y="4114800"/>
            <a:ext cx="1552989" cy="48208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dirty="0" smtClean="0"/>
              <a:t>6.303-11</a:t>
            </a:r>
            <a:endParaRPr lang="la-Latn" sz="2000" dirty="0"/>
          </a:p>
        </p:txBody>
      </p:sp>
      <p:sp>
        <p:nvSpPr>
          <p:cNvPr id="19" name="Rechthoek 18">
            <a:hlinkClick r:id="rId12" action="ppaction://hlinksldjump"/>
          </p:cNvPr>
          <p:cNvSpPr/>
          <p:nvPr/>
        </p:nvSpPr>
        <p:spPr>
          <a:xfrm>
            <a:off x="4953000" y="3505200"/>
            <a:ext cx="1552989" cy="48208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dirty="0" smtClean="0"/>
              <a:t>6.290-302</a:t>
            </a:r>
            <a:endParaRPr lang="la-Latn" sz="2000" dirty="0"/>
          </a:p>
        </p:txBody>
      </p:sp>
    </p:spTree>
    <p:extLst>
      <p:ext uri="{BB962C8B-B14F-4D97-AF65-F5344CB8AC3E}">
        <p14:creationId xmlns:p14="http://schemas.microsoft.com/office/powerpoint/2010/main" val="282080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nl-NL" sz="3600" dirty="0" smtClean="0"/>
              <a:t>6.4 Agathon ondervraagd</a:t>
            </a:r>
            <a:br>
              <a:rPr lang="nl-NL" sz="3600" dirty="0" smtClean="0"/>
            </a:br>
            <a:r>
              <a:rPr lang="nl-NL" sz="3600" dirty="0" smtClean="0"/>
              <a:t>hfdst. 6.227-33</a:t>
            </a:r>
            <a:endParaRPr lang="nl-NL" sz="3600" dirty="0"/>
          </a:p>
        </p:txBody>
      </p:sp>
      <p:sp>
        <p:nvSpPr>
          <p:cNvPr id="9" name="Rechthoek 8">
            <a:hlinkClick r:id="rId3" action="ppaction://hlinksldjump"/>
          </p:cNvPr>
          <p:cNvSpPr/>
          <p:nvPr/>
        </p:nvSpPr>
        <p:spPr>
          <a:xfrm>
            <a:off x="6289451" y="6157073"/>
            <a:ext cx="1080120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Vertaling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0" name="Rechthoek 9">
            <a:hlinkClick r:id="rId4" action="ppaction://hlinksldjump"/>
          </p:cNvPr>
          <p:cNvSpPr/>
          <p:nvPr/>
        </p:nvSpPr>
        <p:spPr>
          <a:xfrm>
            <a:off x="2765162" y="6157073"/>
            <a:ext cx="1080120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Structuur</a:t>
            </a:r>
            <a:endParaRPr lang="nl-NL" dirty="0"/>
          </a:p>
        </p:txBody>
      </p:sp>
      <p:sp>
        <p:nvSpPr>
          <p:cNvPr id="11" name="Rechthoek 10">
            <a:hlinkClick r:id="rId5" action="ppaction://hlinksldjump"/>
          </p:cNvPr>
          <p:cNvSpPr/>
          <p:nvPr/>
        </p:nvSpPr>
        <p:spPr>
          <a:xfrm>
            <a:off x="1765115" y="6161203"/>
            <a:ext cx="854604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Tekst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" name="Rechthoek 11">
            <a:hlinkClick r:id="rId6" action="ppaction://hlinksldjump"/>
          </p:cNvPr>
          <p:cNvSpPr/>
          <p:nvPr/>
        </p:nvSpPr>
        <p:spPr>
          <a:xfrm>
            <a:off x="3990725" y="6161203"/>
            <a:ext cx="792088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Extra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3" name="Rechthoek 12">
            <a:hlinkClick r:id="rId7" action="ppaction://hlinksldjump"/>
          </p:cNvPr>
          <p:cNvSpPr/>
          <p:nvPr/>
        </p:nvSpPr>
        <p:spPr>
          <a:xfrm>
            <a:off x="539552" y="6161203"/>
            <a:ext cx="1080120" cy="36004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Vorige</a:t>
            </a:r>
            <a:endParaRPr lang="nl-NL" dirty="0"/>
          </a:p>
        </p:txBody>
      </p:sp>
      <p:sp>
        <p:nvSpPr>
          <p:cNvPr id="14" name="Rechthoek 13">
            <a:hlinkClick r:id="rId8" action="ppaction://hlinksldjump"/>
          </p:cNvPr>
          <p:cNvSpPr/>
          <p:nvPr/>
        </p:nvSpPr>
        <p:spPr>
          <a:xfrm>
            <a:off x="7515015" y="6157073"/>
            <a:ext cx="1080120" cy="3683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Volgende</a:t>
            </a:r>
            <a:endParaRPr lang="nl-NL" dirty="0"/>
          </a:p>
        </p:txBody>
      </p:sp>
      <p:sp>
        <p:nvSpPr>
          <p:cNvPr id="15" name="Rechthoek 14">
            <a:hlinkClick r:id="rId9" action="ppaction://hlinksldjump"/>
          </p:cNvPr>
          <p:cNvSpPr/>
          <p:nvPr/>
        </p:nvSpPr>
        <p:spPr>
          <a:xfrm>
            <a:off x="4928256" y="6157073"/>
            <a:ext cx="1215752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Vragen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6" name="Tijdelijke aanduiding voor inhoud 2"/>
          <p:cNvSpPr txBox="1">
            <a:spLocks/>
          </p:cNvSpPr>
          <p:nvPr/>
        </p:nvSpPr>
        <p:spPr>
          <a:xfrm>
            <a:off x="467544" y="1380075"/>
            <a:ext cx="8229600" cy="4781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l-GR" sz="2000" dirty="0" err="1" smtClean="0"/>
              <a:t>Ἐρωτῶ</a:t>
            </a:r>
            <a:r>
              <a:rPr lang="el-GR" sz="2000" dirty="0" smtClean="0"/>
              <a:t> </a:t>
            </a:r>
            <a:r>
              <a:rPr lang="el-GR" sz="2000" dirty="0" err="1" smtClean="0"/>
              <a:t>δ᾽</a:t>
            </a:r>
            <a:r>
              <a:rPr lang="el-GR" sz="2000" dirty="0" smtClean="0"/>
              <a:t> </a:t>
            </a:r>
            <a:r>
              <a:rPr lang="el-GR" sz="2000" dirty="0" err="1" smtClean="0"/>
              <a:t>οὐκ</a:t>
            </a:r>
            <a:r>
              <a:rPr lang="el-GR" sz="2000" dirty="0" smtClean="0"/>
              <a:t> </a:t>
            </a:r>
            <a:r>
              <a:rPr lang="el-GR" sz="2000" dirty="0" err="1" smtClean="0"/>
              <a:t>εἰ</a:t>
            </a:r>
            <a:r>
              <a:rPr lang="el-GR" sz="2000" dirty="0" smtClean="0"/>
              <a:t> μητρός </a:t>
            </a:r>
            <a:r>
              <a:rPr lang="el-GR" sz="2000" dirty="0" err="1" smtClean="0"/>
              <a:t>τινος</a:t>
            </a:r>
            <a:r>
              <a:rPr lang="el-GR" sz="2000" dirty="0" smtClean="0"/>
              <a:t> ἢ πατρός </a:t>
            </a:r>
            <a:r>
              <a:rPr lang="el-GR" sz="2000" dirty="0" err="1" smtClean="0"/>
              <a:t>ἐστιν</a:t>
            </a:r>
            <a:r>
              <a:rPr lang="el-GR" sz="2000" dirty="0" smtClean="0"/>
              <a:t> – </a:t>
            </a:r>
            <a:r>
              <a:rPr lang="el-GR" sz="2000" dirty="0" err="1" smtClean="0"/>
              <a:t>γελοῖον</a:t>
            </a:r>
            <a:r>
              <a:rPr lang="el-GR" sz="2000" dirty="0" smtClean="0"/>
              <a:t> </a:t>
            </a:r>
            <a:r>
              <a:rPr lang="el-GR" sz="2000" dirty="0" err="1" smtClean="0"/>
              <a:t>γὰρ</a:t>
            </a:r>
            <a:r>
              <a:rPr lang="el-GR" sz="2000" dirty="0" smtClean="0"/>
              <a:t> </a:t>
            </a:r>
            <a:r>
              <a:rPr lang="el-GR" sz="2000" dirty="0" err="1" smtClean="0"/>
              <a:t>ἂν</a:t>
            </a:r>
            <a:r>
              <a:rPr lang="el-GR" sz="2000" dirty="0" smtClean="0"/>
              <a:t> </a:t>
            </a:r>
            <a:r>
              <a:rPr lang="el-GR" sz="2000" dirty="0" err="1" smtClean="0"/>
              <a:t>εἴη</a:t>
            </a:r>
            <a:r>
              <a:rPr lang="el-GR" sz="2000" dirty="0" smtClean="0"/>
              <a:t> </a:t>
            </a:r>
            <a:r>
              <a:rPr lang="el-GR" sz="2000" dirty="0" err="1" smtClean="0"/>
              <a:t>τὸ</a:t>
            </a:r>
            <a:r>
              <a:rPr lang="el-GR" sz="2000" dirty="0" smtClean="0"/>
              <a:t> </a:t>
            </a:r>
            <a:r>
              <a:rPr lang="el-GR" sz="2000" dirty="0" err="1" smtClean="0"/>
              <a:t>ἐρώτημα</a:t>
            </a:r>
            <a:r>
              <a:rPr lang="el-GR" sz="2000" dirty="0" smtClean="0"/>
              <a:t> </a:t>
            </a:r>
            <a:r>
              <a:rPr lang="el-GR" sz="2000" dirty="0" err="1" smtClean="0"/>
              <a:t>εἰ</a:t>
            </a:r>
            <a:r>
              <a:rPr lang="el-GR" sz="2000" dirty="0" smtClean="0"/>
              <a:t> </a:t>
            </a:r>
            <a:r>
              <a:rPr lang="el-GR" sz="2000" dirty="0" err="1" smtClean="0"/>
              <a:t>Ἔρως</a:t>
            </a:r>
            <a:r>
              <a:rPr lang="el-GR" sz="2000" dirty="0" smtClean="0"/>
              <a:t> </a:t>
            </a:r>
            <a:r>
              <a:rPr lang="el-GR" sz="2000" dirty="0" err="1" smtClean="0"/>
              <a:t>ἐστὶν</a:t>
            </a:r>
            <a:r>
              <a:rPr lang="el-GR" sz="2000" dirty="0" smtClean="0"/>
              <a:t> </a:t>
            </a:r>
            <a:r>
              <a:rPr lang="el-GR" sz="2000" dirty="0" err="1" smtClean="0"/>
              <a:t>ἔρως</a:t>
            </a:r>
            <a:r>
              <a:rPr lang="el-GR" sz="2000" dirty="0" smtClean="0"/>
              <a:t> </a:t>
            </a:r>
            <a:r>
              <a:rPr lang="el-GR" sz="2000" dirty="0" err="1" smtClean="0"/>
              <a:t>μητρὸς</a:t>
            </a:r>
            <a:r>
              <a:rPr lang="el-GR" sz="2000" dirty="0" smtClean="0"/>
              <a:t> ἢ πατρός – </a:t>
            </a:r>
            <a:r>
              <a:rPr lang="el-GR" sz="2000" dirty="0" err="1" smtClean="0"/>
              <a:t>ἀλλ᾽</a:t>
            </a:r>
            <a:r>
              <a:rPr lang="el-GR" sz="2000" dirty="0" smtClean="0"/>
              <a:t> </a:t>
            </a:r>
            <a:r>
              <a:rPr lang="el-GR" sz="2000" dirty="0" err="1" smtClean="0"/>
              <a:t>ὥσπερ</a:t>
            </a:r>
            <a:r>
              <a:rPr lang="el-GR" sz="2000" dirty="0" smtClean="0"/>
              <a:t> </a:t>
            </a:r>
            <a:r>
              <a:rPr lang="el-GR" sz="2000" dirty="0" err="1" smtClean="0"/>
              <a:t>ἂν</a:t>
            </a:r>
            <a:r>
              <a:rPr lang="el-GR" sz="2000" dirty="0" smtClean="0"/>
              <a:t> </a:t>
            </a:r>
            <a:r>
              <a:rPr lang="el-GR" sz="2000" dirty="0" err="1" smtClean="0"/>
              <a:t>εἰ</a:t>
            </a:r>
            <a:r>
              <a:rPr lang="el-GR" sz="2000" dirty="0" smtClean="0"/>
              <a:t> </a:t>
            </a:r>
            <a:r>
              <a:rPr lang="el-GR" sz="2000" dirty="0" err="1" smtClean="0"/>
              <a:t>αὐτὸ</a:t>
            </a:r>
            <a:r>
              <a:rPr lang="el-GR" sz="2000" dirty="0" smtClean="0"/>
              <a:t> </a:t>
            </a:r>
            <a:r>
              <a:rPr lang="el-GR" sz="2000" dirty="0" err="1" smtClean="0"/>
              <a:t>τοῦτο</a:t>
            </a:r>
            <a:r>
              <a:rPr lang="el-GR" sz="2000" dirty="0" smtClean="0"/>
              <a:t> πατέρα </a:t>
            </a:r>
            <a:r>
              <a:rPr lang="el-GR" sz="2000" dirty="0" err="1" smtClean="0">
                <a:solidFill>
                  <a:srgbClr val="92D050"/>
                </a:solidFill>
              </a:rPr>
              <a:t>ἠρώτων</a:t>
            </a:r>
            <a:r>
              <a:rPr lang="nl-NL" sz="2000" dirty="0" smtClean="0">
                <a:solidFill>
                  <a:srgbClr val="92D050"/>
                </a:solidFill>
              </a:rPr>
              <a:t> (1)</a:t>
            </a:r>
            <a:r>
              <a:rPr lang="el-GR" sz="2000" dirty="0" smtClean="0"/>
              <a:t>, </a:t>
            </a:r>
            <a:r>
              <a:rPr lang="el-GR" sz="2000" dirty="0" err="1" smtClean="0"/>
              <a:t>ἆρα</a:t>
            </a:r>
            <a:r>
              <a:rPr lang="el-GR" sz="2000" dirty="0" smtClean="0"/>
              <a:t> ὁ πατήρ </a:t>
            </a:r>
            <a:r>
              <a:rPr lang="el-GR" sz="2000" dirty="0" err="1" smtClean="0"/>
              <a:t>ἐστι</a:t>
            </a:r>
            <a:r>
              <a:rPr lang="el-GR" sz="2000" dirty="0" smtClean="0"/>
              <a:t> 230 πατήρ </a:t>
            </a:r>
            <a:r>
              <a:rPr lang="el-GR" sz="2000" dirty="0" err="1" smtClean="0"/>
              <a:t>τινος</a:t>
            </a:r>
            <a:r>
              <a:rPr lang="el-GR" sz="2000" dirty="0" smtClean="0"/>
              <a:t> ἢ </a:t>
            </a:r>
            <a:r>
              <a:rPr lang="el-GR" sz="2000" dirty="0" err="1" smtClean="0"/>
              <a:t>οὔ</a:t>
            </a:r>
            <a:r>
              <a:rPr lang="el-GR" sz="2000" dirty="0" smtClean="0"/>
              <a:t>; </a:t>
            </a:r>
            <a:r>
              <a:rPr lang="el-GR" sz="2000" dirty="0" err="1" smtClean="0"/>
              <a:t>Εἶπες</a:t>
            </a:r>
            <a:r>
              <a:rPr lang="el-GR" sz="2000" dirty="0" smtClean="0"/>
              <a:t> </a:t>
            </a:r>
            <a:r>
              <a:rPr lang="el-GR" sz="2000" dirty="0" err="1" smtClean="0"/>
              <a:t>ἂν</a:t>
            </a:r>
            <a:r>
              <a:rPr lang="el-GR" sz="2000" dirty="0" smtClean="0"/>
              <a:t> </a:t>
            </a:r>
            <a:r>
              <a:rPr lang="el-GR" sz="2000" dirty="0" err="1" smtClean="0"/>
              <a:t>δήπου</a:t>
            </a:r>
            <a:r>
              <a:rPr lang="el-GR" sz="2000" dirty="0" smtClean="0"/>
              <a:t> </a:t>
            </a:r>
            <a:r>
              <a:rPr lang="el-GR" sz="2000" dirty="0" err="1" smtClean="0"/>
              <a:t>μοι</a:t>
            </a:r>
            <a:r>
              <a:rPr lang="el-GR" sz="2000" dirty="0" smtClean="0"/>
              <a:t>, </a:t>
            </a:r>
            <a:r>
              <a:rPr lang="el-GR" sz="2000" dirty="0" err="1" smtClean="0"/>
              <a:t>εἰ</a:t>
            </a:r>
            <a:r>
              <a:rPr lang="el-GR" sz="2000" dirty="0" smtClean="0"/>
              <a:t> </a:t>
            </a:r>
            <a:r>
              <a:rPr lang="el-GR" sz="2000" dirty="0" err="1" smtClean="0"/>
              <a:t>ἐβούλου</a:t>
            </a:r>
            <a:r>
              <a:rPr lang="el-GR" sz="2000" dirty="0" smtClean="0"/>
              <a:t> </a:t>
            </a:r>
            <a:r>
              <a:rPr lang="el-GR" sz="2000" dirty="0" err="1" smtClean="0"/>
              <a:t>καλῶς</a:t>
            </a:r>
            <a:r>
              <a:rPr lang="el-GR" sz="2000" dirty="0" smtClean="0"/>
              <a:t>  </a:t>
            </a:r>
            <a:r>
              <a:rPr lang="el-GR" sz="2000" dirty="0" err="1" smtClean="0">
                <a:solidFill>
                  <a:srgbClr val="92D050"/>
                </a:solidFill>
              </a:rPr>
              <a:t>ἀποκρίνασθαι</a:t>
            </a:r>
            <a:r>
              <a:rPr lang="nl-NL" sz="2000" dirty="0" smtClean="0">
                <a:solidFill>
                  <a:srgbClr val="92D050"/>
                </a:solidFill>
              </a:rPr>
              <a:t> (2)</a:t>
            </a:r>
            <a:r>
              <a:rPr lang="el-GR" sz="2000" dirty="0" smtClean="0"/>
              <a:t>, </a:t>
            </a:r>
            <a:r>
              <a:rPr lang="el-GR" sz="2000" dirty="0" err="1" smtClean="0"/>
              <a:t>ὅτι</a:t>
            </a:r>
            <a:r>
              <a:rPr lang="el-GR" sz="2000" dirty="0" smtClean="0"/>
              <a:t> </a:t>
            </a:r>
            <a:r>
              <a:rPr lang="el-GR" sz="2000" dirty="0" err="1" smtClean="0"/>
              <a:t>ἔστιν</a:t>
            </a:r>
            <a:r>
              <a:rPr lang="el-GR" sz="2000" dirty="0" smtClean="0"/>
              <a:t> </a:t>
            </a:r>
            <a:r>
              <a:rPr lang="el-GR" sz="2000" dirty="0" err="1" smtClean="0"/>
              <a:t>ὑέος</a:t>
            </a:r>
            <a:r>
              <a:rPr lang="el-GR" sz="2000" dirty="0" smtClean="0"/>
              <a:t> </a:t>
            </a:r>
            <a:r>
              <a:rPr lang="el-GR" sz="2000" dirty="0" err="1" smtClean="0"/>
              <a:t>γε</a:t>
            </a:r>
            <a:r>
              <a:rPr lang="el-GR" sz="2000" dirty="0" smtClean="0"/>
              <a:t> ἢ </a:t>
            </a:r>
            <a:r>
              <a:rPr lang="el-GR" sz="2000" dirty="0" err="1" smtClean="0"/>
              <a:t>θυγατρὸς</a:t>
            </a:r>
            <a:r>
              <a:rPr lang="el-GR" sz="2000" dirty="0" smtClean="0"/>
              <a:t> ὁ </a:t>
            </a:r>
            <a:r>
              <a:rPr lang="el-GR" sz="2000" dirty="0" err="1" smtClean="0"/>
              <a:t>πατὴρ</a:t>
            </a:r>
            <a:r>
              <a:rPr lang="el-GR" sz="2000" dirty="0" smtClean="0"/>
              <a:t> πατήρ· ἢ </a:t>
            </a:r>
            <a:r>
              <a:rPr lang="el-GR" sz="2000" dirty="0" err="1" smtClean="0"/>
              <a:t>οὔ</a:t>
            </a:r>
            <a:r>
              <a:rPr lang="el-GR" sz="2000" dirty="0" smtClean="0"/>
              <a:t>; Πάνυ </a:t>
            </a:r>
            <a:r>
              <a:rPr lang="el-GR" sz="2000" dirty="0" err="1" smtClean="0"/>
              <a:t>γε</a:t>
            </a:r>
            <a:r>
              <a:rPr lang="el-GR" sz="2000" dirty="0" smtClean="0"/>
              <a:t>, </a:t>
            </a:r>
            <a:r>
              <a:rPr lang="el-GR" sz="2000" dirty="0" err="1" smtClean="0"/>
              <a:t>φάναι</a:t>
            </a:r>
            <a:r>
              <a:rPr lang="el-GR" sz="2000" dirty="0" smtClean="0"/>
              <a:t> </a:t>
            </a:r>
            <a:r>
              <a:rPr lang="el-GR" sz="2000" dirty="0" err="1" smtClean="0"/>
              <a:t>τὸν</a:t>
            </a:r>
            <a:r>
              <a:rPr lang="el-GR" sz="2000" dirty="0" smtClean="0"/>
              <a:t> </a:t>
            </a:r>
            <a:r>
              <a:rPr lang="el-GR" sz="2000" dirty="0" err="1" smtClean="0"/>
              <a:t>Ἀγάθωνα</a:t>
            </a:r>
            <a:r>
              <a:rPr lang="el-GR" sz="2000" dirty="0" smtClean="0"/>
              <a:t>. </a:t>
            </a:r>
            <a:r>
              <a:rPr lang="el-GR" sz="2000" dirty="0" err="1" smtClean="0"/>
              <a:t>Οὐκοῦν</a:t>
            </a:r>
            <a:r>
              <a:rPr lang="el-GR" sz="2000" dirty="0" smtClean="0"/>
              <a:t> </a:t>
            </a:r>
            <a:r>
              <a:rPr lang="el-GR" sz="2000" dirty="0" err="1" smtClean="0"/>
              <a:t>καὶ</a:t>
            </a:r>
            <a:r>
              <a:rPr lang="el-GR" sz="2000" dirty="0" smtClean="0"/>
              <a:t> ἡ </a:t>
            </a:r>
            <a:r>
              <a:rPr lang="el-GR" sz="2000" dirty="0" err="1" smtClean="0"/>
              <a:t>μήτηρ</a:t>
            </a:r>
            <a:r>
              <a:rPr lang="el-GR" sz="2000" dirty="0" smtClean="0"/>
              <a:t> </a:t>
            </a:r>
            <a:r>
              <a:rPr lang="el-GR" sz="2000" dirty="0" err="1" smtClean="0"/>
              <a:t>ὡσαύτως</a:t>
            </a:r>
            <a:r>
              <a:rPr lang="el-GR" sz="2000" dirty="0" smtClean="0"/>
              <a:t>; </a:t>
            </a:r>
          </a:p>
          <a:p>
            <a:pPr>
              <a:lnSpc>
                <a:spcPct val="150000"/>
              </a:lnSpc>
              <a:spcBef>
                <a:spcPts val="0"/>
              </a:spcBef>
              <a:buAutoNum type="arabicPeriod"/>
            </a:pPr>
            <a:r>
              <a:rPr lang="nl-NL" sz="1600" dirty="0" smtClean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/>
                <a:cs typeface="Times-Roman"/>
              </a:rPr>
              <a:t>Benoem de vorm.</a:t>
            </a:r>
          </a:p>
          <a:p>
            <a:pPr>
              <a:lnSpc>
                <a:spcPct val="150000"/>
              </a:lnSpc>
              <a:spcBef>
                <a:spcPts val="0"/>
              </a:spcBef>
              <a:buAutoNum type="arabicPeriod"/>
            </a:pPr>
            <a:r>
              <a:rPr lang="nl-NL" sz="1600" dirty="0" smtClean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/>
                <a:cs typeface="Times-Roman"/>
              </a:rPr>
              <a:t>Benoem de vorm.</a:t>
            </a:r>
            <a:endParaRPr lang="la-Latn" sz="1600" dirty="0">
              <a:solidFill>
                <a:srgbClr val="000000"/>
              </a:solidFill>
              <a:effectLst/>
              <a:latin typeface="Palatino Linotype" panose="02040502050505030304" pitchFamily="18" charset="0"/>
              <a:ea typeface="Times New Roman"/>
              <a:cs typeface="Times-Roman"/>
            </a:endParaRPr>
          </a:p>
        </p:txBody>
      </p:sp>
    </p:spTree>
    <p:extLst>
      <p:ext uri="{BB962C8B-B14F-4D97-AF65-F5344CB8AC3E}">
        <p14:creationId xmlns:p14="http://schemas.microsoft.com/office/powerpoint/2010/main" val="25448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nl-NL" sz="3600" dirty="0" smtClean="0"/>
              <a:t>6.4 Agathon ondervraagd</a:t>
            </a:r>
            <a:br>
              <a:rPr lang="nl-NL" sz="3600" dirty="0" smtClean="0"/>
            </a:br>
            <a:r>
              <a:rPr lang="nl-NL" sz="3600" dirty="0" smtClean="0"/>
              <a:t>hfdst. 6.227-33</a:t>
            </a:r>
            <a:endParaRPr lang="nl-NL" sz="3600" dirty="0"/>
          </a:p>
        </p:txBody>
      </p:sp>
      <p:sp>
        <p:nvSpPr>
          <p:cNvPr id="9" name="Rechthoek 8">
            <a:hlinkClick r:id="rId2" action="ppaction://hlinksldjump"/>
          </p:cNvPr>
          <p:cNvSpPr/>
          <p:nvPr/>
        </p:nvSpPr>
        <p:spPr>
          <a:xfrm>
            <a:off x="6289451" y="6157073"/>
            <a:ext cx="1080120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Vertaling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0" name="Rechthoek 9">
            <a:hlinkClick r:id="rId3" action="ppaction://hlinksldjump"/>
          </p:cNvPr>
          <p:cNvSpPr/>
          <p:nvPr/>
        </p:nvSpPr>
        <p:spPr>
          <a:xfrm>
            <a:off x="2765162" y="6157073"/>
            <a:ext cx="1080120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Structuur</a:t>
            </a:r>
            <a:endParaRPr lang="nl-NL" dirty="0"/>
          </a:p>
        </p:txBody>
      </p:sp>
      <p:sp>
        <p:nvSpPr>
          <p:cNvPr id="11" name="Rechthoek 10">
            <a:hlinkClick r:id="rId4" action="ppaction://hlinksldjump"/>
          </p:cNvPr>
          <p:cNvSpPr/>
          <p:nvPr/>
        </p:nvSpPr>
        <p:spPr>
          <a:xfrm>
            <a:off x="1765115" y="6161203"/>
            <a:ext cx="854604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Tekst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" name="Rechthoek 11">
            <a:hlinkClick r:id="rId5" action="ppaction://hlinksldjump"/>
          </p:cNvPr>
          <p:cNvSpPr/>
          <p:nvPr/>
        </p:nvSpPr>
        <p:spPr>
          <a:xfrm>
            <a:off x="3990725" y="6161203"/>
            <a:ext cx="792088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Extra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3" name="Rechthoek 12">
            <a:hlinkClick r:id="rId6" action="ppaction://hlinksldjump"/>
          </p:cNvPr>
          <p:cNvSpPr/>
          <p:nvPr/>
        </p:nvSpPr>
        <p:spPr>
          <a:xfrm>
            <a:off x="539552" y="6161203"/>
            <a:ext cx="1080120" cy="36004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Vorige</a:t>
            </a:r>
            <a:endParaRPr lang="nl-NL" dirty="0"/>
          </a:p>
        </p:txBody>
      </p:sp>
      <p:sp>
        <p:nvSpPr>
          <p:cNvPr id="14" name="Rechthoek 13">
            <a:hlinkClick r:id="rId7" action="ppaction://hlinksldjump"/>
          </p:cNvPr>
          <p:cNvSpPr/>
          <p:nvPr/>
        </p:nvSpPr>
        <p:spPr>
          <a:xfrm>
            <a:off x="7515015" y="6157073"/>
            <a:ext cx="1080120" cy="3683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Volgende</a:t>
            </a:r>
            <a:endParaRPr lang="nl-NL" dirty="0"/>
          </a:p>
        </p:txBody>
      </p:sp>
      <p:sp>
        <p:nvSpPr>
          <p:cNvPr id="15" name="Rechthoek 14">
            <a:hlinkClick r:id="rId8" action="ppaction://hlinksldjump"/>
          </p:cNvPr>
          <p:cNvSpPr/>
          <p:nvPr/>
        </p:nvSpPr>
        <p:spPr>
          <a:xfrm>
            <a:off x="4928256" y="6157073"/>
            <a:ext cx="1215752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Vragen</a:t>
            </a:r>
            <a:endParaRPr lang="nl-NL" dirty="0"/>
          </a:p>
        </p:txBody>
      </p:sp>
      <p:sp>
        <p:nvSpPr>
          <p:cNvPr id="16" name="Tijdelijke aanduiding voor inhoud 2"/>
          <p:cNvSpPr txBox="1">
            <a:spLocks/>
          </p:cNvSpPr>
          <p:nvPr/>
        </p:nvSpPr>
        <p:spPr>
          <a:xfrm>
            <a:off x="467544" y="1380075"/>
            <a:ext cx="8229600" cy="4781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l-GR" sz="2000" dirty="0">
                <a:solidFill>
                  <a:srgbClr val="FF0000"/>
                </a:solidFill>
              </a:rPr>
              <a:t>Ἐρωτῶ</a:t>
            </a:r>
            <a:r>
              <a:rPr lang="el-GR" sz="2000" dirty="0"/>
              <a:t> δ᾽ οὐκ </a:t>
            </a:r>
            <a:r>
              <a:rPr lang="el-GR" sz="2000" b="1" i="1" dirty="0"/>
              <a:t>εἰ</a:t>
            </a:r>
            <a:r>
              <a:rPr lang="el-GR" sz="2000" i="1" dirty="0"/>
              <a:t> μητρός τινος ἢ πατρός </a:t>
            </a:r>
            <a:r>
              <a:rPr lang="el-GR" sz="2000" i="1" dirty="0">
                <a:solidFill>
                  <a:srgbClr val="FF0000"/>
                </a:solidFill>
              </a:rPr>
              <a:t>ἐστιν</a:t>
            </a:r>
            <a:r>
              <a:rPr lang="el-GR" sz="2000" i="1" dirty="0"/>
              <a:t> </a:t>
            </a:r>
            <a:r>
              <a:rPr lang="el-GR" sz="2000" dirty="0"/>
              <a:t>– </a:t>
            </a:r>
            <a:r>
              <a:rPr lang="el-GR" sz="2000" dirty="0">
                <a:solidFill>
                  <a:srgbClr val="0070C0"/>
                </a:solidFill>
              </a:rPr>
              <a:t>γελοῖον</a:t>
            </a:r>
            <a:r>
              <a:rPr lang="el-GR" sz="2000" dirty="0"/>
              <a:t> γὰρ ἂν </a:t>
            </a:r>
            <a:r>
              <a:rPr lang="el-GR" sz="2000" dirty="0">
                <a:solidFill>
                  <a:srgbClr val="FF0000"/>
                </a:solidFill>
              </a:rPr>
              <a:t>εἴη</a:t>
            </a:r>
            <a:r>
              <a:rPr lang="el-GR" sz="2000" dirty="0"/>
              <a:t> </a:t>
            </a:r>
            <a:r>
              <a:rPr lang="el-GR" sz="2000" dirty="0">
                <a:solidFill>
                  <a:srgbClr val="0070C0"/>
                </a:solidFill>
              </a:rPr>
              <a:t>τὸ ἐρώτημα </a:t>
            </a:r>
            <a:r>
              <a:rPr lang="el-GR" sz="2000" b="1" i="1" dirty="0"/>
              <a:t>εἰ</a:t>
            </a:r>
            <a:r>
              <a:rPr lang="el-GR" sz="2000" i="1" dirty="0"/>
              <a:t> </a:t>
            </a:r>
            <a:r>
              <a:rPr lang="el-GR" sz="2000" i="1" dirty="0">
                <a:solidFill>
                  <a:srgbClr val="0070C0"/>
                </a:solidFill>
              </a:rPr>
              <a:t>Ἔρως</a:t>
            </a:r>
            <a:r>
              <a:rPr lang="el-GR" sz="2000" i="1" dirty="0"/>
              <a:t> </a:t>
            </a:r>
            <a:r>
              <a:rPr lang="el-GR" sz="2000" i="1" dirty="0">
                <a:solidFill>
                  <a:srgbClr val="FF0000"/>
                </a:solidFill>
              </a:rPr>
              <a:t>ἐστὶν</a:t>
            </a:r>
            <a:r>
              <a:rPr lang="el-GR" sz="2000" i="1" dirty="0"/>
              <a:t> </a:t>
            </a:r>
            <a:r>
              <a:rPr lang="el-GR" sz="2000" i="1" dirty="0">
                <a:solidFill>
                  <a:srgbClr val="0070C0"/>
                </a:solidFill>
              </a:rPr>
              <a:t>ἔρως</a:t>
            </a:r>
            <a:r>
              <a:rPr lang="el-GR" sz="2000" i="1" dirty="0"/>
              <a:t> μητρὸς ἢ πατρός </a:t>
            </a:r>
            <a:r>
              <a:rPr lang="el-GR" sz="2000" dirty="0"/>
              <a:t>– ἀλλ᾽ </a:t>
            </a:r>
            <a:r>
              <a:rPr lang="el-GR" sz="2000" b="1" i="1" dirty="0"/>
              <a:t>ὥσπερ ἂν εἰ </a:t>
            </a:r>
            <a:r>
              <a:rPr lang="el-GR" sz="2000" i="1" dirty="0"/>
              <a:t>αὐτὸ τοῦτο πατέρα </a:t>
            </a:r>
            <a:r>
              <a:rPr lang="el-GR" sz="2000" i="1" dirty="0">
                <a:solidFill>
                  <a:srgbClr val="FF0000"/>
                </a:solidFill>
              </a:rPr>
              <a:t>ἠρώτων</a:t>
            </a:r>
            <a:r>
              <a:rPr lang="el-GR" sz="2000" i="1" dirty="0"/>
              <a:t>, </a:t>
            </a:r>
            <a:r>
              <a:rPr lang="el-GR" sz="2000" b="1" i="1" dirty="0"/>
              <a:t>ἆρα</a:t>
            </a:r>
            <a:r>
              <a:rPr lang="el-GR" sz="2000" i="1" dirty="0"/>
              <a:t> </a:t>
            </a:r>
            <a:r>
              <a:rPr lang="el-GR" sz="2000" i="1" dirty="0">
                <a:solidFill>
                  <a:srgbClr val="0070C0"/>
                </a:solidFill>
              </a:rPr>
              <a:t>ὁ πατήρ </a:t>
            </a:r>
            <a:r>
              <a:rPr lang="el-GR" sz="2000" i="1" dirty="0">
                <a:solidFill>
                  <a:srgbClr val="FF0000"/>
                </a:solidFill>
              </a:rPr>
              <a:t>ἐστι</a:t>
            </a:r>
            <a:r>
              <a:rPr lang="el-GR" sz="2000" i="1" dirty="0"/>
              <a:t> 230 </a:t>
            </a:r>
            <a:r>
              <a:rPr lang="el-GR" sz="2000" i="1" dirty="0">
                <a:solidFill>
                  <a:srgbClr val="0070C0"/>
                </a:solidFill>
              </a:rPr>
              <a:t>πατήρ</a:t>
            </a:r>
            <a:r>
              <a:rPr lang="el-GR" sz="2000" i="1" dirty="0"/>
              <a:t> τινος ἢ οὔ</a:t>
            </a:r>
            <a:r>
              <a:rPr lang="el-GR" sz="2000" dirty="0"/>
              <a:t>; </a:t>
            </a:r>
            <a:r>
              <a:rPr lang="el-GR" sz="2000" dirty="0">
                <a:solidFill>
                  <a:srgbClr val="FF0000"/>
                </a:solidFill>
              </a:rPr>
              <a:t>Εἶπες</a:t>
            </a:r>
            <a:r>
              <a:rPr lang="el-GR" sz="2000" dirty="0"/>
              <a:t> ἂν δήπου μοι, </a:t>
            </a:r>
            <a:r>
              <a:rPr lang="el-GR" sz="2000" b="1" i="1" dirty="0"/>
              <a:t>εἰ</a:t>
            </a:r>
            <a:r>
              <a:rPr lang="el-GR" sz="2000" i="1" dirty="0"/>
              <a:t> </a:t>
            </a:r>
            <a:r>
              <a:rPr lang="el-GR" sz="2000" i="1" dirty="0">
                <a:solidFill>
                  <a:srgbClr val="FF0000"/>
                </a:solidFill>
              </a:rPr>
              <a:t>ἐβούλου</a:t>
            </a:r>
            <a:r>
              <a:rPr lang="el-GR" sz="2000" i="1" dirty="0"/>
              <a:t> καλῶς  </a:t>
            </a:r>
            <a:r>
              <a:rPr lang="el-GR" sz="2000" i="1" dirty="0">
                <a:solidFill>
                  <a:srgbClr val="FF0000"/>
                </a:solidFill>
              </a:rPr>
              <a:t>ἀποκρίνασθαι</a:t>
            </a:r>
            <a:r>
              <a:rPr lang="el-GR" sz="2000" dirty="0"/>
              <a:t>, </a:t>
            </a:r>
            <a:r>
              <a:rPr lang="el-GR" sz="2000" b="1" i="1" dirty="0"/>
              <a:t>ὅτι</a:t>
            </a:r>
            <a:r>
              <a:rPr lang="el-GR" sz="2000" i="1" dirty="0"/>
              <a:t> </a:t>
            </a:r>
            <a:r>
              <a:rPr lang="el-GR" sz="2000" i="1" dirty="0">
                <a:solidFill>
                  <a:srgbClr val="FF0000"/>
                </a:solidFill>
              </a:rPr>
              <a:t>ἔστιν</a:t>
            </a:r>
            <a:r>
              <a:rPr lang="el-GR" sz="2000" i="1" dirty="0"/>
              <a:t> ὑέος γε ἢ θυγατρὸς </a:t>
            </a:r>
            <a:r>
              <a:rPr lang="el-GR" sz="2000" i="1" dirty="0">
                <a:solidFill>
                  <a:srgbClr val="0070C0"/>
                </a:solidFill>
              </a:rPr>
              <a:t>ὁ πατὴρ πατήρ</a:t>
            </a:r>
            <a:r>
              <a:rPr lang="el-GR" sz="2000" dirty="0"/>
              <a:t>· ἢ οὔ; Πάνυ γε, </a:t>
            </a:r>
            <a:r>
              <a:rPr lang="el-GR" sz="2000" u="sng" dirty="0">
                <a:solidFill>
                  <a:srgbClr val="FF0000"/>
                </a:solidFill>
              </a:rPr>
              <a:t>φάναι</a:t>
            </a:r>
            <a:r>
              <a:rPr lang="el-GR" sz="2000" u="sng" dirty="0"/>
              <a:t> </a:t>
            </a:r>
            <a:r>
              <a:rPr lang="el-GR" sz="2000" u="sng" dirty="0">
                <a:solidFill>
                  <a:srgbClr val="0070C0"/>
                </a:solidFill>
              </a:rPr>
              <a:t>τὸν Ἀγάθωνα</a:t>
            </a:r>
            <a:r>
              <a:rPr lang="el-GR" sz="2000" dirty="0"/>
              <a:t>. Οὐκοῦν καὶ </a:t>
            </a:r>
            <a:r>
              <a:rPr lang="el-GR" sz="2000" dirty="0">
                <a:solidFill>
                  <a:srgbClr val="0070C0"/>
                </a:solidFill>
              </a:rPr>
              <a:t>ἡ μήτηρ </a:t>
            </a:r>
            <a:r>
              <a:rPr lang="el-GR" sz="2000" dirty="0"/>
              <a:t>ὡσαύτως;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nl-NL" sz="1800" dirty="0"/>
              <a:t>(En) ik vraag niet of hij gericht is op enige moeder of vader – de vraag immers of Eros verlangen is naar een moeder of een vader, zal wel belachelijk zijn – , maar [ik bedoel de vraag] zoals wanneer ik met betrekking tot precies dat wat een vader is, zou vragen: “is de vader 230 vader van iets / iemand of niet?” Jij zou mij natuurlijk zeggen, als je juist zou willen antwoorden, dat de vader </a:t>
            </a:r>
            <a:r>
              <a:rPr lang="nl-NL" sz="1800" dirty="0" err="1"/>
              <a:t>vader</a:t>
            </a:r>
            <a:r>
              <a:rPr lang="nl-NL" sz="1800" dirty="0"/>
              <a:t> is van een zoon of een dochter. Of niet?’ — ‘Zeker,’ zei* </a:t>
            </a:r>
            <a:r>
              <a:rPr lang="nl-NL" sz="1800" dirty="0" err="1"/>
              <a:t>Agathon</a:t>
            </a:r>
            <a:r>
              <a:rPr lang="nl-NL" sz="1800" dirty="0"/>
              <a:t>. — ‘Ook de moeder is toch wel op dezelfde wijze de moeder van een zoon of een dochter?</a:t>
            </a:r>
          </a:p>
        </p:txBody>
      </p:sp>
    </p:spTree>
    <p:extLst>
      <p:ext uri="{BB962C8B-B14F-4D97-AF65-F5344CB8AC3E}">
        <p14:creationId xmlns:p14="http://schemas.microsoft.com/office/powerpoint/2010/main" val="305516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nl-NL" sz="3600" dirty="0" smtClean="0"/>
              <a:t>6.4 Agathon ondervraagd</a:t>
            </a:r>
            <a:br>
              <a:rPr lang="nl-NL" sz="3600" dirty="0" smtClean="0"/>
            </a:br>
            <a:r>
              <a:rPr lang="nl-NL" sz="3600" dirty="0" smtClean="0"/>
              <a:t>hfdst. 6.233-40</a:t>
            </a:r>
            <a:endParaRPr lang="nl-NL" sz="3600" dirty="0"/>
          </a:p>
        </p:txBody>
      </p:sp>
      <p:sp>
        <p:nvSpPr>
          <p:cNvPr id="9" name="Rechthoek 8">
            <a:hlinkClick r:id="rId2" action="ppaction://hlinksldjump"/>
          </p:cNvPr>
          <p:cNvSpPr/>
          <p:nvPr/>
        </p:nvSpPr>
        <p:spPr>
          <a:xfrm>
            <a:off x="6289451" y="6157073"/>
            <a:ext cx="1080120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Vertaling</a:t>
            </a:r>
            <a:endParaRPr lang="nl-NL" dirty="0"/>
          </a:p>
        </p:txBody>
      </p:sp>
      <p:sp>
        <p:nvSpPr>
          <p:cNvPr id="10" name="Rechthoek 9">
            <a:hlinkClick r:id="rId3" action="ppaction://hlinksldjump"/>
          </p:cNvPr>
          <p:cNvSpPr/>
          <p:nvPr/>
        </p:nvSpPr>
        <p:spPr>
          <a:xfrm>
            <a:off x="2765162" y="6157073"/>
            <a:ext cx="1080120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Structuur</a:t>
            </a:r>
            <a:endParaRPr lang="nl-NL" dirty="0"/>
          </a:p>
        </p:txBody>
      </p:sp>
      <p:sp>
        <p:nvSpPr>
          <p:cNvPr id="11" name="Rechthoek 10">
            <a:hlinkClick r:id="rId4" action="ppaction://hlinksldjump"/>
          </p:cNvPr>
          <p:cNvSpPr/>
          <p:nvPr/>
        </p:nvSpPr>
        <p:spPr>
          <a:xfrm>
            <a:off x="1765115" y="6161203"/>
            <a:ext cx="854604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Tekst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2" name="Rechthoek 11">
            <a:hlinkClick r:id="rId5" action="ppaction://hlinksldjump"/>
          </p:cNvPr>
          <p:cNvSpPr/>
          <p:nvPr/>
        </p:nvSpPr>
        <p:spPr>
          <a:xfrm>
            <a:off x="3990725" y="6161203"/>
            <a:ext cx="792088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Extra</a:t>
            </a:r>
            <a:endParaRPr lang="nl-NL" dirty="0"/>
          </a:p>
        </p:txBody>
      </p:sp>
      <p:sp>
        <p:nvSpPr>
          <p:cNvPr id="13" name="Rechthoek 12">
            <a:hlinkClick r:id="rId6" action="ppaction://hlinksldjump"/>
          </p:cNvPr>
          <p:cNvSpPr/>
          <p:nvPr/>
        </p:nvSpPr>
        <p:spPr>
          <a:xfrm>
            <a:off x="539552" y="6161203"/>
            <a:ext cx="1080120" cy="36004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Vorige</a:t>
            </a:r>
            <a:endParaRPr lang="nl-NL" dirty="0"/>
          </a:p>
        </p:txBody>
      </p:sp>
      <p:sp>
        <p:nvSpPr>
          <p:cNvPr id="14" name="Rechthoek 13">
            <a:hlinkClick r:id="rId7" action="ppaction://hlinksldjump"/>
          </p:cNvPr>
          <p:cNvSpPr/>
          <p:nvPr/>
        </p:nvSpPr>
        <p:spPr>
          <a:xfrm>
            <a:off x="7515015" y="6157073"/>
            <a:ext cx="1080120" cy="3683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Volgende</a:t>
            </a:r>
            <a:endParaRPr lang="nl-NL" dirty="0"/>
          </a:p>
        </p:txBody>
      </p:sp>
      <p:sp>
        <p:nvSpPr>
          <p:cNvPr id="15" name="Rechthoek 14">
            <a:hlinkClick r:id="rId8" action="ppaction://hlinksldjump"/>
          </p:cNvPr>
          <p:cNvSpPr/>
          <p:nvPr/>
        </p:nvSpPr>
        <p:spPr>
          <a:xfrm>
            <a:off x="4928256" y="6157073"/>
            <a:ext cx="1215752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Vragen</a:t>
            </a:r>
            <a:endParaRPr lang="nl-NL" dirty="0"/>
          </a:p>
        </p:txBody>
      </p:sp>
      <p:sp>
        <p:nvSpPr>
          <p:cNvPr id="16" name="Tijdelijke aanduiding voor inhoud 2"/>
          <p:cNvSpPr txBox="1">
            <a:spLocks/>
          </p:cNvSpPr>
          <p:nvPr/>
        </p:nvSpPr>
        <p:spPr>
          <a:xfrm>
            <a:off x="467544" y="1380075"/>
            <a:ext cx="8229600" cy="4781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l-GR" sz="2000" dirty="0" err="1" smtClean="0"/>
              <a:t>Ὁμολογεῖσθαι</a:t>
            </a:r>
            <a:r>
              <a:rPr lang="el-GR" sz="2000" dirty="0" smtClean="0"/>
              <a:t> </a:t>
            </a:r>
            <a:r>
              <a:rPr lang="el-GR" sz="2000" dirty="0" err="1" smtClean="0"/>
              <a:t>καὶ</a:t>
            </a:r>
            <a:r>
              <a:rPr lang="el-GR" sz="2000" dirty="0" smtClean="0"/>
              <a:t> </a:t>
            </a:r>
            <a:r>
              <a:rPr lang="el-GR" sz="2000" dirty="0" err="1" smtClean="0"/>
              <a:t>τοῦτο</a:t>
            </a:r>
            <a:r>
              <a:rPr lang="el-GR" sz="2000" dirty="0" smtClean="0"/>
              <a:t>. </a:t>
            </a:r>
            <a:r>
              <a:rPr lang="el-GR" sz="2000" dirty="0" err="1" smtClean="0"/>
              <a:t>Ἔτι</a:t>
            </a:r>
            <a:r>
              <a:rPr lang="el-GR" sz="2000" dirty="0" smtClean="0"/>
              <a:t> </a:t>
            </a:r>
            <a:r>
              <a:rPr lang="el-GR" sz="2000" dirty="0" err="1" smtClean="0"/>
              <a:t>τοίνυν</a:t>
            </a:r>
            <a:r>
              <a:rPr lang="el-GR" sz="2000" dirty="0" smtClean="0"/>
              <a:t>, </a:t>
            </a:r>
            <a:r>
              <a:rPr lang="el-GR" sz="2000" dirty="0" err="1" smtClean="0"/>
              <a:t>εἰπεῖν</a:t>
            </a:r>
            <a:r>
              <a:rPr lang="el-GR" sz="2000" dirty="0" smtClean="0"/>
              <a:t> </a:t>
            </a:r>
            <a:r>
              <a:rPr lang="el-GR" sz="2000" dirty="0" err="1" smtClean="0"/>
              <a:t>τὸν</a:t>
            </a:r>
            <a:r>
              <a:rPr lang="el-GR" sz="2000" dirty="0" smtClean="0"/>
              <a:t> Σωκράτη, </a:t>
            </a:r>
            <a:r>
              <a:rPr lang="el-GR" sz="2000" dirty="0" err="1" smtClean="0"/>
              <a:t>ἀπόκριναι</a:t>
            </a:r>
            <a:r>
              <a:rPr lang="el-GR" sz="2000" dirty="0" smtClean="0"/>
              <a:t> </a:t>
            </a:r>
            <a:r>
              <a:rPr lang="el-GR" sz="2000" dirty="0" err="1" smtClean="0"/>
              <a:t>ὀλίγῳ</a:t>
            </a:r>
            <a:r>
              <a:rPr lang="el-GR" sz="2000" dirty="0" smtClean="0"/>
              <a:t> </a:t>
            </a:r>
            <a:r>
              <a:rPr lang="el-GR" sz="2000" dirty="0" err="1" smtClean="0"/>
              <a:t>πλείω</a:t>
            </a:r>
            <a:r>
              <a:rPr lang="el-GR" sz="2000" dirty="0" smtClean="0"/>
              <a:t>, </a:t>
            </a:r>
            <a:r>
              <a:rPr lang="el-GR" sz="2000" dirty="0" err="1" smtClean="0"/>
              <a:t>ἵνα</a:t>
            </a:r>
            <a:r>
              <a:rPr lang="el-GR" sz="2000" dirty="0" smtClean="0"/>
              <a:t> </a:t>
            </a:r>
            <a:r>
              <a:rPr lang="el-GR" sz="2000" dirty="0" err="1" smtClean="0"/>
              <a:t>μᾶλλον</a:t>
            </a:r>
            <a:r>
              <a:rPr lang="el-GR" sz="2000" dirty="0" smtClean="0"/>
              <a:t> 235 </a:t>
            </a:r>
            <a:r>
              <a:rPr lang="el-GR" sz="2000" dirty="0" err="1" smtClean="0"/>
              <a:t>καταμάθῃς</a:t>
            </a:r>
            <a:r>
              <a:rPr lang="el-GR" sz="2000" dirty="0" smtClean="0"/>
              <a:t> ὃ βούλομαι. </a:t>
            </a:r>
            <a:r>
              <a:rPr lang="el-GR" sz="2000" dirty="0" err="1" smtClean="0"/>
              <a:t>Εἰ</a:t>
            </a:r>
            <a:r>
              <a:rPr lang="el-GR" sz="2000" dirty="0" smtClean="0"/>
              <a:t> </a:t>
            </a:r>
            <a:r>
              <a:rPr lang="el-GR" sz="2000" dirty="0" err="1" smtClean="0"/>
              <a:t>γὰρ</a:t>
            </a:r>
            <a:r>
              <a:rPr lang="el-GR" sz="2000" dirty="0" smtClean="0"/>
              <a:t> </a:t>
            </a:r>
            <a:r>
              <a:rPr lang="el-GR" sz="2000" dirty="0" err="1" smtClean="0"/>
              <a:t>ἐροίμην</a:t>
            </a:r>
            <a:r>
              <a:rPr lang="el-GR" sz="2000" dirty="0" smtClean="0"/>
              <a:t>, «Τί </a:t>
            </a:r>
            <a:r>
              <a:rPr lang="el-GR" sz="2000" dirty="0" err="1" smtClean="0"/>
              <a:t>δέ</a:t>
            </a:r>
            <a:r>
              <a:rPr lang="el-GR" sz="2000" dirty="0" smtClean="0"/>
              <a:t>; </a:t>
            </a:r>
            <a:r>
              <a:rPr lang="el-GR" sz="2000" dirty="0" err="1" smtClean="0"/>
              <a:t>Ἀδελφός</a:t>
            </a:r>
            <a:r>
              <a:rPr lang="el-GR" sz="2000" dirty="0" smtClean="0"/>
              <a:t>, </a:t>
            </a:r>
            <a:r>
              <a:rPr lang="el-GR" sz="2000" dirty="0" err="1" smtClean="0"/>
              <a:t>αὐτὸ</a:t>
            </a:r>
            <a:r>
              <a:rPr lang="el-GR" sz="2000" dirty="0" smtClean="0"/>
              <a:t> </a:t>
            </a:r>
            <a:r>
              <a:rPr lang="el-GR" sz="2000" dirty="0" err="1" smtClean="0"/>
              <a:t>τοῦθ᾽</a:t>
            </a:r>
            <a:r>
              <a:rPr lang="el-GR" sz="2000" dirty="0" smtClean="0"/>
              <a:t>  </a:t>
            </a:r>
            <a:r>
              <a:rPr lang="el-GR" sz="2000" dirty="0" err="1" smtClean="0"/>
              <a:t>ὅπερ</a:t>
            </a:r>
            <a:r>
              <a:rPr lang="el-GR" sz="2000" dirty="0" smtClean="0"/>
              <a:t> </a:t>
            </a:r>
            <a:r>
              <a:rPr lang="el-GR" sz="2000" dirty="0" err="1" smtClean="0"/>
              <a:t>ἔστιν</a:t>
            </a:r>
            <a:r>
              <a:rPr lang="el-GR" sz="2000" dirty="0" smtClean="0"/>
              <a:t>, </a:t>
            </a:r>
            <a:r>
              <a:rPr lang="el-GR" sz="2000" dirty="0" err="1" smtClean="0"/>
              <a:t>ἔστι</a:t>
            </a:r>
            <a:r>
              <a:rPr lang="el-GR" sz="2000" dirty="0" smtClean="0"/>
              <a:t> </a:t>
            </a:r>
            <a:r>
              <a:rPr lang="el-GR" sz="2000" dirty="0" err="1" smtClean="0"/>
              <a:t>τινὸς</a:t>
            </a:r>
            <a:r>
              <a:rPr lang="el-GR" sz="2000" dirty="0" smtClean="0"/>
              <a:t> </a:t>
            </a:r>
            <a:r>
              <a:rPr lang="el-GR" sz="2000" dirty="0" err="1" smtClean="0"/>
              <a:t>ἀδελφὸς</a:t>
            </a:r>
            <a:r>
              <a:rPr lang="el-GR" sz="2000" dirty="0" smtClean="0"/>
              <a:t> ἢ </a:t>
            </a:r>
            <a:r>
              <a:rPr lang="el-GR" sz="2000" dirty="0" err="1" smtClean="0"/>
              <a:t>οὔ</a:t>
            </a:r>
            <a:r>
              <a:rPr lang="el-GR" sz="2000" dirty="0" smtClean="0"/>
              <a:t>;» </a:t>
            </a:r>
            <a:r>
              <a:rPr lang="el-GR" sz="2000" dirty="0" err="1" smtClean="0"/>
              <a:t>Φάναι</a:t>
            </a:r>
            <a:r>
              <a:rPr lang="el-GR" sz="2000" dirty="0" smtClean="0"/>
              <a:t> </a:t>
            </a:r>
            <a:r>
              <a:rPr lang="el-GR" sz="2000" dirty="0" err="1" smtClean="0"/>
              <a:t>εἶναι</a:t>
            </a:r>
            <a:r>
              <a:rPr lang="el-GR" sz="2000" dirty="0" smtClean="0"/>
              <a:t>. </a:t>
            </a:r>
            <a:r>
              <a:rPr lang="el-GR" sz="2000" dirty="0" err="1" smtClean="0"/>
              <a:t>Οὐκοῦν</a:t>
            </a:r>
            <a:r>
              <a:rPr lang="el-GR" sz="2000" dirty="0" smtClean="0"/>
              <a:t> </a:t>
            </a:r>
            <a:r>
              <a:rPr lang="el-GR" sz="2000" dirty="0" err="1" smtClean="0"/>
              <a:t>ἀδελφοῦ</a:t>
            </a:r>
            <a:r>
              <a:rPr lang="el-GR" sz="2000" dirty="0" smtClean="0"/>
              <a:t> ἢ </a:t>
            </a:r>
            <a:r>
              <a:rPr lang="el-GR" sz="2000" dirty="0" err="1" smtClean="0"/>
              <a:t>ἀδελφῆς</a:t>
            </a:r>
            <a:r>
              <a:rPr lang="el-GR" sz="2000" dirty="0" smtClean="0"/>
              <a:t>; </a:t>
            </a:r>
            <a:r>
              <a:rPr lang="el-GR" sz="2000" dirty="0" err="1" smtClean="0"/>
              <a:t>Ὁμολογεῖν</a:t>
            </a:r>
            <a:r>
              <a:rPr lang="el-GR" sz="2000" dirty="0" smtClean="0"/>
              <a:t>. </a:t>
            </a:r>
            <a:r>
              <a:rPr lang="el-GR" sz="2000" dirty="0" err="1" smtClean="0"/>
              <a:t>Πειρῶ</a:t>
            </a:r>
            <a:r>
              <a:rPr lang="el-GR" sz="2000" dirty="0" smtClean="0"/>
              <a:t> </a:t>
            </a:r>
            <a:r>
              <a:rPr lang="el-GR" sz="2000" dirty="0" err="1" smtClean="0"/>
              <a:t>δή</a:t>
            </a:r>
            <a:r>
              <a:rPr lang="el-GR" sz="2000" dirty="0" smtClean="0"/>
              <a:t>, </a:t>
            </a:r>
            <a:r>
              <a:rPr lang="el-GR" sz="2000" dirty="0" err="1" smtClean="0"/>
              <a:t>φάναι</a:t>
            </a:r>
            <a:r>
              <a:rPr lang="el-GR" sz="2000" dirty="0" smtClean="0"/>
              <a:t>, </a:t>
            </a:r>
            <a:r>
              <a:rPr lang="el-GR" sz="2000" dirty="0" err="1" smtClean="0"/>
              <a:t>καὶ</a:t>
            </a:r>
            <a:r>
              <a:rPr lang="el-GR" sz="2000" dirty="0" smtClean="0"/>
              <a:t> </a:t>
            </a:r>
            <a:r>
              <a:rPr lang="el-GR" sz="2000" dirty="0" err="1" smtClean="0"/>
              <a:t>τὸν</a:t>
            </a:r>
            <a:r>
              <a:rPr lang="el-GR" sz="2000" dirty="0" smtClean="0"/>
              <a:t> </a:t>
            </a:r>
            <a:r>
              <a:rPr lang="el-GR" sz="2000" dirty="0" err="1" smtClean="0"/>
              <a:t>ἔρωτα</a:t>
            </a:r>
            <a:r>
              <a:rPr lang="el-GR" sz="2000" dirty="0" smtClean="0"/>
              <a:t> </a:t>
            </a:r>
            <a:r>
              <a:rPr lang="el-GR" sz="2000" dirty="0" err="1" smtClean="0"/>
              <a:t>εἰπεῖν</a:t>
            </a:r>
            <a:r>
              <a:rPr lang="el-GR" sz="2000" dirty="0" smtClean="0"/>
              <a:t>. Ὁ </a:t>
            </a:r>
            <a:r>
              <a:rPr lang="el-GR" sz="2000" dirty="0" err="1" smtClean="0"/>
              <a:t>Ἔρως</a:t>
            </a:r>
            <a:r>
              <a:rPr lang="el-GR" sz="2000" dirty="0" smtClean="0"/>
              <a:t> </a:t>
            </a:r>
            <a:r>
              <a:rPr lang="el-GR" sz="2000" dirty="0" err="1" smtClean="0"/>
              <a:t>ἔρως</a:t>
            </a:r>
            <a:r>
              <a:rPr lang="el-GR" sz="2000" dirty="0" smtClean="0"/>
              <a:t> </a:t>
            </a:r>
            <a:r>
              <a:rPr lang="el-GR" sz="2000" dirty="0" err="1" smtClean="0"/>
              <a:t>ἐστὶν</a:t>
            </a:r>
            <a:r>
              <a:rPr lang="el-GR" sz="2000" dirty="0" smtClean="0"/>
              <a:t> </a:t>
            </a:r>
            <a:r>
              <a:rPr lang="el-GR" sz="2000" dirty="0" err="1" smtClean="0"/>
              <a:t>οὐδενὸς</a:t>
            </a:r>
            <a:r>
              <a:rPr lang="el-GR" sz="2000" dirty="0" smtClean="0"/>
              <a:t> ἢ τινός; 240 Πάνυ </a:t>
            </a:r>
            <a:r>
              <a:rPr lang="el-GR" sz="2000" dirty="0" err="1" smtClean="0"/>
              <a:t>μὲν</a:t>
            </a:r>
            <a:r>
              <a:rPr lang="el-GR" sz="2000" dirty="0" smtClean="0"/>
              <a:t> </a:t>
            </a:r>
            <a:r>
              <a:rPr lang="el-GR" sz="2000" dirty="0" err="1" smtClean="0"/>
              <a:t>οὖν</a:t>
            </a:r>
            <a:r>
              <a:rPr lang="el-GR" sz="2000" dirty="0" smtClean="0"/>
              <a:t> </a:t>
            </a:r>
            <a:r>
              <a:rPr lang="el-GR" sz="2000" dirty="0" err="1" smtClean="0"/>
              <a:t>ἔστιν</a:t>
            </a:r>
            <a:r>
              <a:rPr lang="el-GR" sz="2000" dirty="0" smtClean="0"/>
              <a:t>.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20328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nl-NL" sz="3600" dirty="0" smtClean="0"/>
              <a:t>6.4 Agathon ondervraagd</a:t>
            </a:r>
            <a:br>
              <a:rPr lang="nl-NL" sz="3600" dirty="0" smtClean="0"/>
            </a:br>
            <a:r>
              <a:rPr lang="nl-NL" sz="3600" dirty="0" smtClean="0"/>
              <a:t>hfdst. 6.233-40</a:t>
            </a:r>
            <a:endParaRPr lang="nl-NL" sz="3600" dirty="0"/>
          </a:p>
        </p:txBody>
      </p:sp>
      <p:sp>
        <p:nvSpPr>
          <p:cNvPr id="9" name="Rechthoek 8">
            <a:hlinkClick r:id="rId2" action="ppaction://hlinksldjump"/>
          </p:cNvPr>
          <p:cNvSpPr/>
          <p:nvPr/>
        </p:nvSpPr>
        <p:spPr>
          <a:xfrm>
            <a:off x="6289451" y="6157073"/>
            <a:ext cx="1080120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Vertaling</a:t>
            </a:r>
            <a:endParaRPr lang="nl-NL" dirty="0"/>
          </a:p>
        </p:txBody>
      </p:sp>
      <p:sp>
        <p:nvSpPr>
          <p:cNvPr id="10" name="Rechthoek 9">
            <a:hlinkClick r:id="rId3" action="ppaction://hlinksldjump"/>
          </p:cNvPr>
          <p:cNvSpPr/>
          <p:nvPr/>
        </p:nvSpPr>
        <p:spPr>
          <a:xfrm>
            <a:off x="2765162" y="6157073"/>
            <a:ext cx="1080120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Structuur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1" name="Rechthoek 10">
            <a:hlinkClick r:id="rId4" action="ppaction://hlinksldjump"/>
          </p:cNvPr>
          <p:cNvSpPr/>
          <p:nvPr/>
        </p:nvSpPr>
        <p:spPr>
          <a:xfrm>
            <a:off x="1765115" y="6161203"/>
            <a:ext cx="854604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Tekst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" name="Rechthoek 11">
            <a:hlinkClick r:id="rId5" action="ppaction://hlinksldjump"/>
          </p:cNvPr>
          <p:cNvSpPr/>
          <p:nvPr/>
        </p:nvSpPr>
        <p:spPr>
          <a:xfrm>
            <a:off x="3990725" y="6161203"/>
            <a:ext cx="792088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Extra</a:t>
            </a:r>
            <a:endParaRPr lang="nl-NL" dirty="0"/>
          </a:p>
        </p:txBody>
      </p:sp>
      <p:sp>
        <p:nvSpPr>
          <p:cNvPr id="13" name="Rechthoek 12">
            <a:hlinkClick r:id="rId6" action="ppaction://hlinksldjump"/>
          </p:cNvPr>
          <p:cNvSpPr/>
          <p:nvPr/>
        </p:nvSpPr>
        <p:spPr>
          <a:xfrm>
            <a:off x="539552" y="6161203"/>
            <a:ext cx="1080120" cy="36004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Vorige</a:t>
            </a:r>
            <a:endParaRPr lang="nl-NL" dirty="0"/>
          </a:p>
        </p:txBody>
      </p:sp>
      <p:sp>
        <p:nvSpPr>
          <p:cNvPr id="14" name="Rechthoek 13">
            <a:hlinkClick r:id="rId7" action="ppaction://hlinksldjump"/>
          </p:cNvPr>
          <p:cNvSpPr/>
          <p:nvPr/>
        </p:nvSpPr>
        <p:spPr>
          <a:xfrm>
            <a:off x="7515015" y="6157073"/>
            <a:ext cx="1080120" cy="3683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Volgende</a:t>
            </a:r>
            <a:endParaRPr lang="nl-NL" dirty="0"/>
          </a:p>
        </p:txBody>
      </p:sp>
      <p:sp>
        <p:nvSpPr>
          <p:cNvPr id="15" name="Rechthoek 14">
            <a:hlinkClick r:id="rId8" action="ppaction://hlinksldjump"/>
          </p:cNvPr>
          <p:cNvSpPr/>
          <p:nvPr/>
        </p:nvSpPr>
        <p:spPr>
          <a:xfrm>
            <a:off x="4928256" y="6157073"/>
            <a:ext cx="1215752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Vragen</a:t>
            </a:r>
            <a:endParaRPr lang="nl-NL" dirty="0"/>
          </a:p>
        </p:txBody>
      </p:sp>
      <p:sp>
        <p:nvSpPr>
          <p:cNvPr id="16" name="Tijdelijke aanduiding voor inhoud 2"/>
          <p:cNvSpPr txBox="1">
            <a:spLocks/>
          </p:cNvSpPr>
          <p:nvPr/>
        </p:nvSpPr>
        <p:spPr>
          <a:xfrm>
            <a:off x="467544" y="1380075"/>
            <a:ext cx="8229600" cy="4781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l-GR" sz="2000" u="sng" dirty="0">
                <a:solidFill>
                  <a:srgbClr val="FF0000"/>
                </a:solidFill>
              </a:rPr>
              <a:t>Ὁμολογεῖσθαι</a:t>
            </a:r>
            <a:r>
              <a:rPr lang="el-GR" sz="2000" u="sng" dirty="0"/>
              <a:t> καὶ τοῦτο</a:t>
            </a:r>
            <a:r>
              <a:rPr lang="el-GR" sz="2000" dirty="0"/>
              <a:t>. Ἔτι τοίνυν, </a:t>
            </a:r>
            <a:r>
              <a:rPr lang="el-GR" sz="2000" u="sng" dirty="0">
                <a:solidFill>
                  <a:srgbClr val="FF0000"/>
                </a:solidFill>
              </a:rPr>
              <a:t>εἰπεῖν</a:t>
            </a:r>
            <a:r>
              <a:rPr lang="el-GR" sz="2000" u="sng" dirty="0"/>
              <a:t> τὸν Σωκράτη</a:t>
            </a:r>
            <a:r>
              <a:rPr lang="el-GR" sz="2000" dirty="0"/>
              <a:t>, </a:t>
            </a:r>
            <a:r>
              <a:rPr lang="el-GR" sz="2000" dirty="0">
                <a:solidFill>
                  <a:srgbClr val="FF0000"/>
                </a:solidFill>
              </a:rPr>
              <a:t>ἀπόκριναι </a:t>
            </a:r>
            <a:r>
              <a:rPr lang="el-GR" sz="2000" dirty="0"/>
              <a:t>ὀλίγῳ πλείω, </a:t>
            </a:r>
            <a:r>
              <a:rPr lang="el-GR" sz="2000" b="1" i="1" dirty="0"/>
              <a:t>ἵνα</a:t>
            </a:r>
            <a:r>
              <a:rPr lang="el-GR" sz="2000" i="1" dirty="0"/>
              <a:t> μᾶλλον 235 </a:t>
            </a:r>
            <a:r>
              <a:rPr lang="el-GR" sz="2000" i="1" dirty="0">
                <a:solidFill>
                  <a:srgbClr val="FF0000"/>
                </a:solidFill>
              </a:rPr>
              <a:t>καταμάθῃς </a:t>
            </a:r>
            <a:r>
              <a:rPr lang="el-GR" sz="2000" b="1" i="1" dirty="0"/>
              <a:t>ὃ</a:t>
            </a:r>
            <a:r>
              <a:rPr lang="el-GR" sz="2000" i="1" dirty="0"/>
              <a:t> </a:t>
            </a:r>
            <a:r>
              <a:rPr lang="el-GR" sz="2000" i="1" dirty="0">
                <a:solidFill>
                  <a:srgbClr val="FF0000"/>
                </a:solidFill>
              </a:rPr>
              <a:t>βούλομαι</a:t>
            </a:r>
            <a:r>
              <a:rPr lang="el-GR" sz="2000" dirty="0"/>
              <a:t>. </a:t>
            </a:r>
            <a:r>
              <a:rPr lang="el-GR" sz="2000" b="1" i="1" dirty="0"/>
              <a:t>Εἰ</a:t>
            </a:r>
            <a:r>
              <a:rPr lang="el-GR" sz="2000" i="1" dirty="0"/>
              <a:t> γὰρ </a:t>
            </a:r>
            <a:r>
              <a:rPr lang="el-GR" sz="2000" i="1" dirty="0">
                <a:solidFill>
                  <a:srgbClr val="FF0000"/>
                </a:solidFill>
              </a:rPr>
              <a:t>ἐροίμην</a:t>
            </a:r>
            <a:r>
              <a:rPr lang="el-GR" sz="2000" dirty="0"/>
              <a:t>, «Τί δέ; Ἀδελφός, αὐτὸ τοῦθ᾽  </a:t>
            </a:r>
            <a:r>
              <a:rPr lang="el-GR" sz="2000" b="1" i="1" dirty="0"/>
              <a:t>ὅπερ</a:t>
            </a:r>
            <a:r>
              <a:rPr lang="el-GR" sz="2000" i="1" dirty="0"/>
              <a:t> </a:t>
            </a:r>
            <a:r>
              <a:rPr lang="el-GR" sz="2000" i="1" dirty="0">
                <a:solidFill>
                  <a:srgbClr val="FF0000"/>
                </a:solidFill>
              </a:rPr>
              <a:t>ἔστιν</a:t>
            </a:r>
            <a:r>
              <a:rPr lang="el-GR" sz="2000" dirty="0"/>
              <a:t>, </a:t>
            </a:r>
            <a:r>
              <a:rPr lang="el-GR" sz="2000" dirty="0">
                <a:solidFill>
                  <a:srgbClr val="FF0000"/>
                </a:solidFill>
              </a:rPr>
              <a:t>ἔστι</a:t>
            </a:r>
            <a:r>
              <a:rPr lang="el-GR" sz="2000" dirty="0"/>
              <a:t> τινὸς ἀδελφὸς ἢ οὔ;» </a:t>
            </a:r>
            <a:r>
              <a:rPr lang="el-GR" sz="2000" u="sng" dirty="0">
                <a:solidFill>
                  <a:srgbClr val="FF0000"/>
                </a:solidFill>
              </a:rPr>
              <a:t>Φάναι</a:t>
            </a:r>
            <a:r>
              <a:rPr lang="el-GR" sz="2000" dirty="0">
                <a:solidFill>
                  <a:srgbClr val="FF0000"/>
                </a:solidFill>
              </a:rPr>
              <a:t> εἶναι</a:t>
            </a:r>
            <a:r>
              <a:rPr lang="el-GR" sz="2000" dirty="0"/>
              <a:t>. Οὐκοῦν ἀδελφοῦ ἢ ἀδελφῆς; </a:t>
            </a:r>
            <a:r>
              <a:rPr lang="el-GR" sz="2000" u="sng" dirty="0">
                <a:solidFill>
                  <a:srgbClr val="FF0000"/>
                </a:solidFill>
              </a:rPr>
              <a:t>Ὁμολογεῖν</a:t>
            </a:r>
            <a:r>
              <a:rPr lang="el-GR" sz="2000" dirty="0"/>
              <a:t>. </a:t>
            </a:r>
            <a:r>
              <a:rPr lang="el-GR" sz="2000" dirty="0">
                <a:solidFill>
                  <a:srgbClr val="FF0000"/>
                </a:solidFill>
              </a:rPr>
              <a:t>Πειρῶ</a:t>
            </a:r>
            <a:r>
              <a:rPr lang="el-GR" sz="2000" dirty="0"/>
              <a:t> δή, </a:t>
            </a:r>
            <a:r>
              <a:rPr lang="el-GR" sz="2000" dirty="0">
                <a:solidFill>
                  <a:srgbClr val="FF0000"/>
                </a:solidFill>
              </a:rPr>
              <a:t>φάναι</a:t>
            </a:r>
            <a:r>
              <a:rPr lang="el-GR" sz="2000" dirty="0"/>
              <a:t>, καὶ τὸν ἔρωτα </a:t>
            </a:r>
            <a:r>
              <a:rPr lang="el-GR" sz="2000" dirty="0">
                <a:solidFill>
                  <a:srgbClr val="FF0000"/>
                </a:solidFill>
              </a:rPr>
              <a:t>εἰπεῖν</a:t>
            </a:r>
            <a:r>
              <a:rPr lang="el-GR" sz="2000" dirty="0"/>
              <a:t>. Ὁ Ἔρως ἔρως </a:t>
            </a:r>
            <a:r>
              <a:rPr lang="el-GR" sz="2000" dirty="0">
                <a:solidFill>
                  <a:srgbClr val="FF0000"/>
                </a:solidFill>
              </a:rPr>
              <a:t>ἐστὶν</a:t>
            </a:r>
            <a:r>
              <a:rPr lang="el-GR" sz="2000" dirty="0"/>
              <a:t> οὐδενὸς ἢ τινός; 240 Πάνυ μὲν οὖν </a:t>
            </a:r>
            <a:r>
              <a:rPr lang="el-GR" sz="2000" dirty="0">
                <a:solidFill>
                  <a:srgbClr val="FF0000"/>
                </a:solidFill>
              </a:rPr>
              <a:t>ἔστιν</a:t>
            </a:r>
            <a:r>
              <a:rPr lang="el-GR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4270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nl-NL" sz="3600" dirty="0" smtClean="0"/>
              <a:t>6.4 Agathon ondervraagd</a:t>
            </a:r>
            <a:br>
              <a:rPr lang="nl-NL" sz="3600" dirty="0" smtClean="0"/>
            </a:br>
            <a:r>
              <a:rPr lang="nl-NL" sz="3600" dirty="0" smtClean="0"/>
              <a:t>hfdst. 6.233-40</a:t>
            </a:r>
            <a:endParaRPr lang="nl-NL" sz="3600" dirty="0"/>
          </a:p>
        </p:txBody>
      </p:sp>
      <p:sp>
        <p:nvSpPr>
          <p:cNvPr id="9" name="Rechthoek 8">
            <a:hlinkClick r:id="rId2" action="ppaction://hlinksldjump"/>
          </p:cNvPr>
          <p:cNvSpPr/>
          <p:nvPr/>
        </p:nvSpPr>
        <p:spPr>
          <a:xfrm>
            <a:off x="6289451" y="6157073"/>
            <a:ext cx="1080120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Vertaling</a:t>
            </a:r>
            <a:endParaRPr lang="nl-NL" dirty="0"/>
          </a:p>
        </p:txBody>
      </p:sp>
      <p:sp>
        <p:nvSpPr>
          <p:cNvPr id="10" name="Rechthoek 9">
            <a:hlinkClick r:id="rId3" action="ppaction://hlinksldjump"/>
          </p:cNvPr>
          <p:cNvSpPr/>
          <p:nvPr/>
        </p:nvSpPr>
        <p:spPr>
          <a:xfrm>
            <a:off x="2765162" y="6157073"/>
            <a:ext cx="1080120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Structuur</a:t>
            </a:r>
            <a:endParaRPr lang="nl-NL" dirty="0"/>
          </a:p>
        </p:txBody>
      </p:sp>
      <p:sp>
        <p:nvSpPr>
          <p:cNvPr id="11" name="Rechthoek 10">
            <a:hlinkClick r:id="rId4" action="ppaction://hlinksldjump"/>
          </p:cNvPr>
          <p:cNvSpPr/>
          <p:nvPr/>
        </p:nvSpPr>
        <p:spPr>
          <a:xfrm>
            <a:off x="1765115" y="6161203"/>
            <a:ext cx="854604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Tekst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" name="Rechthoek 11">
            <a:hlinkClick r:id="rId5" action="ppaction://hlinksldjump"/>
          </p:cNvPr>
          <p:cNvSpPr/>
          <p:nvPr/>
        </p:nvSpPr>
        <p:spPr>
          <a:xfrm>
            <a:off x="3990725" y="6161203"/>
            <a:ext cx="792088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Extra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3" name="Rechthoek 12">
            <a:hlinkClick r:id="rId6" action="ppaction://hlinksldjump"/>
          </p:cNvPr>
          <p:cNvSpPr/>
          <p:nvPr/>
        </p:nvSpPr>
        <p:spPr>
          <a:xfrm>
            <a:off x="539552" y="6161203"/>
            <a:ext cx="1080120" cy="36004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Vorige</a:t>
            </a:r>
            <a:endParaRPr lang="nl-NL" dirty="0"/>
          </a:p>
        </p:txBody>
      </p:sp>
      <p:sp>
        <p:nvSpPr>
          <p:cNvPr id="14" name="Rechthoek 13">
            <a:hlinkClick r:id="rId7" action="ppaction://hlinksldjump"/>
          </p:cNvPr>
          <p:cNvSpPr/>
          <p:nvPr/>
        </p:nvSpPr>
        <p:spPr>
          <a:xfrm>
            <a:off x="7515015" y="6157073"/>
            <a:ext cx="1080120" cy="3683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Volgende</a:t>
            </a:r>
            <a:endParaRPr lang="nl-NL" dirty="0"/>
          </a:p>
        </p:txBody>
      </p:sp>
      <p:sp>
        <p:nvSpPr>
          <p:cNvPr id="15" name="Rechthoek 14">
            <a:hlinkClick r:id="rId8" action="ppaction://hlinksldjump"/>
          </p:cNvPr>
          <p:cNvSpPr/>
          <p:nvPr/>
        </p:nvSpPr>
        <p:spPr>
          <a:xfrm>
            <a:off x="4928256" y="6157073"/>
            <a:ext cx="1215752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Vragen</a:t>
            </a:r>
            <a:endParaRPr lang="nl-NL" dirty="0"/>
          </a:p>
        </p:txBody>
      </p:sp>
      <p:sp>
        <p:nvSpPr>
          <p:cNvPr id="16" name="Tijdelijke aanduiding voor inhoud 2"/>
          <p:cNvSpPr txBox="1">
            <a:spLocks/>
          </p:cNvSpPr>
          <p:nvPr/>
        </p:nvSpPr>
        <p:spPr>
          <a:xfrm>
            <a:off x="467544" y="1380075"/>
            <a:ext cx="8229600" cy="4781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l-GR" sz="2000" u="sng" dirty="0">
                <a:solidFill>
                  <a:srgbClr val="FF0000"/>
                </a:solidFill>
              </a:rPr>
              <a:t>Ὁμολογεῖσθαι</a:t>
            </a:r>
            <a:r>
              <a:rPr lang="el-GR" sz="2000" u="sng" dirty="0"/>
              <a:t> καὶ </a:t>
            </a:r>
            <a:r>
              <a:rPr lang="el-GR" sz="2000" u="sng" dirty="0">
                <a:solidFill>
                  <a:srgbClr val="0070C0"/>
                </a:solidFill>
              </a:rPr>
              <a:t>τοῦτο</a:t>
            </a:r>
            <a:r>
              <a:rPr lang="el-GR" sz="2000" dirty="0"/>
              <a:t>. Ἔτι τοίνυν, </a:t>
            </a:r>
            <a:r>
              <a:rPr lang="el-GR" sz="2000" u="sng" dirty="0">
                <a:solidFill>
                  <a:srgbClr val="FF0000"/>
                </a:solidFill>
              </a:rPr>
              <a:t>εἰπεῖν</a:t>
            </a:r>
            <a:r>
              <a:rPr lang="el-GR" sz="2000" u="sng" dirty="0"/>
              <a:t> </a:t>
            </a:r>
            <a:r>
              <a:rPr lang="el-GR" sz="2000" u="sng" dirty="0">
                <a:solidFill>
                  <a:srgbClr val="0070C0"/>
                </a:solidFill>
              </a:rPr>
              <a:t>τὸν Σωκράτη</a:t>
            </a:r>
            <a:r>
              <a:rPr lang="el-GR" sz="2000" dirty="0"/>
              <a:t>, </a:t>
            </a:r>
            <a:r>
              <a:rPr lang="el-GR" sz="2000" dirty="0">
                <a:solidFill>
                  <a:srgbClr val="FF0000"/>
                </a:solidFill>
              </a:rPr>
              <a:t>ἀπόκριναι </a:t>
            </a:r>
            <a:r>
              <a:rPr lang="el-GR" sz="2000" dirty="0"/>
              <a:t>ὀλίγῳ </a:t>
            </a:r>
            <a:r>
              <a:rPr lang="el-GR" sz="2000" dirty="0">
                <a:solidFill>
                  <a:srgbClr val="FFC000"/>
                </a:solidFill>
              </a:rPr>
              <a:t>πλείω</a:t>
            </a:r>
            <a:r>
              <a:rPr lang="el-GR" sz="2000" dirty="0"/>
              <a:t>, </a:t>
            </a:r>
            <a:r>
              <a:rPr lang="el-GR" sz="2000" b="1" i="1" dirty="0"/>
              <a:t>ἵνα</a:t>
            </a:r>
            <a:r>
              <a:rPr lang="el-GR" sz="2000" i="1" dirty="0"/>
              <a:t> μᾶλλον 235 </a:t>
            </a:r>
            <a:r>
              <a:rPr lang="el-GR" sz="2000" i="1" dirty="0">
                <a:solidFill>
                  <a:srgbClr val="FF0000"/>
                </a:solidFill>
              </a:rPr>
              <a:t>καταμάθῃς </a:t>
            </a:r>
            <a:r>
              <a:rPr lang="el-GR" sz="2000" b="1" i="1" dirty="0">
                <a:solidFill>
                  <a:srgbClr val="FFC000"/>
                </a:solidFill>
              </a:rPr>
              <a:t>ὃ</a:t>
            </a:r>
            <a:r>
              <a:rPr lang="el-GR" sz="2000" i="1" dirty="0">
                <a:solidFill>
                  <a:srgbClr val="FFC000"/>
                </a:solidFill>
              </a:rPr>
              <a:t> </a:t>
            </a:r>
            <a:r>
              <a:rPr lang="el-GR" sz="2000" i="1" dirty="0">
                <a:solidFill>
                  <a:srgbClr val="FF0000"/>
                </a:solidFill>
              </a:rPr>
              <a:t>βούλομαι</a:t>
            </a:r>
            <a:r>
              <a:rPr lang="el-GR" sz="2000" dirty="0"/>
              <a:t>. </a:t>
            </a:r>
            <a:r>
              <a:rPr lang="el-GR" sz="2000" b="1" i="1" dirty="0"/>
              <a:t>Εἰ</a:t>
            </a:r>
            <a:r>
              <a:rPr lang="el-GR" sz="2000" i="1" dirty="0"/>
              <a:t> γὰρ </a:t>
            </a:r>
            <a:r>
              <a:rPr lang="el-GR" sz="2000" i="1" dirty="0">
                <a:solidFill>
                  <a:srgbClr val="FF0000"/>
                </a:solidFill>
              </a:rPr>
              <a:t>ἐροίμην</a:t>
            </a:r>
            <a:r>
              <a:rPr lang="el-GR" sz="2000" dirty="0"/>
              <a:t>, «Τί δέ; </a:t>
            </a:r>
            <a:r>
              <a:rPr lang="el-GR" sz="2000" dirty="0">
                <a:solidFill>
                  <a:srgbClr val="0070C0"/>
                </a:solidFill>
              </a:rPr>
              <a:t>Ἀδελφός</a:t>
            </a:r>
            <a:r>
              <a:rPr lang="el-GR" sz="2000" dirty="0"/>
              <a:t>, αὐτὸ τοῦθ᾽  </a:t>
            </a:r>
            <a:r>
              <a:rPr lang="el-GR" sz="2000" b="1" i="1" dirty="0">
                <a:solidFill>
                  <a:srgbClr val="0070C0"/>
                </a:solidFill>
              </a:rPr>
              <a:t>ὅπερ</a:t>
            </a:r>
            <a:r>
              <a:rPr lang="el-GR" sz="2000" i="1" dirty="0">
                <a:solidFill>
                  <a:srgbClr val="0070C0"/>
                </a:solidFill>
              </a:rPr>
              <a:t> </a:t>
            </a:r>
            <a:r>
              <a:rPr lang="el-GR" sz="2000" i="1" dirty="0">
                <a:solidFill>
                  <a:srgbClr val="FF0000"/>
                </a:solidFill>
              </a:rPr>
              <a:t>ἔστιν</a:t>
            </a:r>
            <a:r>
              <a:rPr lang="el-GR" sz="2000" dirty="0"/>
              <a:t>, </a:t>
            </a:r>
            <a:r>
              <a:rPr lang="el-GR" sz="2000" dirty="0">
                <a:solidFill>
                  <a:srgbClr val="FF0000"/>
                </a:solidFill>
              </a:rPr>
              <a:t>ἔστι</a:t>
            </a:r>
            <a:r>
              <a:rPr lang="el-GR" sz="2000" dirty="0"/>
              <a:t> τινὸς </a:t>
            </a:r>
            <a:r>
              <a:rPr lang="el-GR" sz="2000" dirty="0">
                <a:solidFill>
                  <a:srgbClr val="0070C0"/>
                </a:solidFill>
              </a:rPr>
              <a:t>ἀδελφὸς</a:t>
            </a:r>
            <a:r>
              <a:rPr lang="el-GR" sz="2000" dirty="0"/>
              <a:t> ἢ οὔ;» </a:t>
            </a:r>
            <a:r>
              <a:rPr lang="el-GR" sz="2000" u="sng" dirty="0">
                <a:solidFill>
                  <a:srgbClr val="FF0000"/>
                </a:solidFill>
              </a:rPr>
              <a:t>Φάναι</a:t>
            </a:r>
            <a:r>
              <a:rPr lang="el-GR" sz="2000" dirty="0">
                <a:solidFill>
                  <a:srgbClr val="FF0000"/>
                </a:solidFill>
              </a:rPr>
              <a:t> εἶναι</a:t>
            </a:r>
            <a:r>
              <a:rPr lang="el-GR" sz="2000" dirty="0"/>
              <a:t>. Οὐκοῦν ἀδελφοῦ ἢ ἀδελφῆς; </a:t>
            </a:r>
            <a:r>
              <a:rPr lang="el-GR" sz="2000" u="sng" dirty="0">
                <a:solidFill>
                  <a:srgbClr val="FF0000"/>
                </a:solidFill>
              </a:rPr>
              <a:t>Ὁμολογεῖν</a:t>
            </a:r>
            <a:r>
              <a:rPr lang="el-GR" sz="2000" dirty="0"/>
              <a:t>. </a:t>
            </a:r>
            <a:r>
              <a:rPr lang="el-GR" sz="2000" dirty="0">
                <a:solidFill>
                  <a:srgbClr val="FF0000"/>
                </a:solidFill>
              </a:rPr>
              <a:t>Πειρῶ</a:t>
            </a:r>
            <a:r>
              <a:rPr lang="el-GR" sz="2000" dirty="0"/>
              <a:t> δή, </a:t>
            </a:r>
            <a:r>
              <a:rPr lang="el-GR" sz="2000" dirty="0">
                <a:solidFill>
                  <a:srgbClr val="FF0000"/>
                </a:solidFill>
              </a:rPr>
              <a:t>φάναι</a:t>
            </a:r>
            <a:r>
              <a:rPr lang="el-GR" sz="2000" dirty="0"/>
              <a:t>, καὶ τὸν ἔρωτα </a:t>
            </a:r>
            <a:r>
              <a:rPr lang="el-GR" sz="2000" dirty="0">
                <a:solidFill>
                  <a:srgbClr val="FF0000"/>
                </a:solidFill>
              </a:rPr>
              <a:t>εἰπεῖν</a:t>
            </a:r>
            <a:r>
              <a:rPr lang="el-GR" sz="2000" dirty="0"/>
              <a:t>. </a:t>
            </a:r>
            <a:r>
              <a:rPr lang="el-GR" sz="2000" dirty="0">
                <a:solidFill>
                  <a:srgbClr val="0070C0"/>
                </a:solidFill>
              </a:rPr>
              <a:t>Ὁ Ἔρως ἔρως </a:t>
            </a:r>
            <a:r>
              <a:rPr lang="el-GR" sz="2000" dirty="0">
                <a:solidFill>
                  <a:srgbClr val="FF0000"/>
                </a:solidFill>
              </a:rPr>
              <a:t>ἐστὶν</a:t>
            </a:r>
            <a:r>
              <a:rPr lang="el-GR" sz="2000" dirty="0"/>
              <a:t> οὐδενὸς ἢ τινός; 240 Πάνυ μὲν οὖν </a:t>
            </a:r>
            <a:r>
              <a:rPr lang="el-GR" sz="2000" dirty="0">
                <a:solidFill>
                  <a:srgbClr val="FF0000"/>
                </a:solidFill>
              </a:rPr>
              <a:t>ἔστιν</a:t>
            </a:r>
            <a:r>
              <a:rPr lang="el-GR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585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nl-NL" sz="3600" dirty="0" smtClean="0"/>
              <a:t>6.4 Agathon ondervraagd</a:t>
            </a:r>
            <a:br>
              <a:rPr lang="nl-NL" sz="3600" dirty="0" smtClean="0"/>
            </a:br>
            <a:r>
              <a:rPr lang="nl-NL" sz="3600" dirty="0" smtClean="0"/>
              <a:t>hfdst. 6.233-40</a:t>
            </a:r>
            <a:endParaRPr lang="nl-NL" sz="3600" dirty="0"/>
          </a:p>
        </p:txBody>
      </p:sp>
      <p:sp>
        <p:nvSpPr>
          <p:cNvPr id="9" name="Rechthoek 8">
            <a:hlinkClick r:id="rId3" action="ppaction://hlinksldjump"/>
          </p:cNvPr>
          <p:cNvSpPr/>
          <p:nvPr/>
        </p:nvSpPr>
        <p:spPr>
          <a:xfrm>
            <a:off x="6289451" y="6157073"/>
            <a:ext cx="1080120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Vertaling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0" name="Rechthoek 9">
            <a:hlinkClick r:id="rId4" action="ppaction://hlinksldjump"/>
          </p:cNvPr>
          <p:cNvSpPr/>
          <p:nvPr/>
        </p:nvSpPr>
        <p:spPr>
          <a:xfrm>
            <a:off x="2765162" y="6157073"/>
            <a:ext cx="1080120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Structuur</a:t>
            </a:r>
            <a:endParaRPr lang="nl-NL" dirty="0"/>
          </a:p>
        </p:txBody>
      </p:sp>
      <p:sp>
        <p:nvSpPr>
          <p:cNvPr id="11" name="Rechthoek 10">
            <a:hlinkClick r:id="rId5" action="ppaction://hlinksldjump"/>
          </p:cNvPr>
          <p:cNvSpPr/>
          <p:nvPr/>
        </p:nvSpPr>
        <p:spPr>
          <a:xfrm>
            <a:off x="1765115" y="6161203"/>
            <a:ext cx="854604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Tekst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" name="Rechthoek 11">
            <a:hlinkClick r:id="rId6" action="ppaction://hlinksldjump"/>
          </p:cNvPr>
          <p:cNvSpPr/>
          <p:nvPr/>
        </p:nvSpPr>
        <p:spPr>
          <a:xfrm>
            <a:off x="3990725" y="6161203"/>
            <a:ext cx="792088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Extra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3" name="Rechthoek 12">
            <a:hlinkClick r:id="rId7" action="ppaction://hlinksldjump"/>
          </p:cNvPr>
          <p:cNvSpPr/>
          <p:nvPr/>
        </p:nvSpPr>
        <p:spPr>
          <a:xfrm>
            <a:off x="539552" y="6161203"/>
            <a:ext cx="1080120" cy="36004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Vorige</a:t>
            </a:r>
            <a:endParaRPr lang="nl-NL" dirty="0"/>
          </a:p>
        </p:txBody>
      </p:sp>
      <p:sp>
        <p:nvSpPr>
          <p:cNvPr id="14" name="Rechthoek 13">
            <a:hlinkClick r:id="rId8" action="ppaction://hlinksldjump"/>
          </p:cNvPr>
          <p:cNvSpPr/>
          <p:nvPr/>
        </p:nvSpPr>
        <p:spPr>
          <a:xfrm>
            <a:off x="7515015" y="6157073"/>
            <a:ext cx="1080120" cy="3683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Volgende</a:t>
            </a:r>
            <a:endParaRPr lang="nl-NL" dirty="0"/>
          </a:p>
        </p:txBody>
      </p:sp>
      <p:sp>
        <p:nvSpPr>
          <p:cNvPr id="15" name="Rechthoek 14">
            <a:hlinkClick r:id="rId9" action="ppaction://hlinksldjump"/>
          </p:cNvPr>
          <p:cNvSpPr/>
          <p:nvPr/>
        </p:nvSpPr>
        <p:spPr>
          <a:xfrm>
            <a:off x="4928256" y="6157073"/>
            <a:ext cx="1215752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Vragen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6" name="Tijdelijke aanduiding voor inhoud 2"/>
          <p:cNvSpPr txBox="1">
            <a:spLocks/>
          </p:cNvSpPr>
          <p:nvPr/>
        </p:nvSpPr>
        <p:spPr>
          <a:xfrm>
            <a:off x="467544" y="1380075"/>
            <a:ext cx="8229600" cy="4781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l-GR" sz="2000" dirty="0" err="1" smtClean="0"/>
              <a:t>Ὁμολογεῖσθαι</a:t>
            </a:r>
            <a:r>
              <a:rPr lang="el-GR" sz="2000" dirty="0" smtClean="0"/>
              <a:t> </a:t>
            </a:r>
            <a:r>
              <a:rPr lang="el-GR" sz="2000" dirty="0" err="1" smtClean="0"/>
              <a:t>καὶ</a:t>
            </a:r>
            <a:r>
              <a:rPr lang="el-GR" sz="2000" dirty="0" smtClean="0"/>
              <a:t> </a:t>
            </a:r>
            <a:r>
              <a:rPr lang="el-GR" sz="2000" dirty="0" err="1" smtClean="0"/>
              <a:t>τοῦτο</a:t>
            </a:r>
            <a:r>
              <a:rPr lang="el-GR" sz="2000" dirty="0" smtClean="0"/>
              <a:t>. </a:t>
            </a:r>
            <a:r>
              <a:rPr lang="el-GR" sz="2000" dirty="0" err="1" smtClean="0"/>
              <a:t>Ἔτι</a:t>
            </a:r>
            <a:r>
              <a:rPr lang="el-GR" sz="2000" dirty="0" smtClean="0"/>
              <a:t> </a:t>
            </a:r>
            <a:r>
              <a:rPr lang="el-GR" sz="2000" dirty="0" err="1" smtClean="0"/>
              <a:t>τοίνυν</a:t>
            </a:r>
            <a:r>
              <a:rPr lang="el-GR" sz="2000" dirty="0" smtClean="0"/>
              <a:t>, </a:t>
            </a:r>
            <a:r>
              <a:rPr lang="el-GR" sz="2000" dirty="0" err="1" smtClean="0"/>
              <a:t>εἰπεῖν</a:t>
            </a:r>
            <a:r>
              <a:rPr lang="el-GR" sz="2000" dirty="0" smtClean="0"/>
              <a:t> </a:t>
            </a:r>
            <a:r>
              <a:rPr lang="el-GR" sz="2000" dirty="0" err="1" smtClean="0"/>
              <a:t>τὸν</a:t>
            </a:r>
            <a:r>
              <a:rPr lang="el-GR" sz="2000" dirty="0" smtClean="0"/>
              <a:t> Σωκράτη, </a:t>
            </a:r>
            <a:r>
              <a:rPr lang="el-GR" sz="2000" dirty="0" err="1" smtClean="0"/>
              <a:t>ἀπόκριναι</a:t>
            </a:r>
            <a:r>
              <a:rPr lang="el-GR" sz="2000" dirty="0" smtClean="0"/>
              <a:t> </a:t>
            </a:r>
            <a:r>
              <a:rPr lang="el-GR" sz="2000" dirty="0" err="1" smtClean="0"/>
              <a:t>ὀλίγῳ</a:t>
            </a:r>
            <a:r>
              <a:rPr lang="el-GR" sz="2000" dirty="0" smtClean="0"/>
              <a:t> </a:t>
            </a:r>
            <a:r>
              <a:rPr lang="el-GR" sz="2000" dirty="0" err="1" smtClean="0"/>
              <a:t>πλείω</a:t>
            </a:r>
            <a:r>
              <a:rPr lang="el-GR" sz="2000" dirty="0" smtClean="0"/>
              <a:t>, </a:t>
            </a:r>
            <a:r>
              <a:rPr lang="el-GR" sz="2000" dirty="0" err="1" smtClean="0"/>
              <a:t>ἵνα</a:t>
            </a:r>
            <a:r>
              <a:rPr lang="el-GR" sz="2000" dirty="0" smtClean="0"/>
              <a:t> </a:t>
            </a:r>
            <a:r>
              <a:rPr lang="el-GR" sz="2000" dirty="0" err="1" smtClean="0"/>
              <a:t>μᾶλλον</a:t>
            </a:r>
            <a:r>
              <a:rPr lang="el-GR" sz="2000" dirty="0" smtClean="0"/>
              <a:t> 235 </a:t>
            </a:r>
            <a:r>
              <a:rPr lang="el-GR" sz="2000" dirty="0" err="1" smtClean="0"/>
              <a:t>καταμάθῃς</a:t>
            </a:r>
            <a:r>
              <a:rPr lang="el-GR" sz="2000" dirty="0" smtClean="0"/>
              <a:t> ὃ βούλομαι. </a:t>
            </a:r>
            <a:r>
              <a:rPr lang="el-GR" sz="2000" dirty="0" err="1" smtClean="0"/>
              <a:t>Εἰ</a:t>
            </a:r>
            <a:r>
              <a:rPr lang="el-GR" sz="2000" dirty="0" smtClean="0"/>
              <a:t> </a:t>
            </a:r>
            <a:r>
              <a:rPr lang="el-GR" sz="2000" dirty="0" err="1" smtClean="0"/>
              <a:t>γὰρ</a:t>
            </a:r>
            <a:r>
              <a:rPr lang="el-GR" sz="2000" dirty="0" smtClean="0"/>
              <a:t> </a:t>
            </a:r>
            <a:r>
              <a:rPr lang="el-GR" sz="2000" dirty="0" err="1" smtClean="0">
                <a:solidFill>
                  <a:srgbClr val="92D050"/>
                </a:solidFill>
              </a:rPr>
              <a:t>ἐροίμην</a:t>
            </a:r>
            <a:r>
              <a:rPr lang="nl-NL" sz="2000" dirty="0" smtClean="0">
                <a:solidFill>
                  <a:srgbClr val="92D050"/>
                </a:solidFill>
              </a:rPr>
              <a:t> (1)</a:t>
            </a:r>
            <a:r>
              <a:rPr lang="el-GR" sz="2000" dirty="0" smtClean="0"/>
              <a:t>, «Τί </a:t>
            </a:r>
            <a:r>
              <a:rPr lang="el-GR" sz="2000" dirty="0" err="1" smtClean="0"/>
              <a:t>δέ</a:t>
            </a:r>
            <a:r>
              <a:rPr lang="el-GR" sz="2000" dirty="0" smtClean="0"/>
              <a:t>; </a:t>
            </a:r>
            <a:r>
              <a:rPr lang="el-GR" sz="2000" dirty="0" err="1" smtClean="0"/>
              <a:t>Ἀδελφός</a:t>
            </a:r>
            <a:r>
              <a:rPr lang="el-GR" sz="2000" dirty="0" smtClean="0"/>
              <a:t>, </a:t>
            </a:r>
            <a:r>
              <a:rPr lang="el-GR" sz="2000" dirty="0" err="1" smtClean="0"/>
              <a:t>αὐτὸ</a:t>
            </a:r>
            <a:r>
              <a:rPr lang="el-GR" sz="2000" dirty="0" smtClean="0"/>
              <a:t> </a:t>
            </a:r>
            <a:r>
              <a:rPr lang="el-GR" sz="2000" dirty="0" err="1" smtClean="0"/>
              <a:t>τοῦθ᾽</a:t>
            </a:r>
            <a:r>
              <a:rPr lang="el-GR" sz="2000" dirty="0" smtClean="0"/>
              <a:t>  </a:t>
            </a:r>
            <a:r>
              <a:rPr lang="el-GR" sz="2000" dirty="0" err="1" smtClean="0"/>
              <a:t>ὅπερ</a:t>
            </a:r>
            <a:r>
              <a:rPr lang="el-GR" sz="2000" dirty="0" smtClean="0"/>
              <a:t> </a:t>
            </a:r>
            <a:r>
              <a:rPr lang="el-GR" sz="2000" dirty="0" err="1" smtClean="0"/>
              <a:t>ἔστιν</a:t>
            </a:r>
            <a:r>
              <a:rPr lang="el-GR" sz="2000" dirty="0" smtClean="0"/>
              <a:t>, </a:t>
            </a:r>
            <a:r>
              <a:rPr lang="el-GR" sz="2000" dirty="0" err="1" smtClean="0"/>
              <a:t>ἔστι</a:t>
            </a:r>
            <a:r>
              <a:rPr lang="el-GR" sz="2000" dirty="0" smtClean="0"/>
              <a:t> </a:t>
            </a:r>
            <a:r>
              <a:rPr lang="el-GR" sz="2000" dirty="0" err="1" smtClean="0"/>
              <a:t>τινὸς</a:t>
            </a:r>
            <a:r>
              <a:rPr lang="el-GR" sz="2000" dirty="0" smtClean="0"/>
              <a:t> </a:t>
            </a:r>
            <a:r>
              <a:rPr lang="el-GR" sz="2000" dirty="0" err="1" smtClean="0"/>
              <a:t>ἀδελφὸς</a:t>
            </a:r>
            <a:r>
              <a:rPr lang="el-GR" sz="2000" dirty="0" smtClean="0"/>
              <a:t> ἢ </a:t>
            </a:r>
            <a:r>
              <a:rPr lang="el-GR" sz="2000" dirty="0" err="1" smtClean="0"/>
              <a:t>οὔ</a:t>
            </a:r>
            <a:r>
              <a:rPr lang="el-GR" sz="2000" dirty="0" smtClean="0"/>
              <a:t>;» </a:t>
            </a:r>
            <a:r>
              <a:rPr lang="el-GR" sz="2000" dirty="0" err="1" smtClean="0"/>
              <a:t>Φάναι</a:t>
            </a:r>
            <a:r>
              <a:rPr lang="el-GR" sz="2000" dirty="0" smtClean="0"/>
              <a:t> </a:t>
            </a:r>
            <a:r>
              <a:rPr lang="el-GR" sz="2000" dirty="0" err="1" smtClean="0"/>
              <a:t>εἶναι</a:t>
            </a:r>
            <a:r>
              <a:rPr lang="el-GR" sz="2000" dirty="0" smtClean="0"/>
              <a:t>. </a:t>
            </a:r>
            <a:r>
              <a:rPr lang="el-GR" sz="2000" dirty="0" err="1" smtClean="0"/>
              <a:t>Οὐκοῦν</a:t>
            </a:r>
            <a:r>
              <a:rPr lang="el-GR" sz="2000" dirty="0" smtClean="0"/>
              <a:t> </a:t>
            </a:r>
            <a:r>
              <a:rPr lang="el-GR" sz="2000" dirty="0" err="1" smtClean="0"/>
              <a:t>ἀδελφοῦ</a:t>
            </a:r>
            <a:r>
              <a:rPr lang="el-GR" sz="2000" dirty="0" smtClean="0"/>
              <a:t> ἢ </a:t>
            </a:r>
            <a:r>
              <a:rPr lang="el-GR" sz="2000" dirty="0" err="1" smtClean="0"/>
              <a:t>ἀδελφῆς</a:t>
            </a:r>
            <a:r>
              <a:rPr lang="el-GR" sz="2000" dirty="0" smtClean="0"/>
              <a:t>; </a:t>
            </a:r>
            <a:r>
              <a:rPr lang="el-GR" sz="2000" dirty="0" err="1" smtClean="0"/>
              <a:t>Ὁμολογεῖν</a:t>
            </a:r>
            <a:r>
              <a:rPr lang="el-GR" sz="2000" dirty="0" smtClean="0"/>
              <a:t>. </a:t>
            </a:r>
            <a:r>
              <a:rPr lang="el-GR" sz="2000" dirty="0" err="1" smtClean="0"/>
              <a:t>Πειρῶ</a:t>
            </a:r>
            <a:r>
              <a:rPr lang="el-GR" sz="2000" dirty="0" smtClean="0"/>
              <a:t> </a:t>
            </a:r>
            <a:r>
              <a:rPr lang="el-GR" sz="2000" dirty="0" err="1" smtClean="0"/>
              <a:t>δή</a:t>
            </a:r>
            <a:r>
              <a:rPr lang="el-GR" sz="2000" dirty="0" smtClean="0"/>
              <a:t>, </a:t>
            </a:r>
            <a:r>
              <a:rPr lang="el-GR" sz="2000" dirty="0" err="1" smtClean="0">
                <a:solidFill>
                  <a:srgbClr val="92D050"/>
                </a:solidFill>
              </a:rPr>
              <a:t>φάναι</a:t>
            </a:r>
            <a:r>
              <a:rPr lang="nl-NL" sz="2000" dirty="0" smtClean="0">
                <a:solidFill>
                  <a:srgbClr val="92D050"/>
                </a:solidFill>
              </a:rPr>
              <a:t> (2)</a:t>
            </a:r>
            <a:r>
              <a:rPr lang="el-GR" sz="2000" dirty="0" smtClean="0"/>
              <a:t>, </a:t>
            </a:r>
            <a:r>
              <a:rPr lang="el-GR" sz="2000" dirty="0" err="1" smtClean="0"/>
              <a:t>καὶ</a:t>
            </a:r>
            <a:r>
              <a:rPr lang="el-GR" sz="2000" dirty="0" smtClean="0"/>
              <a:t> </a:t>
            </a:r>
            <a:r>
              <a:rPr lang="el-GR" sz="2000" dirty="0" err="1" smtClean="0"/>
              <a:t>τὸν</a:t>
            </a:r>
            <a:r>
              <a:rPr lang="el-GR" sz="2000" dirty="0" smtClean="0"/>
              <a:t> </a:t>
            </a:r>
            <a:r>
              <a:rPr lang="el-GR" sz="2000" dirty="0" err="1" smtClean="0"/>
              <a:t>ἔρωτα</a:t>
            </a:r>
            <a:r>
              <a:rPr lang="el-GR" sz="2000" dirty="0" smtClean="0"/>
              <a:t> </a:t>
            </a:r>
            <a:r>
              <a:rPr lang="el-GR" sz="2000" dirty="0" err="1" smtClean="0"/>
              <a:t>εἰπεῖν</a:t>
            </a:r>
            <a:r>
              <a:rPr lang="el-GR" sz="2000" dirty="0" smtClean="0"/>
              <a:t>. Ὁ </a:t>
            </a:r>
            <a:r>
              <a:rPr lang="el-GR" sz="2000" dirty="0" err="1" smtClean="0"/>
              <a:t>Ἔρως</a:t>
            </a:r>
            <a:r>
              <a:rPr lang="el-GR" sz="2000" dirty="0" smtClean="0"/>
              <a:t> </a:t>
            </a:r>
            <a:r>
              <a:rPr lang="el-GR" sz="2000" dirty="0" err="1" smtClean="0"/>
              <a:t>ἔρως</a:t>
            </a:r>
            <a:r>
              <a:rPr lang="el-GR" sz="2000" dirty="0" smtClean="0"/>
              <a:t> </a:t>
            </a:r>
            <a:r>
              <a:rPr lang="el-GR" sz="2000" dirty="0" err="1" smtClean="0"/>
              <a:t>ἐστὶν</a:t>
            </a:r>
            <a:r>
              <a:rPr lang="el-GR" sz="2000" dirty="0" smtClean="0"/>
              <a:t> </a:t>
            </a:r>
            <a:r>
              <a:rPr lang="el-GR" sz="2000" dirty="0" err="1" smtClean="0"/>
              <a:t>οὐδενὸς</a:t>
            </a:r>
            <a:r>
              <a:rPr lang="el-GR" sz="2000" dirty="0" smtClean="0"/>
              <a:t> ἢ τινός; 240 Πάνυ </a:t>
            </a:r>
            <a:r>
              <a:rPr lang="el-GR" sz="2000" dirty="0" err="1" smtClean="0"/>
              <a:t>μὲν</a:t>
            </a:r>
            <a:r>
              <a:rPr lang="el-GR" sz="2000" dirty="0" smtClean="0"/>
              <a:t> </a:t>
            </a:r>
            <a:r>
              <a:rPr lang="el-GR" sz="2000" dirty="0" err="1" smtClean="0"/>
              <a:t>οὖν</a:t>
            </a:r>
            <a:r>
              <a:rPr lang="el-GR" sz="2000" dirty="0" smtClean="0"/>
              <a:t> </a:t>
            </a:r>
            <a:r>
              <a:rPr lang="el-GR" sz="2000" dirty="0" err="1" smtClean="0"/>
              <a:t>ἔστιν</a:t>
            </a:r>
            <a:r>
              <a:rPr lang="el-GR" sz="2000" dirty="0" smtClean="0"/>
              <a:t>.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endParaRPr lang="nl-NL" sz="1600" dirty="0" smtClean="0">
              <a:solidFill>
                <a:srgbClr val="000000"/>
              </a:solidFill>
              <a:effectLst/>
              <a:latin typeface="Palatino Linotype" panose="02040502050505030304" pitchFamily="18" charset="0"/>
              <a:ea typeface="Times New Roman"/>
              <a:cs typeface="Times-Roman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nl-NL" sz="1600" dirty="0" smtClean="0">
                <a:solidFill>
                  <a:srgbClr val="000000"/>
                </a:solidFill>
                <a:latin typeface="Palatino Linotype" panose="02040502050505030304" pitchFamily="18" charset="0"/>
                <a:ea typeface="Times New Roman"/>
                <a:cs typeface="Times-Roman"/>
              </a:rPr>
              <a:t>Verklaar het gebruik van de optativus.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nl-NL" sz="1600" dirty="0" smtClean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/>
                <a:cs typeface="Times-Roman"/>
              </a:rPr>
              <a:t>Wie is het onderwerp?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endParaRPr lang="la-Latn" sz="1600" dirty="0">
              <a:solidFill>
                <a:srgbClr val="000000"/>
              </a:solidFill>
              <a:effectLst/>
              <a:latin typeface="Palatino Linotype" panose="02040502050505030304" pitchFamily="18" charset="0"/>
              <a:ea typeface="Times New Roman"/>
              <a:cs typeface="Times-Roman"/>
            </a:endParaRPr>
          </a:p>
        </p:txBody>
      </p:sp>
    </p:spTree>
    <p:extLst>
      <p:ext uri="{BB962C8B-B14F-4D97-AF65-F5344CB8AC3E}">
        <p14:creationId xmlns:p14="http://schemas.microsoft.com/office/powerpoint/2010/main" val="164596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nl-NL" sz="3600" dirty="0" smtClean="0"/>
              <a:t>6.4 Agathon ondervraagd</a:t>
            </a:r>
            <a:br>
              <a:rPr lang="nl-NL" sz="3600" dirty="0" smtClean="0"/>
            </a:br>
            <a:r>
              <a:rPr lang="nl-NL" sz="3600" dirty="0" smtClean="0"/>
              <a:t>hfdst. 6.233-40</a:t>
            </a:r>
            <a:endParaRPr lang="nl-NL" sz="3600" dirty="0"/>
          </a:p>
        </p:txBody>
      </p:sp>
      <p:sp>
        <p:nvSpPr>
          <p:cNvPr id="9" name="Rechthoek 8">
            <a:hlinkClick r:id="rId2" action="ppaction://hlinksldjump"/>
          </p:cNvPr>
          <p:cNvSpPr/>
          <p:nvPr/>
        </p:nvSpPr>
        <p:spPr>
          <a:xfrm>
            <a:off x="6289451" y="6157073"/>
            <a:ext cx="1080120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Vertaling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0" name="Rechthoek 9">
            <a:hlinkClick r:id="rId3" action="ppaction://hlinksldjump"/>
          </p:cNvPr>
          <p:cNvSpPr/>
          <p:nvPr/>
        </p:nvSpPr>
        <p:spPr>
          <a:xfrm>
            <a:off x="2765162" y="6157073"/>
            <a:ext cx="1080120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Structuur</a:t>
            </a:r>
            <a:endParaRPr lang="nl-NL" dirty="0"/>
          </a:p>
        </p:txBody>
      </p:sp>
      <p:sp>
        <p:nvSpPr>
          <p:cNvPr id="11" name="Rechthoek 10">
            <a:hlinkClick r:id="rId4" action="ppaction://hlinksldjump"/>
          </p:cNvPr>
          <p:cNvSpPr/>
          <p:nvPr/>
        </p:nvSpPr>
        <p:spPr>
          <a:xfrm>
            <a:off x="1765115" y="6161203"/>
            <a:ext cx="854604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Tekst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" name="Rechthoek 11">
            <a:hlinkClick r:id="rId5" action="ppaction://hlinksldjump"/>
          </p:cNvPr>
          <p:cNvSpPr/>
          <p:nvPr/>
        </p:nvSpPr>
        <p:spPr>
          <a:xfrm>
            <a:off x="3990725" y="6161203"/>
            <a:ext cx="792088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Extra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3" name="Rechthoek 12">
            <a:hlinkClick r:id="rId6" action="ppaction://hlinksldjump"/>
          </p:cNvPr>
          <p:cNvSpPr/>
          <p:nvPr/>
        </p:nvSpPr>
        <p:spPr>
          <a:xfrm>
            <a:off x="539552" y="6161203"/>
            <a:ext cx="1080120" cy="36004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Vorige</a:t>
            </a:r>
            <a:endParaRPr lang="nl-NL" dirty="0"/>
          </a:p>
        </p:txBody>
      </p:sp>
      <p:sp>
        <p:nvSpPr>
          <p:cNvPr id="14" name="Rechthoek 13">
            <a:hlinkClick r:id="rId7" action="ppaction://hlinksldjump"/>
          </p:cNvPr>
          <p:cNvSpPr/>
          <p:nvPr/>
        </p:nvSpPr>
        <p:spPr>
          <a:xfrm>
            <a:off x="7515015" y="6157073"/>
            <a:ext cx="1080120" cy="3683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Volgende</a:t>
            </a:r>
            <a:endParaRPr lang="nl-NL" dirty="0"/>
          </a:p>
        </p:txBody>
      </p:sp>
      <p:sp>
        <p:nvSpPr>
          <p:cNvPr id="15" name="Rechthoek 14">
            <a:hlinkClick r:id="rId8" action="ppaction://hlinksldjump"/>
          </p:cNvPr>
          <p:cNvSpPr/>
          <p:nvPr/>
        </p:nvSpPr>
        <p:spPr>
          <a:xfrm>
            <a:off x="4928256" y="6157073"/>
            <a:ext cx="1215752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Vragen</a:t>
            </a:r>
            <a:endParaRPr lang="nl-NL" dirty="0"/>
          </a:p>
        </p:txBody>
      </p:sp>
      <p:sp>
        <p:nvSpPr>
          <p:cNvPr id="16" name="Tijdelijke aanduiding voor inhoud 2"/>
          <p:cNvSpPr txBox="1">
            <a:spLocks/>
          </p:cNvSpPr>
          <p:nvPr/>
        </p:nvSpPr>
        <p:spPr>
          <a:xfrm>
            <a:off x="467544" y="1380075"/>
            <a:ext cx="8229600" cy="4781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l-GR" sz="2000" u="sng" dirty="0">
                <a:solidFill>
                  <a:srgbClr val="FF0000"/>
                </a:solidFill>
              </a:rPr>
              <a:t>Ὁμολογεῖσθαι</a:t>
            </a:r>
            <a:r>
              <a:rPr lang="el-GR" sz="2000" u="sng" dirty="0"/>
              <a:t> καὶ </a:t>
            </a:r>
            <a:r>
              <a:rPr lang="el-GR" sz="2000" u="sng" dirty="0">
                <a:solidFill>
                  <a:srgbClr val="0070C0"/>
                </a:solidFill>
              </a:rPr>
              <a:t>τοῦτο</a:t>
            </a:r>
            <a:r>
              <a:rPr lang="el-GR" sz="2000" dirty="0"/>
              <a:t>. Ἔτι τοίνυν, </a:t>
            </a:r>
            <a:r>
              <a:rPr lang="el-GR" sz="2000" u="sng" dirty="0">
                <a:solidFill>
                  <a:srgbClr val="FF0000"/>
                </a:solidFill>
              </a:rPr>
              <a:t>εἰπεῖν</a:t>
            </a:r>
            <a:r>
              <a:rPr lang="el-GR" sz="2000" u="sng" dirty="0"/>
              <a:t> </a:t>
            </a:r>
            <a:r>
              <a:rPr lang="el-GR" sz="2000" u="sng" dirty="0">
                <a:solidFill>
                  <a:srgbClr val="0070C0"/>
                </a:solidFill>
              </a:rPr>
              <a:t>τὸν Σωκράτη</a:t>
            </a:r>
            <a:r>
              <a:rPr lang="el-GR" sz="2000" dirty="0"/>
              <a:t>, </a:t>
            </a:r>
            <a:r>
              <a:rPr lang="el-GR" sz="2000" dirty="0">
                <a:solidFill>
                  <a:srgbClr val="FF0000"/>
                </a:solidFill>
              </a:rPr>
              <a:t>ἀπόκριναι </a:t>
            </a:r>
            <a:r>
              <a:rPr lang="el-GR" sz="2000" dirty="0"/>
              <a:t>ὀλίγῳ </a:t>
            </a:r>
            <a:r>
              <a:rPr lang="el-GR" sz="2000" dirty="0">
                <a:solidFill>
                  <a:srgbClr val="FFC000"/>
                </a:solidFill>
              </a:rPr>
              <a:t>πλείω</a:t>
            </a:r>
            <a:r>
              <a:rPr lang="el-GR" sz="2000" dirty="0"/>
              <a:t>, </a:t>
            </a:r>
            <a:r>
              <a:rPr lang="el-GR" sz="2000" b="1" i="1" dirty="0"/>
              <a:t>ἵνα</a:t>
            </a:r>
            <a:r>
              <a:rPr lang="el-GR" sz="2000" i="1" dirty="0"/>
              <a:t> μᾶλλον 235 </a:t>
            </a:r>
            <a:r>
              <a:rPr lang="el-GR" sz="2000" i="1" dirty="0">
                <a:solidFill>
                  <a:srgbClr val="FF0000"/>
                </a:solidFill>
              </a:rPr>
              <a:t>καταμάθῃς </a:t>
            </a:r>
            <a:r>
              <a:rPr lang="el-GR" sz="2000" b="1" i="1" dirty="0">
                <a:solidFill>
                  <a:srgbClr val="FFC000"/>
                </a:solidFill>
              </a:rPr>
              <a:t>ὃ</a:t>
            </a:r>
            <a:r>
              <a:rPr lang="el-GR" sz="2000" i="1" dirty="0">
                <a:solidFill>
                  <a:srgbClr val="FFC000"/>
                </a:solidFill>
              </a:rPr>
              <a:t> </a:t>
            </a:r>
            <a:r>
              <a:rPr lang="el-GR" sz="2000" i="1" dirty="0">
                <a:solidFill>
                  <a:srgbClr val="FF0000"/>
                </a:solidFill>
              </a:rPr>
              <a:t>βούλομαι</a:t>
            </a:r>
            <a:r>
              <a:rPr lang="el-GR" sz="2000" dirty="0"/>
              <a:t>. </a:t>
            </a:r>
            <a:r>
              <a:rPr lang="el-GR" sz="2000" b="1" i="1" dirty="0"/>
              <a:t>Εἰ</a:t>
            </a:r>
            <a:r>
              <a:rPr lang="el-GR" sz="2000" i="1" dirty="0"/>
              <a:t> γὰρ </a:t>
            </a:r>
            <a:r>
              <a:rPr lang="el-GR" sz="2000" i="1" dirty="0">
                <a:solidFill>
                  <a:srgbClr val="FF0000"/>
                </a:solidFill>
              </a:rPr>
              <a:t>ἐροίμην</a:t>
            </a:r>
            <a:r>
              <a:rPr lang="el-GR" sz="2000" dirty="0"/>
              <a:t>, «Τί δέ; </a:t>
            </a:r>
            <a:r>
              <a:rPr lang="el-GR" sz="2000" dirty="0">
                <a:solidFill>
                  <a:srgbClr val="0070C0"/>
                </a:solidFill>
              </a:rPr>
              <a:t>Ἀδελφός</a:t>
            </a:r>
            <a:r>
              <a:rPr lang="el-GR" sz="2000" dirty="0"/>
              <a:t>, αὐτὸ τοῦθ᾽  </a:t>
            </a:r>
            <a:r>
              <a:rPr lang="el-GR" sz="2000" b="1" i="1" dirty="0">
                <a:solidFill>
                  <a:srgbClr val="0070C0"/>
                </a:solidFill>
              </a:rPr>
              <a:t>ὅπερ</a:t>
            </a:r>
            <a:r>
              <a:rPr lang="el-GR" sz="2000" i="1" dirty="0">
                <a:solidFill>
                  <a:srgbClr val="0070C0"/>
                </a:solidFill>
              </a:rPr>
              <a:t> </a:t>
            </a:r>
            <a:r>
              <a:rPr lang="el-GR" sz="2000" i="1" dirty="0">
                <a:solidFill>
                  <a:srgbClr val="FF0000"/>
                </a:solidFill>
              </a:rPr>
              <a:t>ἔστιν</a:t>
            </a:r>
            <a:r>
              <a:rPr lang="el-GR" sz="2000" dirty="0"/>
              <a:t>, </a:t>
            </a:r>
            <a:r>
              <a:rPr lang="el-GR" sz="2000" dirty="0">
                <a:solidFill>
                  <a:srgbClr val="FF0000"/>
                </a:solidFill>
              </a:rPr>
              <a:t>ἔστι</a:t>
            </a:r>
            <a:r>
              <a:rPr lang="el-GR" sz="2000" dirty="0"/>
              <a:t> τινὸς </a:t>
            </a:r>
            <a:r>
              <a:rPr lang="el-GR" sz="2000" dirty="0">
                <a:solidFill>
                  <a:srgbClr val="0070C0"/>
                </a:solidFill>
              </a:rPr>
              <a:t>ἀδελφὸς</a:t>
            </a:r>
            <a:r>
              <a:rPr lang="el-GR" sz="2000" dirty="0"/>
              <a:t> ἢ οὔ;» </a:t>
            </a:r>
            <a:r>
              <a:rPr lang="el-GR" sz="2000" u="sng" dirty="0">
                <a:solidFill>
                  <a:srgbClr val="FF0000"/>
                </a:solidFill>
              </a:rPr>
              <a:t>Φάναι</a:t>
            </a:r>
            <a:r>
              <a:rPr lang="el-GR" sz="2000" dirty="0">
                <a:solidFill>
                  <a:srgbClr val="FF0000"/>
                </a:solidFill>
              </a:rPr>
              <a:t> εἶναι</a:t>
            </a:r>
            <a:r>
              <a:rPr lang="el-GR" sz="2000" dirty="0"/>
              <a:t>. Οὐκοῦν ἀδελφοῦ ἢ ἀδελφῆς; </a:t>
            </a:r>
            <a:r>
              <a:rPr lang="el-GR" sz="2000" u="sng" dirty="0">
                <a:solidFill>
                  <a:srgbClr val="FF0000"/>
                </a:solidFill>
              </a:rPr>
              <a:t>Ὁμολογεῖν</a:t>
            </a:r>
            <a:r>
              <a:rPr lang="el-GR" sz="2000" dirty="0"/>
              <a:t>. </a:t>
            </a:r>
            <a:r>
              <a:rPr lang="el-GR" sz="2000" dirty="0">
                <a:solidFill>
                  <a:srgbClr val="FF0000"/>
                </a:solidFill>
              </a:rPr>
              <a:t>Πειρῶ</a:t>
            </a:r>
            <a:r>
              <a:rPr lang="el-GR" sz="2000" dirty="0"/>
              <a:t> δή, </a:t>
            </a:r>
            <a:r>
              <a:rPr lang="el-GR" sz="2000" dirty="0">
                <a:solidFill>
                  <a:srgbClr val="FF0000"/>
                </a:solidFill>
              </a:rPr>
              <a:t>φάναι</a:t>
            </a:r>
            <a:r>
              <a:rPr lang="el-GR" sz="2000" dirty="0"/>
              <a:t>, καὶ τὸν ἔρωτα </a:t>
            </a:r>
            <a:r>
              <a:rPr lang="el-GR" sz="2000" dirty="0">
                <a:solidFill>
                  <a:srgbClr val="FF0000"/>
                </a:solidFill>
              </a:rPr>
              <a:t>εἰπεῖν</a:t>
            </a:r>
            <a:r>
              <a:rPr lang="el-GR" sz="2000" dirty="0"/>
              <a:t>. </a:t>
            </a:r>
            <a:r>
              <a:rPr lang="el-GR" sz="2000" dirty="0">
                <a:solidFill>
                  <a:srgbClr val="0070C0"/>
                </a:solidFill>
              </a:rPr>
              <a:t>Ὁ Ἔρως ἔρως </a:t>
            </a:r>
            <a:r>
              <a:rPr lang="el-GR" sz="2000" dirty="0">
                <a:solidFill>
                  <a:srgbClr val="FF0000"/>
                </a:solidFill>
              </a:rPr>
              <a:t>ἐστὶν</a:t>
            </a:r>
            <a:r>
              <a:rPr lang="el-GR" sz="2000" dirty="0"/>
              <a:t> οὐδενὸς ἢ τινός; 240 Πάνυ μὲν οὖν </a:t>
            </a:r>
            <a:r>
              <a:rPr lang="el-GR" sz="2000" dirty="0">
                <a:solidFill>
                  <a:srgbClr val="FF0000"/>
                </a:solidFill>
              </a:rPr>
              <a:t>ἔστιν</a:t>
            </a:r>
            <a:r>
              <a:rPr lang="el-GR" sz="2000" dirty="0"/>
              <a:t>.</a:t>
            </a:r>
          </a:p>
          <a:p>
            <a:pPr marL="0" indent="0">
              <a:buNone/>
            </a:pPr>
            <a:r>
              <a:rPr lang="nl-NL" sz="1800" dirty="0" smtClean="0"/>
              <a:t>Ook dit werd overeengekomen*. </a:t>
            </a:r>
            <a:r>
              <a:rPr lang="nl-NL" sz="1800" dirty="0"/>
              <a:t>— ‘Welnu, zei* Socrates, ga nog even door met antwoorden (</a:t>
            </a:r>
            <a:r>
              <a:rPr lang="nl-NL" sz="1800" dirty="0" err="1"/>
              <a:t>lett</a:t>
            </a:r>
            <a:r>
              <a:rPr lang="nl-NL" sz="1800" dirty="0"/>
              <a:t>. antwoord nog weinig meer dingen), opdat je beter (</a:t>
            </a:r>
            <a:r>
              <a:rPr lang="nl-NL" sz="1800" dirty="0" err="1"/>
              <a:t>lett</a:t>
            </a:r>
            <a:r>
              <a:rPr lang="nl-NL" sz="1800" dirty="0"/>
              <a:t>. meer) 235 begrijpt wat ik bedoel. Als ik namelijk zou vragen: “wat nu; is een broer, [en wel] met betrekking tot precies dat wat hij is, broer van iets / iemand, of niet?”, wat zou je [dan] zeggen?’ — Hij zei* dat hij broer van iemand / iets was. — ‘Toch wel van een broer of een zus?’ — Hij stemde* in. — ‘Probeer dan,’ zei* hij, ook met betrekking tot het verlangen te spreken. Is Eros verlangen naar niets / niemand of naar iets / iemand?’ — 240 ‘Zeer zeker is hij verlangen naar iets / iemand.’</a:t>
            </a:r>
          </a:p>
        </p:txBody>
      </p:sp>
    </p:spTree>
    <p:extLst>
      <p:ext uri="{BB962C8B-B14F-4D97-AF65-F5344CB8AC3E}">
        <p14:creationId xmlns:p14="http://schemas.microsoft.com/office/powerpoint/2010/main" val="2645452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nl-NL" sz="3600" dirty="0" smtClean="0"/>
              <a:t>6.4 Agathon ondervraagd</a:t>
            </a:r>
            <a:br>
              <a:rPr lang="nl-NL" sz="3600" dirty="0" smtClean="0"/>
            </a:br>
            <a:r>
              <a:rPr lang="nl-NL" sz="3600" dirty="0" smtClean="0"/>
              <a:t>hfdst. 6.241-47</a:t>
            </a:r>
            <a:endParaRPr lang="nl-NL" sz="3600" dirty="0"/>
          </a:p>
        </p:txBody>
      </p:sp>
      <p:sp>
        <p:nvSpPr>
          <p:cNvPr id="9" name="Rechthoek 8">
            <a:hlinkClick r:id="rId2" action="ppaction://hlinksldjump"/>
          </p:cNvPr>
          <p:cNvSpPr/>
          <p:nvPr/>
        </p:nvSpPr>
        <p:spPr>
          <a:xfrm>
            <a:off x="6289451" y="6157073"/>
            <a:ext cx="1080120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Vertaling</a:t>
            </a:r>
            <a:endParaRPr lang="nl-NL" dirty="0"/>
          </a:p>
        </p:txBody>
      </p:sp>
      <p:sp>
        <p:nvSpPr>
          <p:cNvPr id="10" name="Rechthoek 9">
            <a:hlinkClick r:id="rId3" action="ppaction://hlinksldjump"/>
          </p:cNvPr>
          <p:cNvSpPr/>
          <p:nvPr/>
        </p:nvSpPr>
        <p:spPr>
          <a:xfrm>
            <a:off x="2765162" y="6157073"/>
            <a:ext cx="1080120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Structuur</a:t>
            </a:r>
            <a:endParaRPr lang="nl-NL" dirty="0"/>
          </a:p>
        </p:txBody>
      </p:sp>
      <p:sp>
        <p:nvSpPr>
          <p:cNvPr id="11" name="Rechthoek 10">
            <a:hlinkClick r:id="rId4" action="ppaction://hlinksldjump"/>
          </p:cNvPr>
          <p:cNvSpPr/>
          <p:nvPr/>
        </p:nvSpPr>
        <p:spPr>
          <a:xfrm>
            <a:off x="1765115" y="6161203"/>
            <a:ext cx="854604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Tekst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2" name="Rechthoek 11">
            <a:hlinkClick r:id="rId5" action="ppaction://hlinksldjump"/>
          </p:cNvPr>
          <p:cNvSpPr/>
          <p:nvPr/>
        </p:nvSpPr>
        <p:spPr>
          <a:xfrm>
            <a:off x="3990725" y="6161203"/>
            <a:ext cx="792088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Extra</a:t>
            </a:r>
            <a:endParaRPr lang="nl-NL" dirty="0"/>
          </a:p>
        </p:txBody>
      </p:sp>
      <p:sp>
        <p:nvSpPr>
          <p:cNvPr id="13" name="Rechthoek 12">
            <a:hlinkClick r:id="rId6" action="ppaction://hlinksldjump"/>
          </p:cNvPr>
          <p:cNvSpPr/>
          <p:nvPr/>
        </p:nvSpPr>
        <p:spPr>
          <a:xfrm>
            <a:off x="539552" y="6161203"/>
            <a:ext cx="1080120" cy="36004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Vorige</a:t>
            </a:r>
            <a:endParaRPr lang="nl-NL" dirty="0"/>
          </a:p>
        </p:txBody>
      </p:sp>
      <p:sp>
        <p:nvSpPr>
          <p:cNvPr id="14" name="Rechthoek 13">
            <a:hlinkClick r:id="rId7" action="ppaction://hlinksldjump"/>
          </p:cNvPr>
          <p:cNvSpPr/>
          <p:nvPr/>
        </p:nvSpPr>
        <p:spPr>
          <a:xfrm>
            <a:off x="7515015" y="6157073"/>
            <a:ext cx="1080120" cy="3683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Volgende</a:t>
            </a:r>
            <a:endParaRPr lang="nl-NL" dirty="0"/>
          </a:p>
        </p:txBody>
      </p:sp>
      <p:sp>
        <p:nvSpPr>
          <p:cNvPr id="15" name="Rechthoek 14">
            <a:hlinkClick r:id="rId8" action="ppaction://hlinksldjump"/>
          </p:cNvPr>
          <p:cNvSpPr/>
          <p:nvPr/>
        </p:nvSpPr>
        <p:spPr>
          <a:xfrm>
            <a:off x="4928256" y="6157073"/>
            <a:ext cx="1215752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Vragen</a:t>
            </a:r>
            <a:endParaRPr lang="nl-NL" dirty="0"/>
          </a:p>
        </p:txBody>
      </p:sp>
      <p:sp>
        <p:nvSpPr>
          <p:cNvPr id="16" name="Tijdelijke aanduiding voor inhoud 2"/>
          <p:cNvSpPr txBox="1">
            <a:spLocks/>
          </p:cNvSpPr>
          <p:nvPr/>
        </p:nvSpPr>
        <p:spPr>
          <a:xfrm>
            <a:off x="467544" y="1380075"/>
            <a:ext cx="8229600" cy="4781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l-GR" sz="2000" dirty="0" err="1" smtClean="0"/>
              <a:t>Τοῦτο</a:t>
            </a:r>
            <a:r>
              <a:rPr lang="el-GR" sz="2000" dirty="0" smtClean="0"/>
              <a:t> </a:t>
            </a:r>
            <a:r>
              <a:rPr lang="el-GR" sz="2000" dirty="0" err="1" smtClean="0"/>
              <a:t>μὲν</a:t>
            </a:r>
            <a:r>
              <a:rPr lang="el-GR" sz="2000" dirty="0" smtClean="0"/>
              <a:t> </a:t>
            </a:r>
            <a:r>
              <a:rPr lang="el-GR" sz="2000" dirty="0" err="1" smtClean="0"/>
              <a:t>τοίνυν</a:t>
            </a:r>
            <a:r>
              <a:rPr lang="nl-NL" sz="2000" dirty="0" smtClean="0"/>
              <a:t>, </a:t>
            </a:r>
            <a:r>
              <a:rPr lang="el-GR" sz="2000" dirty="0" err="1" smtClean="0"/>
              <a:t>εἰπεῖν</a:t>
            </a:r>
            <a:r>
              <a:rPr lang="el-GR" sz="2000" dirty="0" smtClean="0"/>
              <a:t> </a:t>
            </a:r>
            <a:r>
              <a:rPr lang="el-GR" sz="2000" dirty="0" err="1" smtClean="0"/>
              <a:t>τὸν</a:t>
            </a:r>
            <a:r>
              <a:rPr lang="el-GR" sz="2000" dirty="0" smtClean="0"/>
              <a:t> Σωκράτη</a:t>
            </a:r>
            <a:r>
              <a:rPr lang="nl-NL" sz="2000" dirty="0" smtClean="0"/>
              <a:t>, </a:t>
            </a:r>
            <a:r>
              <a:rPr lang="el-GR" sz="2000" dirty="0" err="1" smtClean="0"/>
              <a:t>φύλαξον</a:t>
            </a:r>
            <a:r>
              <a:rPr lang="el-GR" sz="2000" dirty="0" smtClean="0"/>
              <a:t> </a:t>
            </a:r>
            <a:r>
              <a:rPr lang="el-GR" sz="2000" dirty="0" err="1" smtClean="0"/>
              <a:t>παρὰ</a:t>
            </a:r>
            <a:r>
              <a:rPr lang="el-GR" sz="2000" dirty="0" smtClean="0"/>
              <a:t> </a:t>
            </a:r>
            <a:r>
              <a:rPr lang="el-GR" sz="2000" dirty="0" err="1" smtClean="0"/>
              <a:t>σαυτῷ</a:t>
            </a:r>
            <a:r>
              <a:rPr lang="el-GR" sz="2000" dirty="0" smtClean="0"/>
              <a:t> </a:t>
            </a:r>
            <a:r>
              <a:rPr lang="el-GR" sz="2000" dirty="0" err="1" smtClean="0"/>
              <a:t>μεμνημένος</a:t>
            </a:r>
            <a:r>
              <a:rPr lang="el-GR" sz="2000" dirty="0" smtClean="0"/>
              <a:t> </a:t>
            </a:r>
            <a:r>
              <a:rPr lang="el-GR" sz="2000" dirty="0" err="1" smtClean="0"/>
              <a:t>ὅτου</a:t>
            </a:r>
            <a:r>
              <a:rPr lang="nl-NL" sz="2000" dirty="0" smtClean="0"/>
              <a:t>· </a:t>
            </a:r>
            <a:r>
              <a:rPr lang="el-GR" sz="2000" dirty="0" err="1" smtClean="0"/>
              <a:t>τοσόνδε</a:t>
            </a:r>
            <a:r>
              <a:rPr lang="el-GR" sz="2000" dirty="0" smtClean="0"/>
              <a:t> </a:t>
            </a:r>
            <a:r>
              <a:rPr lang="el-GR" sz="2000" dirty="0" err="1" smtClean="0"/>
              <a:t>δὲ</a:t>
            </a:r>
            <a:r>
              <a:rPr lang="el-GR" sz="2000" dirty="0" smtClean="0"/>
              <a:t> </a:t>
            </a:r>
            <a:r>
              <a:rPr lang="el-GR" sz="2000" dirty="0" err="1" smtClean="0"/>
              <a:t>εἰπέ</a:t>
            </a:r>
            <a:r>
              <a:rPr lang="nl-NL" sz="2000" dirty="0" smtClean="0"/>
              <a:t>, </a:t>
            </a:r>
            <a:r>
              <a:rPr lang="el-GR" sz="2000" dirty="0" smtClean="0"/>
              <a:t>πότερον ὁ </a:t>
            </a:r>
            <a:r>
              <a:rPr lang="el-GR" sz="2000" dirty="0" err="1" smtClean="0"/>
              <a:t>Ἔρως</a:t>
            </a:r>
            <a:r>
              <a:rPr lang="el-GR" sz="2000" dirty="0" smtClean="0"/>
              <a:t> </a:t>
            </a:r>
            <a:r>
              <a:rPr lang="el-GR" sz="2000" dirty="0" err="1" smtClean="0"/>
              <a:t>ἐκείνου</a:t>
            </a:r>
            <a:r>
              <a:rPr lang="el-GR" sz="2000" dirty="0" smtClean="0"/>
              <a:t> </a:t>
            </a:r>
            <a:r>
              <a:rPr lang="el-GR" sz="2000" dirty="0" err="1" smtClean="0"/>
              <a:t>οὗ</a:t>
            </a:r>
            <a:r>
              <a:rPr lang="el-GR" sz="2000" dirty="0" smtClean="0"/>
              <a:t> </a:t>
            </a:r>
            <a:r>
              <a:rPr lang="el-GR" sz="2000" dirty="0" err="1" smtClean="0"/>
              <a:t>ἔστιν</a:t>
            </a:r>
            <a:r>
              <a:rPr lang="el-GR" sz="2000" dirty="0" smtClean="0"/>
              <a:t> </a:t>
            </a:r>
            <a:r>
              <a:rPr lang="el-GR" sz="2000" dirty="0" err="1" smtClean="0"/>
              <a:t>ἔρως</a:t>
            </a:r>
            <a:r>
              <a:rPr lang="nl-NL" sz="2000" dirty="0" smtClean="0"/>
              <a:t>, </a:t>
            </a:r>
            <a:r>
              <a:rPr lang="el-GR" sz="2000" dirty="0" err="1" smtClean="0"/>
              <a:t>ἐπιθυμεῖ</a:t>
            </a:r>
            <a:r>
              <a:rPr lang="el-GR" sz="2000" dirty="0" smtClean="0"/>
              <a:t> </a:t>
            </a:r>
            <a:r>
              <a:rPr lang="el-GR" sz="2000" dirty="0" err="1" smtClean="0"/>
              <a:t>αὐτοῦ</a:t>
            </a:r>
            <a:r>
              <a:rPr lang="el-GR" sz="2000" dirty="0" smtClean="0"/>
              <a:t> ἢ </a:t>
            </a:r>
            <a:r>
              <a:rPr lang="el-GR" sz="2000" dirty="0" err="1" smtClean="0"/>
              <a:t>οὔ</a:t>
            </a:r>
            <a:r>
              <a:rPr lang="nl-NL" sz="2000" dirty="0" smtClean="0"/>
              <a:t>; </a:t>
            </a:r>
            <a:r>
              <a:rPr lang="el-GR" sz="2000" dirty="0" smtClean="0"/>
              <a:t>Πάνυ </a:t>
            </a:r>
            <a:r>
              <a:rPr lang="el-GR" sz="2000" dirty="0" err="1" smtClean="0"/>
              <a:t>γε</a:t>
            </a:r>
            <a:r>
              <a:rPr lang="nl-NL" sz="2000" dirty="0" smtClean="0"/>
              <a:t>, </a:t>
            </a:r>
            <a:r>
              <a:rPr lang="el-GR" sz="2000" dirty="0" err="1" smtClean="0"/>
              <a:t>φάναι</a:t>
            </a:r>
            <a:r>
              <a:rPr lang="nl-NL" sz="2000" dirty="0" smtClean="0"/>
              <a:t>. 245 </a:t>
            </a:r>
            <a:r>
              <a:rPr lang="el-GR" sz="2000" dirty="0" smtClean="0"/>
              <a:t>Πότερον </a:t>
            </a:r>
            <a:r>
              <a:rPr lang="el-GR" sz="2000" dirty="0" err="1" smtClean="0"/>
              <a:t>ἔχων</a:t>
            </a:r>
            <a:r>
              <a:rPr lang="el-GR" sz="2000" dirty="0" smtClean="0"/>
              <a:t> </a:t>
            </a:r>
            <a:r>
              <a:rPr lang="el-GR" sz="2000" dirty="0" err="1" smtClean="0"/>
              <a:t>αὐτὸ</a:t>
            </a:r>
            <a:r>
              <a:rPr lang="el-GR" sz="2000" dirty="0" smtClean="0"/>
              <a:t> </a:t>
            </a:r>
            <a:r>
              <a:rPr lang="el-GR" sz="2000" dirty="0" err="1" smtClean="0"/>
              <a:t>οὗ</a:t>
            </a:r>
            <a:r>
              <a:rPr lang="el-GR" sz="2000" dirty="0" smtClean="0"/>
              <a:t> </a:t>
            </a:r>
            <a:r>
              <a:rPr lang="el-GR" sz="2000" dirty="0" err="1" smtClean="0"/>
              <a:t>ἐπιθυμεῖ</a:t>
            </a:r>
            <a:r>
              <a:rPr lang="el-GR" sz="2000" dirty="0" smtClean="0"/>
              <a:t> τε </a:t>
            </a:r>
            <a:r>
              <a:rPr lang="el-GR" sz="2000" dirty="0" err="1" smtClean="0"/>
              <a:t>καὶ</a:t>
            </a:r>
            <a:r>
              <a:rPr lang="el-GR" sz="2000" dirty="0" smtClean="0"/>
              <a:t> </a:t>
            </a:r>
            <a:r>
              <a:rPr lang="el-GR" sz="2000" dirty="0" err="1" smtClean="0"/>
              <a:t>ἐρᾷ</a:t>
            </a:r>
            <a:r>
              <a:rPr lang="nl-NL" sz="2000" dirty="0" smtClean="0"/>
              <a:t>, </a:t>
            </a:r>
            <a:r>
              <a:rPr lang="el-GR" sz="2000" dirty="0" err="1" smtClean="0"/>
              <a:t>εἶτα</a:t>
            </a:r>
            <a:r>
              <a:rPr lang="el-GR" sz="2000" dirty="0" smtClean="0"/>
              <a:t> </a:t>
            </a:r>
            <a:r>
              <a:rPr lang="el-GR" sz="2000" dirty="0" err="1" smtClean="0"/>
              <a:t>ἐπιθυμεῖ</a:t>
            </a:r>
            <a:r>
              <a:rPr lang="el-GR" sz="2000" dirty="0" smtClean="0"/>
              <a:t> τε </a:t>
            </a:r>
            <a:r>
              <a:rPr lang="el-GR" sz="2000" dirty="0" err="1" smtClean="0"/>
              <a:t>καὶ</a:t>
            </a:r>
            <a:r>
              <a:rPr lang="el-GR" sz="2000" dirty="0" smtClean="0"/>
              <a:t> </a:t>
            </a:r>
            <a:r>
              <a:rPr lang="el-GR" sz="2000" dirty="0" err="1" smtClean="0"/>
              <a:t>ἐρᾷ</a:t>
            </a:r>
            <a:r>
              <a:rPr lang="nl-NL" sz="2000" dirty="0" smtClean="0"/>
              <a:t>, </a:t>
            </a:r>
            <a:r>
              <a:rPr lang="el-GR" sz="2000" dirty="0" smtClean="0"/>
              <a:t>ἢ</a:t>
            </a:r>
            <a:r>
              <a:rPr lang="nl-NL" sz="2000" dirty="0" smtClean="0"/>
              <a:t>  </a:t>
            </a:r>
            <a:r>
              <a:rPr lang="el-GR" sz="2000" dirty="0" err="1" smtClean="0"/>
              <a:t>οὐκ</a:t>
            </a:r>
            <a:r>
              <a:rPr lang="el-GR" sz="2000" dirty="0" smtClean="0"/>
              <a:t> </a:t>
            </a:r>
            <a:r>
              <a:rPr lang="el-GR" sz="2000" dirty="0" err="1" smtClean="0"/>
              <a:t>ἔχων</a:t>
            </a:r>
            <a:r>
              <a:rPr lang="nl-NL" sz="2000" dirty="0" smtClean="0"/>
              <a:t>; </a:t>
            </a:r>
            <a:r>
              <a:rPr lang="el-GR" sz="2000" dirty="0" err="1" smtClean="0"/>
              <a:t>Οὐκ</a:t>
            </a:r>
            <a:r>
              <a:rPr lang="el-GR" sz="2000" dirty="0" smtClean="0"/>
              <a:t> </a:t>
            </a:r>
            <a:r>
              <a:rPr lang="el-GR" sz="2000" dirty="0" err="1" smtClean="0"/>
              <a:t>ἔχων</a:t>
            </a:r>
            <a:r>
              <a:rPr lang="nl-NL" sz="2000" dirty="0" smtClean="0"/>
              <a:t>, </a:t>
            </a:r>
            <a:r>
              <a:rPr lang="el-GR" sz="2000" dirty="0" err="1" smtClean="0"/>
              <a:t>ὡς</a:t>
            </a:r>
            <a:r>
              <a:rPr lang="el-GR" sz="2000" dirty="0" smtClean="0"/>
              <a:t> </a:t>
            </a:r>
            <a:r>
              <a:rPr lang="el-GR" sz="2000" dirty="0" err="1" smtClean="0"/>
              <a:t>τὸ</a:t>
            </a:r>
            <a:r>
              <a:rPr lang="el-GR" sz="2000" dirty="0" smtClean="0"/>
              <a:t> </a:t>
            </a:r>
            <a:r>
              <a:rPr lang="el-GR" sz="2000" dirty="0" err="1" smtClean="0"/>
              <a:t>εἰκός</a:t>
            </a:r>
            <a:r>
              <a:rPr lang="el-GR" sz="2000" dirty="0" smtClean="0"/>
              <a:t> </a:t>
            </a:r>
            <a:r>
              <a:rPr lang="el-GR" sz="2000" dirty="0" err="1" smtClean="0"/>
              <a:t>γε</a:t>
            </a:r>
            <a:r>
              <a:rPr lang="nl-NL" sz="2000" dirty="0" smtClean="0"/>
              <a:t>, </a:t>
            </a:r>
            <a:r>
              <a:rPr lang="el-GR" sz="2000" dirty="0" err="1" smtClean="0"/>
              <a:t>φάναι</a:t>
            </a:r>
            <a:r>
              <a:rPr lang="nl-NL" sz="2000" dirty="0" smtClean="0"/>
              <a:t>.  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712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nl-NL" sz="3600" dirty="0" smtClean="0"/>
              <a:t>6.4 Agathon ondervraagd</a:t>
            </a:r>
            <a:br>
              <a:rPr lang="nl-NL" sz="3600" dirty="0" smtClean="0"/>
            </a:br>
            <a:r>
              <a:rPr lang="nl-NL" sz="3600" dirty="0" smtClean="0"/>
              <a:t>hfdst. 6.241-47</a:t>
            </a:r>
            <a:endParaRPr lang="nl-NL" sz="3600" dirty="0"/>
          </a:p>
        </p:txBody>
      </p:sp>
      <p:sp>
        <p:nvSpPr>
          <p:cNvPr id="9" name="Rechthoek 8">
            <a:hlinkClick r:id="rId2" action="ppaction://hlinksldjump"/>
          </p:cNvPr>
          <p:cNvSpPr/>
          <p:nvPr/>
        </p:nvSpPr>
        <p:spPr>
          <a:xfrm>
            <a:off x="6289451" y="6157073"/>
            <a:ext cx="1080120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Vertaling</a:t>
            </a:r>
            <a:endParaRPr lang="nl-NL" dirty="0"/>
          </a:p>
        </p:txBody>
      </p:sp>
      <p:sp>
        <p:nvSpPr>
          <p:cNvPr id="10" name="Rechthoek 9">
            <a:hlinkClick r:id="rId3" action="ppaction://hlinksldjump"/>
          </p:cNvPr>
          <p:cNvSpPr/>
          <p:nvPr/>
        </p:nvSpPr>
        <p:spPr>
          <a:xfrm>
            <a:off x="2765162" y="6157073"/>
            <a:ext cx="1080120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Structuur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1" name="Rechthoek 10">
            <a:hlinkClick r:id="rId4" action="ppaction://hlinksldjump"/>
          </p:cNvPr>
          <p:cNvSpPr/>
          <p:nvPr/>
        </p:nvSpPr>
        <p:spPr>
          <a:xfrm>
            <a:off x="1765115" y="6161203"/>
            <a:ext cx="854604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Tekst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" name="Rechthoek 11">
            <a:hlinkClick r:id="rId5" action="ppaction://hlinksldjump"/>
          </p:cNvPr>
          <p:cNvSpPr/>
          <p:nvPr/>
        </p:nvSpPr>
        <p:spPr>
          <a:xfrm>
            <a:off x="3990725" y="6161203"/>
            <a:ext cx="792088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Extra</a:t>
            </a:r>
            <a:endParaRPr lang="nl-NL" dirty="0"/>
          </a:p>
        </p:txBody>
      </p:sp>
      <p:sp>
        <p:nvSpPr>
          <p:cNvPr id="13" name="Rechthoek 12">
            <a:hlinkClick r:id="rId6" action="ppaction://hlinksldjump"/>
          </p:cNvPr>
          <p:cNvSpPr/>
          <p:nvPr/>
        </p:nvSpPr>
        <p:spPr>
          <a:xfrm>
            <a:off x="539552" y="6161203"/>
            <a:ext cx="1080120" cy="36004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Vorige</a:t>
            </a:r>
            <a:endParaRPr lang="nl-NL" dirty="0"/>
          </a:p>
        </p:txBody>
      </p:sp>
      <p:sp>
        <p:nvSpPr>
          <p:cNvPr id="14" name="Rechthoek 13">
            <a:hlinkClick r:id="rId7" action="ppaction://hlinksldjump"/>
          </p:cNvPr>
          <p:cNvSpPr/>
          <p:nvPr/>
        </p:nvSpPr>
        <p:spPr>
          <a:xfrm>
            <a:off x="7515015" y="6157073"/>
            <a:ext cx="1080120" cy="3683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Volgende</a:t>
            </a:r>
            <a:endParaRPr lang="nl-NL" dirty="0"/>
          </a:p>
        </p:txBody>
      </p:sp>
      <p:sp>
        <p:nvSpPr>
          <p:cNvPr id="15" name="Rechthoek 14">
            <a:hlinkClick r:id="rId8" action="ppaction://hlinksldjump"/>
          </p:cNvPr>
          <p:cNvSpPr/>
          <p:nvPr/>
        </p:nvSpPr>
        <p:spPr>
          <a:xfrm>
            <a:off x="4928256" y="6157073"/>
            <a:ext cx="1215752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Vragen</a:t>
            </a:r>
            <a:endParaRPr lang="nl-NL" dirty="0"/>
          </a:p>
        </p:txBody>
      </p:sp>
      <p:sp>
        <p:nvSpPr>
          <p:cNvPr id="16" name="Tijdelijke aanduiding voor inhoud 2"/>
          <p:cNvSpPr txBox="1">
            <a:spLocks/>
          </p:cNvSpPr>
          <p:nvPr/>
        </p:nvSpPr>
        <p:spPr>
          <a:xfrm>
            <a:off x="467544" y="1380075"/>
            <a:ext cx="8229600" cy="4781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l-GR" sz="2000" dirty="0"/>
              <a:t>Τοῦτο μὲν τοίνυν</a:t>
            </a:r>
            <a:r>
              <a:rPr lang="nl-NL" sz="2000" dirty="0"/>
              <a:t>, </a:t>
            </a:r>
            <a:r>
              <a:rPr lang="el-GR" sz="2000" u="sng" dirty="0">
                <a:solidFill>
                  <a:srgbClr val="FF0000"/>
                </a:solidFill>
              </a:rPr>
              <a:t>εἰπεῖν</a:t>
            </a:r>
            <a:r>
              <a:rPr lang="el-GR" sz="2000" u="sng" dirty="0"/>
              <a:t> τὸν Σωκράτη</a:t>
            </a:r>
            <a:r>
              <a:rPr lang="nl-NL" sz="2000" dirty="0"/>
              <a:t>, </a:t>
            </a:r>
            <a:r>
              <a:rPr lang="el-GR" sz="2000" dirty="0">
                <a:solidFill>
                  <a:srgbClr val="FF0000"/>
                </a:solidFill>
              </a:rPr>
              <a:t>φύλαξον</a:t>
            </a:r>
            <a:r>
              <a:rPr lang="el-GR" sz="2000" dirty="0"/>
              <a:t> παρὰ σαυτῷ μεμνημένος ὅτου</a:t>
            </a:r>
            <a:r>
              <a:rPr lang="nl-NL" sz="2000" dirty="0"/>
              <a:t>· </a:t>
            </a:r>
            <a:r>
              <a:rPr lang="el-GR" sz="2000" dirty="0"/>
              <a:t>τοσόνδε δὲ </a:t>
            </a:r>
            <a:r>
              <a:rPr lang="el-GR" sz="2000" dirty="0">
                <a:solidFill>
                  <a:srgbClr val="FF0000"/>
                </a:solidFill>
              </a:rPr>
              <a:t>εἰπέ</a:t>
            </a:r>
            <a:r>
              <a:rPr lang="nl-NL" sz="2000" dirty="0"/>
              <a:t>, </a:t>
            </a:r>
            <a:r>
              <a:rPr lang="el-GR" sz="2000" b="1" i="1" dirty="0"/>
              <a:t>πότερον</a:t>
            </a:r>
            <a:r>
              <a:rPr lang="el-GR" sz="2000" i="1" dirty="0"/>
              <a:t> ὁ Ἔρως ἐκείνου οὗ ἔστιν ἔρως</a:t>
            </a:r>
            <a:r>
              <a:rPr lang="nl-NL" sz="2000" i="1" dirty="0"/>
              <a:t>, </a:t>
            </a:r>
            <a:r>
              <a:rPr lang="el-GR" sz="2000" i="1" dirty="0"/>
              <a:t>ἐπιθυμεῖ αὐτοῦ </a:t>
            </a:r>
            <a:r>
              <a:rPr lang="el-GR" sz="2000" b="1" i="1" dirty="0"/>
              <a:t>ἢ</a:t>
            </a:r>
            <a:r>
              <a:rPr lang="el-GR" sz="2000" i="1" dirty="0"/>
              <a:t> οὔ</a:t>
            </a:r>
            <a:r>
              <a:rPr lang="nl-NL" sz="2000" dirty="0"/>
              <a:t>; </a:t>
            </a:r>
            <a:r>
              <a:rPr lang="el-GR" sz="2000" dirty="0"/>
              <a:t>Πάνυ γε</a:t>
            </a:r>
            <a:r>
              <a:rPr lang="nl-NL" sz="2000" dirty="0"/>
              <a:t>, </a:t>
            </a:r>
            <a:r>
              <a:rPr lang="el-GR" sz="2000" u="sng" dirty="0">
                <a:solidFill>
                  <a:srgbClr val="FF0000"/>
                </a:solidFill>
              </a:rPr>
              <a:t>φάναι</a:t>
            </a:r>
            <a:r>
              <a:rPr lang="nl-NL" sz="2000" dirty="0"/>
              <a:t>. 245 </a:t>
            </a:r>
            <a:r>
              <a:rPr lang="el-GR" sz="2000" dirty="0"/>
              <a:t>Πότερον </a:t>
            </a:r>
            <a:r>
              <a:rPr lang="el-GR" sz="2000" u="sng" dirty="0"/>
              <a:t>ἔχων αὐτὸ </a:t>
            </a:r>
            <a:r>
              <a:rPr lang="el-GR" sz="2000" b="1" i="1" dirty="0"/>
              <a:t>οὗ</a:t>
            </a:r>
            <a:r>
              <a:rPr lang="el-GR" sz="2000" i="1" dirty="0"/>
              <a:t> </a:t>
            </a:r>
            <a:r>
              <a:rPr lang="el-GR" sz="2000" i="1" dirty="0">
                <a:solidFill>
                  <a:srgbClr val="FF0000"/>
                </a:solidFill>
              </a:rPr>
              <a:t>ἐπιθυμεῖ</a:t>
            </a:r>
            <a:r>
              <a:rPr lang="el-GR" sz="2000" i="1" dirty="0"/>
              <a:t> τε καὶ </a:t>
            </a:r>
            <a:r>
              <a:rPr lang="el-GR" sz="2000" i="1" dirty="0">
                <a:solidFill>
                  <a:srgbClr val="FF0000"/>
                </a:solidFill>
              </a:rPr>
              <a:t>ἐρᾷ</a:t>
            </a:r>
            <a:r>
              <a:rPr lang="nl-NL" sz="2000" dirty="0"/>
              <a:t>, </a:t>
            </a:r>
            <a:r>
              <a:rPr lang="el-GR" sz="2000" dirty="0"/>
              <a:t>εἶτα </a:t>
            </a:r>
            <a:r>
              <a:rPr lang="el-GR" sz="2000" dirty="0">
                <a:solidFill>
                  <a:srgbClr val="FF0000"/>
                </a:solidFill>
              </a:rPr>
              <a:t>ἐπιθυμεῖ</a:t>
            </a:r>
            <a:r>
              <a:rPr lang="el-GR" sz="2000" dirty="0"/>
              <a:t> τε καὶ </a:t>
            </a:r>
            <a:r>
              <a:rPr lang="el-GR" sz="2000" dirty="0">
                <a:solidFill>
                  <a:srgbClr val="FF0000"/>
                </a:solidFill>
              </a:rPr>
              <a:t>ἐρᾷ</a:t>
            </a:r>
            <a:r>
              <a:rPr lang="nl-NL" sz="2000" dirty="0"/>
              <a:t>, </a:t>
            </a:r>
            <a:r>
              <a:rPr lang="el-GR" sz="2000" dirty="0"/>
              <a:t>ἢ</a:t>
            </a:r>
            <a:r>
              <a:rPr lang="nl-NL" sz="2000" dirty="0"/>
              <a:t>  </a:t>
            </a:r>
            <a:r>
              <a:rPr lang="el-GR" sz="2000" dirty="0"/>
              <a:t>οὐκ ἔχων</a:t>
            </a:r>
            <a:r>
              <a:rPr lang="nl-NL" sz="2000" dirty="0"/>
              <a:t>; </a:t>
            </a:r>
            <a:r>
              <a:rPr lang="el-GR" sz="2000" dirty="0"/>
              <a:t>Οὐκ ἔχων</a:t>
            </a:r>
            <a:r>
              <a:rPr lang="nl-NL" sz="2000" dirty="0"/>
              <a:t>, </a:t>
            </a:r>
            <a:r>
              <a:rPr lang="el-GR" sz="2000" b="1" i="1" dirty="0"/>
              <a:t>ὡς</a:t>
            </a:r>
            <a:r>
              <a:rPr lang="el-GR" sz="2000" i="1" dirty="0"/>
              <a:t> τὸ εἰκός γε</a:t>
            </a:r>
            <a:r>
              <a:rPr lang="nl-NL" sz="2000" dirty="0"/>
              <a:t>, </a:t>
            </a:r>
            <a:r>
              <a:rPr lang="el-GR" sz="2000" u="sng" dirty="0">
                <a:solidFill>
                  <a:srgbClr val="FF0000"/>
                </a:solidFill>
              </a:rPr>
              <a:t>φάναι</a:t>
            </a:r>
            <a:r>
              <a:rPr lang="nl-NL" sz="2000" dirty="0"/>
              <a:t>.  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51545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nl-NL" sz="3600" dirty="0" smtClean="0"/>
              <a:t>6.4 Agathon ondervraagd</a:t>
            </a:r>
            <a:br>
              <a:rPr lang="nl-NL" sz="3600" dirty="0" smtClean="0"/>
            </a:br>
            <a:r>
              <a:rPr lang="nl-NL" sz="3600" dirty="0" smtClean="0"/>
              <a:t>hfdst. 6.241-47</a:t>
            </a:r>
            <a:endParaRPr lang="nl-NL" sz="3600" dirty="0"/>
          </a:p>
        </p:txBody>
      </p:sp>
      <p:sp>
        <p:nvSpPr>
          <p:cNvPr id="9" name="Rechthoek 8">
            <a:hlinkClick r:id="rId2" action="ppaction://hlinksldjump"/>
          </p:cNvPr>
          <p:cNvSpPr/>
          <p:nvPr/>
        </p:nvSpPr>
        <p:spPr>
          <a:xfrm>
            <a:off x="6289451" y="6157073"/>
            <a:ext cx="1080120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Vertaling</a:t>
            </a:r>
            <a:endParaRPr lang="nl-NL" dirty="0"/>
          </a:p>
        </p:txBody>
      </p:sp>
      <p:sp>
        <p:nvSpPr>
          <p:cNvPr id="10" name="Rechthoek 9">
            <a:hlinkClick r:id="rId3" action="ppaction://hlinksldjump"/>
          </p:cNvPr>
          <p:cNvSpPr/>
          <p:nvPr/>
        </p:nvSpPr>
        <p:spPr>
          <a:xfrm>
            <a:off x="2765162" y="6157073"/>
            <a:ext cx="1080120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Structuur</a:t>
            </a:r>
            <a:endParaRPr lang="nl-NL" dirty="0"/>
          </a:p>
        </p:txBody>
      </p:sp>
      <p:sp>
        <p:nvSpPr>
          <p:cNvPr id="11" name="Rechthoek 10">
            <a:hlinkClick r:id="rId4" action="ppaction://hlinksldjump"/>
          </p:cNvPr>
          <p:cNvSpPr/>
          <p:nvPr/>
        </p:nvSpPr>
        <p:spPr>
          <a:xfrm>
            <a:off x="1765115" y="6161203"/>
            <a:ext cx="854604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Tekst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" name="Rechthoek 11">
            <a:hlinkClick r:id="rId5" action="ppaction://hlinksldjump"/>
          </p:cNvPr>
          <p:cNvSpPr/>
          <p:nvPr/>
        </p:nvSpPr>
        <p:spPr>
          <a:xfrm>
            <a:off x="3990725" y="6161203"/>
            <a:ext cx="792088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Extra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3" name="Rechthoek 12">
            <a:hlinkClick r:id="rId6" action="ppaction://hlinksldjump"/>
          </p:cNvPr>
          <p:cNvSpPr/>
          <p:nvPr/>
        </p:nvSpPr>
        <p:spPr>
          <a:xfrm>
            <a:off x="539552" y="6161203"/>
            <a:ext cx="1080120" cy="36004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Vorige</a:t>
            </a:r>
            <a:endParaRPr lang="nl-NL" dirty="0"/>
          </a:p>
        </p:txBody>
      </p:sp>
      <p:sp>
        <p:nvSpPr>
          <p:cNvPr id="14" name="Rechthoek 13">
            <a:hlinkClick r:id="rId7" action="ppaction://hlinksldjump"/>
          </p:cNvPr>
          <p:cNvSpPr/>
          <p:nvPr/>
        </p:nvSpPr>
        <p:spPr>
          <a:xfrm>
            <a:off x="7515015" y="6157073"/>
            <a:ext cx="1080120" cy="3683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Volgende</a:t>
            </a:r>
            <a:endParaRPr lang="nl-NL" dirty="0"/>
          </a:p>
        </p:txBody>
      </p:sp>
      <p:sp>
        <p:nvSpPr>
          <p:cNvPr id="15" name="Rechthoek 14">
            <a:hlinkClick r:id="rId8" action="ppaction://hlinksldjump"/>
          </p:cNvPr>
          <p:cNvSpPr/>
          <p:nvPr/>
        </p:nvSpPr>
        <p:spPr>
          <a:xfrm>
            <a:off x="4928256" y="6157073"/>
            <a:ext cx="1215752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Vragen</a:t>
            </a:r>
            <a:endParaRPr lang="nl-NL" dirty="0"/>
          </a:p>
        </p:txBody>
      </p:sp>
      <p:sp>
        <p:nvSpPr>
          <p:cNvPr id="16" name="Tijdelijke aanduiding voor inhoud 2"/>
          <p:cNvSpPr txBox="1">
            <a:spLocks/>
          </p:cNvSpPr>
          <p:nvPr/>
        </p:nvSpPr>
        <p:spPr>
          <a:xfrm>
            <a:off x="467544" y="1380075"/>
            <a:ext cx="8229600" cy="4781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l-GR" sz="2000" dirty="0">
                <a:solidFill>
                  <a:srgbClr val="FFC000"/>
                </a:solidFill>
              </a:rPr>
              <a:t>Τοῦτο</a:t>
            </a:r>
            <a:r>
              <a:rPr lang="el-GR" sz="2000" dirty="0"/>
              <a:t> μὲν τοίνυν</a:t>
            </a:r>
            <a:r>
              <a:rPr lang="nl-NL" sz="2000" dirty="0"/>
              <a:t>, </a:t>
            </a:r>
            <a:r>
              <a:rPr lang="el-GR" sz="2000" u="sng" dirty="0">
                <a:solidFill>
                  <a:srgbClr val="FF0000"/>
                </a:solidFill>
              </a:rPr>
              <a:t>εἰπεῖν</a:t>
            </a:r>
            <a:r>
              <a:rPr lang="el-GR" sz="2000" u="sng" dirty="0"/>
              <a:t> </a:t>
            </a:r>
            <a:r>
              <a:rPr lang="el-GR" sz="2000" u="sng" dirty="0">
                <a:solidFill>
                  <a:srgbClr val="0070C0"/>
                </a:solidFill>
              </a:rPr>
              <a:t>τὸν Σωκράτη</a:t>
            </a:r>
            <a:r>
              <a:rPr lang="nl-NL" sz="2000" dirty="0"/>
              <a:t>, </a:t>
            </a:r>
            <a:r>
              <a:rPr lang="el-GR" sz="2000" dirty="0">
                <a:solidFill>
                  <a:srgbClr val="FF0000"/>
                </a:solidFill>
              </a:rPr>
              <a:t>φύλαξον</a:t>
            </a:r>
            <a:r>
              <a:rPr lang="el-GR" sz="2000" dirty="0"/>
              <a:t> παρὰ σαυτῷ </a:t>
            </a:r>
            <a:r>
              <a:rPr lang="el-GR" sz="2000" dirty="0">
                <a:solidFill>
                  <a:srgbClr val="0070C0"/>
                </a:solidFill>
              </a:rPr>
              <a:t>μεμνημένος</a:t>
            </a:r>
            <a:r>
              <a:rPr lang="el-GR" sz="2000" dirty="0"/>
              <a:t> ὅτου</a:t>
            </a:r>
            <a:r>
              <a:rPr lang="nl-NL" sz="2000" dirty="0"/>
              <a:t>· </a:t>
            </a:r>
            <a:r>
              <a:rPr lang="el-GR" sz="2000" dirty="0">
                <a:solidFill>
                  <a:srgbClr val="FFC000"/>
                </a:solidFill>
              </a:rPr>
              <a:t>τοσόνδε</a:t>
            </a:r>
            <a:r>
              <a:rPr lang="el-GR" sz="2000" dirty="0"/>
              <a:t> δὲ </a:t>
            </a:r>
            <a:r>
              <a:rPr lang="el-GR" sz="2000" dirty="0">
                <a:solidFill>
                  <a:srgbClr val="FF0000"/>
                </a:solidFill>
              </a:rPr>
              <a:t>εἰπέ</a:t>
            </a:r>
            <a:r>
              <a:rPr lang="nl-NL" sz="2000" dirty="0"/>
              <a:t>, </a:t>
            </a:r>
            <a:r>
              <a:rPr lang="el-GR" sz="2000" b="1" i="1" dirty="0"/>
              <a:t>πότερον</a:t>
            </a:r>
            <a:r>
              <a:rPr lang="el-GR" sz="2000" i="1" dirty="0"/>
              <a:t> </a:t>
            </a:r>
            <a:r>
              <a:rPr lang="el-GR" sz="2000" i="1" dirty="0">
                <a:solidFill>
                  <a:srgbClr val="0070C0"/>
                </a:solidFill>
              </a:rPr>
              <a:t>ὁ Ἔρως </a:t>
            </a:r>
            <a:r>
              <a:rPr lang="el-GR" sz="2000" i="1" dirty="0"/>
              <a:t>ἐκείνου </a:t>
            </a:r>
            <a:r>
              <a:rPr lang="el-GR" sz="2000" b="1" i="1" dirty="0"/>
              <a:t>οὗ</a:t>
            </a:r>
            <a:r>
              <a:rPr lang="el-GR" sz="2000" i="1" dirty="0"/>
              <a:t> </a:t>
            </a:r>
            <a:r>
              <a:rPr lang="el-GR" sz="2000" i="1" dirty="0">
                <a:solidFill>
                  <a:srgbClr val="FF0000"/>
                </a:solidFill>
              </a:rPr>
              <a:t>ἔστιν</a:t>
            </a:r>
            <a:r>
              <a:rPr lang="el-GR" sz="2000" i="1" dirty="0"/>
              <a:t> </a:t>
            </a:r>
            <a:r>
              <a:rPr lang="el-GR" sz="2000" i="1" dirty="0">
                <a:solidFill>
                  <a:srgbClr val="0070C0"/>
                </a:solidFill>
              </a:rPr>
              <a:t>ἔρως</a:t>
            </a:r>
            <a:r>
              <a:rPr lang="nl-NL" sz="2000" i="1" dirty="0"/>
              <a:t>, </a:t>
            </a:r>
            <a:r>
              <a:rPr lang="el-GR" sz="2000" i="1" dirty="0">
                <a:solidFill>
                  <a:srgbClr val="FF0000"/>
                </a:solidFill>
              </a:rPr>
              <a:t>ἐπιθυμεῖ</a:t>
            </a:r>
            <a:r>
              <a:rPr lang="el-GR" sz="2000" i="1" dirty="0"/>
              <a:t> αὐτοῦ </a:t>
            </a:r>
            <a:r>
              <a:rPr lang="el-GR" sz="2000" b="1" i="1" dirty="0"/>
              <a:t>ἢ</a:t>
            </a:r>
            <a:r>
              <a:rPr lang="el-GR" sz="2000" i="1" dirty="0"/>
              <a:t> οὔ</a:t>
            </a:r>
            <a:r>
              <a:rPr lang="nl-NL" sz="2000" dirty="0"/>
              <a:t>; </a:t>
            </a:r>
            <a:r>
              <a:rPr lang="el-GR" sz="2000" dirty="0"/>
              <a:t>Πάνυ γε</a:t>
            </a:r>
            <a:r>
              <a:rPr lang="nl-NL" sz="2000" dirty="0"/>
              <a:t>, </a:t>
            </a:r>
            <a:r>
              <a:rPr lang="el-GR" sz="2000" u="sng" dirty="0">
                <a:solidFill>
                  <a:srgbClr val="FF0000"/>
                </a:solidFill>
              </a:rPr>
              <a:t>φάναι</a:t>
            </a:r>
            <a:r>
              <a:rPr lang="nl-NL" sz="2000" dirty="0"/>
              <a:t>. 245 </a:t>
            </a:r>
            <a:r>
              <a:rPr lang="el-GR" sz="2000" dirty="0"/>
              <a:t>Πότερον </a:t>
            </a:r>
            <a:r>
              <a:rPr lang="el-GR" sz="2000" u="sng" dirty="0">
                <a:solidFill>
                  <a:srgbClr val="0070C0"/>
                </a:solidFill>
              </a:rPr>
              <a:t>ἔχων</a:t>
            </a:r>
            <a:r>
              <a:rPr lang="el-GR" sz="2000" u="sng" dirty="0"/>
              <a:t> </a:t>
            </a:r>
            <a:r>
              <a:rPr lang="el-GR" sz="2000" u="sng" dirty="0">
                <a:solidFill>
                  <a:srgbClr val="FFC000"/>
                </a:solidFill>
              </a:rPr>
              <a:t>αὐτὸ</a:t>
            </a:r>
            <a:r>
              <a:rPr lang="el-GR" sz="2000" u="sng" dirty="0"/>
              <a:t> </a:t>
            </a:r>
            <a:r>
              <a:rPr lang="el-GR" sz="2000" b="1" i="1" dirty="0"/>
              <a:t>οὗ</a:t>
            </a:r>
            <a:r>
              <a:rPr lang="el-GR" sz="2000" i="1" dirty="0"/>
              <a:t> </a:t>
            </a:r>
            <a:r>
              <a:rPr lang="el-GR" sz="2000" i="1" dirty="0">
                <a:solidFill>
                  <a:srgbClr val="FF0000"/>
                </a:solidFill>
              </a:rPr>
              <a:t>ἐπιθυμεῖ</a:t>
            </a:r>
            <a:r>
              <a:rPr lang="el-GR" sz="2000" i="1" dirty="0"/>
              <a:t> τε καὶ </a:t>
            </a:r>
            <a:r>
              <a:rPr lang="el-GR" sz="2000" i="1" dirty="0">
                <a:solidFill>
                  <a:srgbClr val="FF0000"/>
                </a:solidFill>
              </a:rPr>
              <a:t>ἐρᾷ</a:t>
            </a:r>
            <a:r>
              <a:rPr lang="nl-NL" sz="2000" dirty="0"/>
              <a:t>, </a:t>
            </a:r>
            <a:r>
              <a:rPr lang="el-GR" sz="2000" dirty="0"/>
              <a:t>εἶτα </a:t>
            </a:r>
            <a:r>
              <a:rPr lang="el-GR" sz="2000" dirty="0">
                <a:solidFill>
                  <a:srgbClr val="FF0000"/>
                </a:solidFill>
              </a:rPr>
              <a:t>ἐπιθυμεῖ</a:t>
            </a:r>
            <a:r>
              <a:rPr lang="el-GR" sz="2000" dirty="0"/>
              <a:t> τε καὶ </a:t>
            </a:r>
            <a:r>
              <a:rPr lang="el-GR" sz="2000" dirty="0">
                <a:solidFill>
                  <a:srgbClr val="FF0000"/>
                </a:solidFill>
              </a:rPr>
              <a:t>ἐρᾷ</a:t>
            </a:r>
            <a:r>
              <a:rPr lang="nl-NL" sz="2000" dirty="0"/>
              <a:t>, </a:t>
            </a:r>
            <a:r>
              <a:rPr lang="el-GR" sz="2000" dirty="0"/>
              <a:t>ἢ</a:t>
            </a:r>
            <a:r>
              <a:rPr lang="nl-NL" sz="2000" dirty="0"/>
              <a:t>  </a:t>
            </a:r>
            <a:r>
              <a:rPr lang="el-GR" sz="2000" dirty="0"/>
              <a:t>οὐκ </a:t>
            </a:r>
            <a:r>
              <a:rPr lang="el-GR" sz="2000" dirty="0">
                <a:solidFill>
                  <a:srgbClr val="0070C0"/>
                </a:solidFill>
              </a:rPr>
              <a:t>ἔχων</a:t>
            </a:r>
            <a:r>
              <a:rPr lang="nl-NL" sz="2000" dirty="0"/>
              <a:t>; </a:t>
            </a:r>
            <a:r>
              <a:rPr lang="el-GR" sz="2000" dirty="0"/>
              <a:t>Οὐκ </a:t>
            </a:r>
            <a:r>
              <a:rPr lang="el-GR" sz="2000" dirty="0">
                <a:solidFill>
                  <a:srgbClr val="0070C0"/>
                </a:solidFill>
              </a:rPr>
              <a:t>ἔχων</a:t>
            </a:r>
            <a:r>
              <a:rPr lang="nl-NL" sz="2000" dirty="0"/>
              <a:t>, </a:t>
            </a:r>
            <a:r>
              <a:rPr lang="el-GR" sz="2000" b="1" i="1" dirty="0"/>
              <a:t>ὡς</a:t>
            </a:r>
            <a:r>
              <a:rPr lang="el-GR" sz="2000" i="1" dirty="0"/>
              <a:t> </a:t>
            </a:r>
            <a:r>
              <a:rPr lang="el-GR" sz="2000" i="1" dirty="0">
                <a:solidFill>
                  <a:srgbClr val="0070C0"/>
                </a:solidFill>
              </a:rPr>
              <a:t>τὸ εἰκός </a:t>
            </a:r>
            <a:r>
              <a:rPr lang="el-GR" sz="2000" i="1" dirty="0"/>
              <a:t>γε</a:t>
            </a:r>
            <a:r>
              <a:rPr lang="nl-NL" sz="2000" dirty="0"/>
              <a:t>, </a:t>
            </a:r>
            <a:r>
              <a:rPr lang="el-GR" sz="2000" u="sng" dirty="0">
                <a:solidFill>
                  <a:srgbClr val="FF0000"/>
                </a:solidFill>
              </a:rPr>
              <a:t>φάναι</a:t>
            </a:r>
            <a:r>
              <a:rPr lang="nl-NL" sz="2000" dirty="0"/>
              <a:t>.  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43044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nl-NL" sz="3600" dirty="0" smtClean="0"/>
              <a:t>6.4 Agathon ondervraagd</a:t>
            </a:r>
            <a:r>
              <a:rPr lang="nl-NL" sz="3600" dirty="0"/>
              <a:t/>
            </a:r>
            <a:br>
              <a:rPr lang="nl-NL" sz="3600" dirty="0"/>
            </a:br>
            <a:r>
              <a:rPr lang="nl-NL" sz="3600" dirty="0" smtClean="0"/>
              <a:t>hfdst. 6.222-27</a:t>
            </a:r>
            <a:endParaRPr lang="nl-NL" sz="3600" dirty="0"/>
          </a:p>
        </p:txBody>
      </p:sp>
      <p:sp>
        <p:nvSpPr>
          <p:cNvPr id="9" name="Rechthoek 8">
            <a:hlinkClick r:id="rId2" action="ppaction://hlinksldjump"/>
          </p:cNvPr>
          <p:cNvSpPr/>
          <p:nvPr/>
        </p:nvSpPr>
        <p:spPr>
          <a:xfrm>
            <a:off x="6289451" y="6157073"/>
            <a:ext cx="1080120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Vertaling</a:t>
            </a:r>
            <a:endParaRPr lang="nl-NL" dirty="0"/>
          </a:p>
        </p:txBody>
      </p:sp>
      <p:sp>
        <p:nvSpPr>
          <p:cNvPr id="10" name="Rechthoek 9">
            <a:hlinkClick r:id="rId3" action="ppaction://hlinksldjump"/>
          </p:cNvPr>
          <p:cNvSpPr/>
          <p:nvPr/>
        </p:nvSpPr>
        <p:spPr>
          <a:xfrm>
            <a:off x="2765162" y="6157073"/>
            <a:ext cx="1080120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Structuur</a:t>
            </a:r>
            <a:endParaRPr lang="nl-NL" dirty="0"/>
          </a:p>
        </p:txBody>
      </p:sp>
      <p:sp>
        <p:nvSpPr>
          <p:cNvPr id="11" name="Rechthoek 10">
            <a:hlinkClick r:id="rId4" action="ppaction://hlinksldjump"/>
          </p:cNvPr>
          <p:cNvSpPr/>
          <p:nvPr/>
        </p:nvSpPr>
        <p:spPr>
          <a:xfrm>
            <a:off x="1765115" y="6161203"/>
            <a:ext cx="854604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Tekst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2" name="Rechthoek 11">
            <a:hlinkClick r:id="rId5" action="ppaction://hlinksldjump"/>
          </p:cNvPr>
          <p:cNvSpPr/>
          <p:nvPr/>
        </p:nvSpPr>
        <p:spPr>
          <a:xfrm>
            <a:off x="3990725" y="6161203"/>
            <a:ext cx="792088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Extra</a:t>
            </a:r>
            <a:endParaRPr lang="nl-NL" dirty="0"/>
          </a:p>
        </p:txBody>
      </p:sp>
      <p:sp>
        <p:nvSpPr>
          <p:cNvPr id="13" name="Rechthoek 12">
            <a:hlinkClick r:id="rId6" action="ppaction://hlinksldjump"/>
          </p:cNvPr>
          <p:cNvSpPr/>
          <p:nvPr/>
        </p:nvSpPr>
        <p:spPr>
          <a:xfrm>
            <a:off x="539552" y="6161203"/>
            <a:ext cx="1080120" cy="36004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Vorige</a:t>
            </a:r>
            <a:endParaRPr lang="nl-NL" dirty="0"/>
          </a:p>
        </p:txBody>
      </p:sp>
      <p:sp>
        <p:nvSpPr>
          <p:cNvPr id="14" name="Rechthoek 13">
            <a:hlinkClick r:id="rId7" action="ppaction://hlinksldjump"/>
          </p:cNvPr>
          <p:cNvSpPr/>
          <p:nvPr/>
        </p:nvSpPr>
        <p:spPr>
          <a:xfrm>
            <a:off x="7515015" y="6157073"/>
            <a:ext cx="1080120" cy="3683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Volgende</a:t>
            </a:r>
            <a:endParaRPr lang="nl-NL" dirty="0"/>
          </a:p>
        </p:txBody>
      </p:sp>
      <p:sp>
        <p:nvSpPr>
          <p:cNvPr id="15" name="Rechthoek 14">
            <a:hlinkClick r:id="rId8" action="ppaction://hlinksldjump"/>
          </p:cNvPr>
          <p:cNvSpPr/>
          <p:nvPr/>
        </p:nvSpPr>
        <p:spPr>
          <a:xfrm>
            <a:off x="4928256" y="6157073"/>
            <a:ext cx="1215752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Vragen</a:t>
            </a:r>
            <a:endParaRPr lang="nl-NL" dirty="0"/>
          </a:p>
        </p:txBody>
      </p:sp>
      <p:sp>
        <p:nvSpPr>
          <p:cNvPr id="16" name="Tijdelijke aanduiding voor inhoud 2"/>
          <p:cNvSpPr txBox="1">
            <a:spLocks/>
          </p:cNvSpPr>
          <p:nvPr/>
        </p:nvSpPr>
        <p:spPr>
          <a:xfrm>
            <a:off x="467544" y="1380075"/>
            <a:ext cx="8229600" cy="4781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l-GR" sz="2000" dirty="0" err="1" smtClean="0"/>
              <a:t>Καὶ</a:t>
            </a:r>
            <a:r>
              <a:rPr lang="el-GR" sz="2000" dirty="0" smtClean="0"/>
              <a:t> </a:t>
            </a:r>
            <a:r>
              <a:rPr lang="el-GR" sz="2000" dirty="0" err="1" smtClean="0"/>
              <a:t>μήν</a:t>
            </a:r>
            <a:r>
              <a:rPr lang="el-GR" sz="2000" dirty="0" smtClean="0"/>
              <a:t>, ὦ φίλε </a:t>
            </a:r>
            <a:r>
              <a:rPr lang="el-GR" sz="2000" dirty="0" err="1" smtClean="0"/>
              <a:t>Ἀγάθων</a:t>
            </a:r>
            <a:r>
              <a:rPr lang="el-GR" sz="2000" dirty="0" smtClean="0"/>
              <a:t>, </a:t>
            </a:r>
            <a:r>
              <a:rPr lang="el-GR" sz="2000" dirty="0" err="1" smtClean="0"/>
              <a:t>καλῶς</a:t>
            </a:r>
            <a:r>
              <a:rPr lang="el-GR" sz="2000" dirty="0" smtClean="0"/>
              <a:t> </a:t>
            </a:r>
            <a:r>
              <a:rPr lang="el-GR" sz="2000" dirty="0" err="1" smtClean="0"/>
              <a:t>μοι</a:t>
            </a:r>
            <a:r>
              <a:rPr lang="el-GR" sz="2000" dirty="0" smtClean="0"/>
              <a:t> </a:t>
            </a:r>
            <a:r>
              <a:rPr lang="el-GR" sz="2000" dirty="0" err="1" smtClean="0"/>
              <a:t>ἔδοξας</a:t>
            </a:r>
            <a:r>
              <a:rPr lang="el-GR" sz="2000" dirty="0" smtClean="0"/>
              <a:t> </a:t>
            </a:r>
            <a:r>
              <a:rPr lang="el-GR" sz="2000" dirty="0" err="1" smtClean="0"/>
              <a:t>καθηγήσασθαι</a:t>
            </a:r>
            <a:r>
              <a:rPr lang="el-GR" sz="2000" dirty="0" smtClean="0"/>
              <a:t> </a:t>
            </a:r>
            <a:r>
              <a:rPr lang="el-GR" sz="2000" dirty="0" err="1" smtClean="0"/>
              <a:t>τοῦ</a:t>
            </a:r>
            <a:r>
              <a:rPr lang="el-GR" sz="2000" dirty="0" smtClean="0"/>
              <a:t> λόγου, λέγων </a:t>
            </a:r>
            <a:r>
              <a:rPr lang="el-GR" sz="2000" dirty="0" err="1" smtClean="0"/>
              <a:t>ὅτι</a:t>
            </a:r>
            <a:r>
              <a:rPr lang="el-GR" sz="2000" dirty="0" smtClean="0"/>
              <a:t> </a:t>
            </a:r>
            <a:r>
              <a:rPr lang="el-GR" sz="2000" dirty="0" err="1" smtClean="0"/>
              <a:t>πρῶτον</a:t>
            </a:r>
            <a:r>
              <a:rPr lang="el-GR" sz="2000" dirty="0" smtClean="0"/>
              <a:t> </a:t>
            </a:r>
            <a:r>
              <a:rPr lang="el-GR" sz="2000" dirty="0" err="1" smtClean="0"/>
              <a:t>μὲν</a:t>
            </a:r>
            <a:r>
              <a:rPr lang="el-GR" sz="2000" dirty="0" smtClean="0"/>
              <a:t> </a:t>
            </a:r>
            <a:r>
              <a:rPr lang="el-GR" sz="2000" dirty="0" err="1" smtClean="0"/>
              <a:t>δέοι</a:t>
            </a:r>
            <a:r>
              <a:rPr lang="el-GR" sz="2000" dirty="0" smtClean="0"/>
              <a:t> </a:t>
            </a:r>
            <a:r>
              <a:rPr lang="el-GR" sz="2000" dirty="0" err="1" smtClean="0"/>
              <a:t>αὐτὸν</a:t>
            </a:r>
            <a:r>
              <a:rPr lang="el-GR" sz="2000" dirty="0" smtClean="0"/>
              <a:t> </a:t>
            </a:r>
            <a:r>
              <a:rPr lang="el-GR" sz="2000" dirty="0" err="1" smtClean="0"/>
              <a:t>ἐπιδεῖξαι</a:t>
            </a:r>
            <a:r>
              <a:rPr lang="el-GR" sz="2000" dirty="0" smtClean="0"/>
              <a:t> </a:t>
            </a:r>
            <a:r>
              <a:rPr lang="el-GR" sz="2000" dirty="0" err="1" smtClean="0"/>
              <a:t>ὁποῖός</a:t>
            </a:r>
            <a:r>
              <a:rPr lang="el-GR" sz="2000" dirty="0" smtClean="0"/>
              <a:t> </a:t>
            </a:r>
            <a:r>
              <a:rPr lang="el-GR" sz="2000" dirty="0" err="1" smtClean="0"/>
              <a:t>τίς</a:t>
            </a:r>
            <a:r>
              <a:rPr lang="el-GR" sz="2000" dirty="0" smtClean="0"/>
              <a:t> </a:t>
            </a:r>
            <a:r>
              <a:rPr lang="el-GR" sz="2000" dirty="0" err="1" smtClean="0"/>
              <a:t>ἐστιν</a:t>
            </a:r>
            <a:r>
              <a:rPr lang="el-GR" sz="2000" dirty="0" smtClean="0"/>
              <a:t> ὁ </a:t>
            </a:r>
            <a:r>
              <a:rPr lang="el-GR" sz="2000" dirty="0" err="1" smtClean="0"/>
              <a:t>Ἔρως</a:t>
            </a:r>
            <a:r>
              <a:rPr lang="el-GR" sz="2000" dirty="0" smtClean="0"/>
              <a:t>, </a:t>
            </a:r>
            <a:r>
              <a:rPr lang="el-GR" sz="2000" dirty="0" err="1" smtClean="0"/>
              <a:t>ὕστερον</a:t>
            </a:r>
            <a:r>
              <a:rPr lang="el-GR" sz="2000" dirty="0" smtClean="0"/>
              <a:t> </a:t>
            </a:r>
            <a:r>
              <a:rPr lang="el-GR" sz="2000" dirty="0" err="1" smtClean="0"/>
              <a:t>δὲ</a:t>
            </a:r>
            <a:r>
              <a:rPr lang="el-GR" sz="2000" dirty="0" smtClean="0"/>
              <a:t> </a:t>
            </a:r>
            <a:r>
              <a:rPr lang="el-GR" sz="2000" dirty="0" err="1" smtClean="0"/>
              <a:t>τὰ</a:t>
            </a:r>
            <a:r>
              <a:rPr lang="el-GR" sz="2000" dirty="0" smtClean="0"/>
              <a:t> </a:t>
            </a:r>
            <a:r>
              <a:rPr lang="el-GR" sz="2000" dirty="0" err="1" smtClean="0"/>
              <a:t>ἔργα</a:t>
            </a:r>
            <a:r>
              <a:rPr lang="el-GR" sz="2000" dirty="0" smtClean="0"/>
              <a:t> </a:t>
            </a:r>
            <a:r>
              <a:rPr lang="el-GR" sz="2000" dirty="0" err="1" smtClean="0"/>
              <a:t>αὐτοῦ</a:t>
            </a:r>
            <a:r>
              <a:rPr lang="el-GR" sz="2000" dirty="0" smtClean="0"/>
              <a:t>. </a:t>
            </a:r>
            <a:r>
              <a:rPr lang="el-GR" sz="2000" dirty="0" err="1" smtClean="0"/>
              <a:t>Ταύτην</a:t>
            </a:r>
            <a:r>
              <a:rPr lang="el-GR" sz="2000" dirty="0" smtClean="0"/>
              <a:t> </a:t>
            </a:r>
            <a:r>
              <a:rPr lang="el-GR" sz="2000" dirty="0" err="1" smtClean="0"/>
              <a:t>τὴν</a:t>
            </a:r>
            <a:r>
              <a:rPr lang="el-GR" sz="2000" dirty="0" smtClean="0"/>
              <a:t> </a:t>
            </a:r>
            <a:r>
              <a:rPr lang="el-GR" sz="2000" dirty="0" err="1" smtClean="0"/>
              <a:t>ἀρχὴν</a:t>
            </a:r>
            <a:r>
              <a:rPr lang="el-GR" sz="2000" dirty="0" smtClean="0"/>
              <a:t> πάνυ </a:t>
            </a:r>
            <a:r>
              <a:rPr lang="el-GR" sz="2000" dirty="0" err="1" smtClean="0"/>
              <a:t>ἄγαμαι</a:t>
            </a:r>
            <a:r>
              <a:rPr lang="el-GR" sz="2000" dirty="0" smtClean="0"/>
              <a:t>. </a:t>
            </a:r>
            <a:r>
              <a:rPr lang="el-GR" sz="2000" dirty="0" err="1" smtClean="0"/>
              <a:t>Ἴθι</a:t>
            </a:r>
            <a:r>
              <a:rPr lang="el-GR" sz="2000" dirty="0" smtClean="0"/>
              <a:t> </a:t>
            </a:r>
            <a:r>
              <a:rPr lang="el-GR" sz="2000" dirty="0" err="1" smtClean="0"/>
              <a:t>οὖν</a:t>
            </a:r>
            <a:r>
              <a:rPr lang="el-GR" sz="2000" dirty="0" smtClean="0"/>
              <a:t> 225 </a:t>
            </a:r>
            <a:r>
              <a:rPr lang="el-GR" sz="2000" dirty="0" err="1" smtClean="0"/>
              <a:t>μοι</a:t>
            </a:r>
            <a:r>
              <a:rPr lang="el-GR" sz="2000" dirty="0" smtClean="0"/>
              <a:t> </a:t>
            </a:r>
            <a:r>
              <a:rPr lang="el-GR" sz="2000" dirty="0" err="1" smtClean="0"/>
              <a:t>περὶ</a:t>
            </a:r>
            <a:r>
              <a:rPr lang="el-GR" sz="2000" dirty="0" smtClean="0"/>
              <a:t> </a:t>
            </a:r>
            <a:r>
              <a:rPr lang="el-GR" sz="2000" dirty="0" err="1" smtClean="0"/>
              <a:t>Ἔρωτος</a:t>
            </a:r>
            <a:r>
              <a:rPr lang="el-GR" sz="2000" dirty="0" smtClean="0"/>
              <a:t>, </a:t>
            </a:r>
            <a:r>
              <a:rPr lang="el-GR" sz="2000" dirty="0" err="1" smtClean="0"/>
              <a:t>ἐπειδὴ</a:t>
            </a:r>
            <a:r>
              <a:rPr lang="el-GR" sz="2000" dirty="0" smtClean="0"/>
              <a:t> </a:t>
            </a:r>
            <a:r>
              <a:rPr lang="el-GR" sz="2000" dirty="0" err="1" smtClean="0"/>
              <a:t>καὶ</a:t>
            </a:r>
            <a:r>
              <a:rPr lang="el-GR" sz="2000" dirty="0" smtClean="0"/>
              <a:t> </a:t>
            </a:r>
            <a:r>
              <a:rPr lang="el-GR" sz="2000" dirty="0" err="1" smtClean="0"/>
              <a:t>τἆλλα</a:t>
            </a:r>
            <a:r>
              <a:rPr lang="el-GR" sz="2000" dirty="0" smtClean="0"/>
              <a:t> </a:t>
            </a:r>
            <a:r>
              <a:rPr lang="el-GR" sz="2000" dirty="0" err="1" smtClean="0"/>
              <a:t>καλῶς</a:t>
            </a:r>
            <a:r>
              <a:rPr lang="el-GR" sz="2000" dirty="0" smtClean="0"/>
              <a:t> </a:t>
            </a:r>
            <a:r>
              <a:rPr lang="el-GR" sz="2000" dirty="0" err="1" smtClean="0"/>
              <a:t>καὶ</a:t>
            </a:r>
            <a:r>
              <a:rPr lang="el-GR" sz="2000" dirty="0" smtClean="0"/>
              <a:t> </a:t>
            </a:r>
            <a:r>
              <a:rPr lang="el-GR" sz="2000" dirty="0" err="1" smtClean="0"/>
              <a:t>μεγαλοπρεπῶς</a:t>
            </a:r>
            <a:r>
              <a:rPr lang="el-GR" sz="2000" dirty="0" smtClean="0"/>
              <a:t> </a:t>
            </a:r>
            <a:r>
              <a:rPr lang="el-GR" sz="2000" dirty="0" err="1" smtClean="0"/>
              <a:t>διῆλθες</a:t>
            </a:r>
            <a:r>
              <a:rPr lang="el-GR" sz="2000" dirty="0" smtClean="0"/>
              <a:t>    </a:t>
            </a:r>
            <a:r>
              <a:rPr lang="el-GR" sz="2000" dirty="0" err="1" smtClean="0"/>
              <a:t>οἷός</a:t>
            </a:r>
            <a:r>
              <a:rPr lang="el-GR" sz="2000" dirty="0" smtClean="0"/>
              <a:t> </a:t>
            </a:r>
            <a:r>
              <a:rPr lang="el-GR" sz="2000" dirty="0" err="1" smtClean="0"/>
              <a:t>ἐστι</a:t>
            </a:r>
            <a:r>
              <a:rPr lang="el-GR" sz="2000" dirty="0" smtClean="0"/>
              <a:t>, </a:t>
            </a:r>
            <a:r>
              <a:rPr lang="el-GR" sz="2000" dirty="0" err="1" smtClean="0"/>
              <a:t>καὶ</a:t>
            </a:r>
            <a:r>
              <a:rPr lang="el-GR" sz="2000" dirty="0" smtClean="0"/>
              <a:t> </a:t>
            </a:r>
            <a:r>
              <a:rPr lang="el-GR" sz="2000" dirty="0" err="1" smtClean="0"/>
              <a:t>τόδε</a:t>
            </a:r>
            <a:r>
              <a:rPr lang="el-GR" sz="2000" dirty="0" smtClean="0"/>
              <a:t> </a:t>
            </a:r>
            <a:r>
              <a:rPr lang="el-GR" sz="2000" dirty="0" err="1" smtClean="0"/>
              <a:t>εἰπέ</a:t>
            </a:r>
            <a:r>
              <a:rPr lang="el-GR" sz="2000" dirty="0" smtClean="0"/>
              <a:t>· </a:t>
            </a:r>
            <a:r>
              <a:rPr lang="el-GR" sz="2000" dirty="0" err="1" smtClean="0"/>
              <a:t>πότερόν</a:t>
            </a:r>
            <a:r>
              <a:rPr lang="el-GR" sz="2000" dirty="0" smtClean="0"/>
              <a:t> </a:t>
            </a:r>
            <a:r>
              <a:rPr lang="el-GR" sz="2000" dirty="0" err="1" smtClean="0"/>
              <a:t>ἐστι</a:t>
            </a:r>
            <a:r>
              <a:rPr lang="el-GR" sz="2000" dirty="0" smtClean="0"/>
              <a:t> </a:t>
            </a:r>
            <a:r>
              <a:rPr lang="el-GR" sz="2000" dirty="0" err="1" smtClean="0"/>
              <a:t>τοιοῦτος</a:t>
            </a:r>
            <a:r>
              <a:rPr lang="el-GR" sz="2000" dirty="0" smtClean="0"/>
              <a:t> </a:t>
            </a:r>
            <a:r>
              <a:rPr lang="el-GR" sz="2000" dirty="0" err="1" smtClean="0"/>
              <a:t>οἷος</a:t>
            </a:r>
            <a:r>
              <a:rPr lang="el-GR" sz="2000" dirty="0" smtClean="0"/>
              <a:t> </a:t>
            </a:r>
            <a:r>
              <a:rPr lang="el-GR" sz="2000" dirty="0" err="1" smtClean="0"/>
              <a:t>εἶναί</a:t>
            </a:r>
            <a:r>
              <a:rPr lang="el-GR" sz="2000" dirty="0" smtClean="0"/>
              <a:t> </a:t>
            </a:r>
            <a:r>
              <a:rPr lang="el-GR" sz="2000" dirty="0" err="1" smtClean="0"/>
              <a:t>τινος</a:t>
            </a:r>
            <a:r>
              <a:rPr lang="el-GR" sz="2000" dirty="0" smtClean="0"/>
              <a:t> ὁ </a:t>
            </a:r>
            <a:r>
              <a:rPr lang="el-GR" sz="2000" dirty="0" err="1" smtClean="0"/>
              <a:t>Ἔρως</a:t>
            </a:r>
            <a:r>
              <a:rPr lang="el-GR" sz="2000" dirty="0" smtClean="0"/>
              <a:t> </a:t>
            </a:r>
            <a:r>
              <a:rPr lang="el-GR" sz="2000" dirty="0" err="1" smtClean="0"/>
              <a:t>ἔρως</a:t>
            </a:r>
            <a:r>
              <a:rPr lang="el-GR" sz="2000" dirty="0" smtClean="0"/>
              <a:t>, ἢ </a:t>
            </a:r>
            <a:r>
              <a:rPr lang="el-GR" sz="2000" dirty="0" err="1" smtClean="0"/>
              <a:t>οὐδενός</a:t>
            </a:r>
            <a:r>
              <a:rPr lang="el-GR" sz="2000" dirty="0" smtClean="0"/>
              <a:t>;  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47898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nl-NL" sz="3600" dirty="0" smtClean="0"/>
              <a:t>6.4 Agathon ondervraagd</a:t>
            </a:r>
            <a:br>
              <a:rPr lang="nl-NL" sz="3600" dirty="0" smtClean="0"/>
            </a:br>
            <a:r>
              <a:rPr lang="nl-NL" sz="3600" dirty="0" smtClean="0"/>
              <a:t>hfdst. 6.241-47</a:t>
            </a:r>
            <a:endParaRPr lang="nl-NL" sz="3600" dirty="0"/>
          </a:p>
        </p:txBody>
      </p:sp>
      <p:sp>
        <p:nvSpPr>
          <p:cNvPr id="9" name="Rechthoek 8">
            <a:hlinkClick r:id="rId3" action="ppaction://hlinksldjump"/>
          </p:cNvPr>
          <p:cNvSpPr/>
          <p:nvPr/>
        </p:nvSpPr>
        <p:spPr>
          <a:xfrm>
            <a:off x="6289451" y="6157073"/>
            <a:ext cx="1080120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Vertaling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0" name="Rechthoek 9">
            <a:hlinkClick r:id="rId4" action="ppaction://hlinksldjump"/>
          </p:cNvPr>
          <p:cNvSpPr/>
          <p:nvPr/>
        </p:nvSpPr>
        <p:spPr>
          <a:xfrm>
            <a:off x="2765162" y="6157073"/>
            <a:ext cx="1080120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Structuur</a:t>
            </a:r>
            <a:endParaRPr lang="nl-NL" dirty="0"/>
          </a:p>
        </p:txBody>
      </p:sp>
      <p:sp>
        <p:nvSpPr>
          <p:cNvPr id="11" name="Rechthoek 10">
            <a:hlinkClick r:id="rId5" action="ppaction://hlinksldjump"/>
          </p:cNvPr>
          <p:cNvSpPr/>
          <p:nvPr/>
        </p:nvSpPr>
        <p:spPr>
          <a:xfrm>
            <a:off x="1765115" y="6161203"/>
            <a:ext cx="854604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Tekst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" name="Rechthoek 11">
            <a:hlinkClick r:id="rId6" action="ppaction://hlinksldjump"/>
          </p:cNvPr>
          <p:cNvSpPr/>
          <p:nvPr/>
        </p:nvSpPr>
        <p:spPr>
          <a:xfrm>
            <a:off x="3990725" y="6161203"/>
            <a:ext cx="792088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Extra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3" name="Rechthoek 12">
            <a:hlinkClick r:id="rId7" action="ppaction://hlinksldjump"/>
          </p:cNvPr>
          <p:cNvSpPr/>
          <p:nvPr/>
        </p:nvSpPr>
        <p:spPr>
          <a:xfrm>
            <a:off x="539552" y="6161203"/>
            <a:ext cx="1080120" cy="36004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Vorige</a:t>
            </a:r>
            <a:endParaRPr lang="nl-NL" dirty="0"/>
          </a:p>
        </p:txBody>
      </p:sp>
      <p:sp>
        <p:nvSpPr>
          <p:cNvPr id="14" name="Rechthoek 13">
            <a:hlinkClick r:id="rId8" action="ppaction://hlinksldjump"/>
          </p:cNvPr>
          <p:cNvSpPr/>
          <p:nvPr/>
        </p:nvSpPr>
        <p:spPr>
          <a:xfrm>
            <a:off x="7515015" y="6157073"/>
            <a:ext cx="1080120" cy="3683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Volgende</a:t>
            </a:r>
            <a:endParaRPr lang="nl-NL" dirty="0"/>
          </a:p>
        </p:txBody>
      </p:sp>
      <p:sp>
        <p:nvSpPr>
          <p:cNvPr id="15" name="Rechthoek 14">
            <a:hlinkClick r:id="rId9" action="ppaction://hlinksldjump"/>
          </p:cNvPr>
          <p:cNvSpPr/>
          <p:nvPr/>
        </p:nvSpPr>
        <p:spPr>
          <a:xfrm>
            <a:off x="4928256" y="6157073"/>
            <a:ext cx="1215752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Vragen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6" name="Tijdelijke aanduiding voor inhoud 2"/>
          <p:cNvSpPr txBox="1">
            <a:spLocks/>
          </p:cNvSpPr>
          <p:nvPr/>
        </p:nvSpPr>
        <p:spPr>
          <a:xfrm>
            <a:off x="467544" y="1380075"/>
            <a:ext cx="8229600" cy="4781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l-GR" sz="2000" dirty="0" err="1" smtClean="0"/>
              <a:t>Τοῦτο</a:t>
            </a:r>
            <a:r>
              <a:rPr lang="el-GR" sz="2000" dirty="0" smtClean="0"/>
              <a:t> </a:t>
            </a:r>
            <a:r>
              <a:rPr lang="el-GR" sz="2000" dirty="0" err="1" smtClean="0"/>
              <a:t>μὲν</a:t>
            </a:r>
            <a:r>
              <a:rPr lang="el-GR" sz="2000" dirty="0" smtClean="0"/>
              <a:t> </a:t>
            </a:r>
            <a:r>
              <a:rPr lang="el-GR" sz="2000" dirty="0" err="1" smtClean="0"/>
              <a:t>τοίνυν</a:t>
            </a:r>
            <a:r>
              <a:rPr lang="nl-NL" sz="2000" dirty="0" smtClean="0"/>
              <a:t>, </a:t>
            </a:r>
            <a:r>
              <a:rPr lang="el-GR" sz="2000" dirty="0" err="1" smtClean="0"/>
              <a:t>εἰπεῖν</a:t>
            </a:r>
            <a:r>
              <a:rPr lang="el-GR" sz="2000" dirty="0" smtClean="0"/>
              <a:t> </a:t>
            </a:r>
            <a:r>
              <a:rPr lang="el-GR" sz="2000" dirty="0" err="1" smtClean="0"/>
              <a:t>τὸν</a:t>
            </a:r>
            <a:r>
              <a:rPr lang="el-GR" sz="2000" dirty="0" smtClean="0"/>
              <a:t> Σωκράτη</a:t>
            </a:r>
            <a:r>
              <a:rPr lang="nl-NL" sz="2000" dirty="0" smtClean="0"/>
              <a:t>, </a:t>
            </a:r>
            <a:r>
              <a:rPr lang="el-GR" sz="2000" dirty="0" err="1" smtClean="0">
                <a:solidFill>
                  <a:srgbClr val="92D050"/>
                </a:solidFill>
              </a:rPr>
              <a:t>φύλαξον</a:t>
            </a:r>
            <a:r>
              <a:rPr lang="el-GR" sz="2000" dirty="0" smtClean="0">
                <a:solidFill>
                  <a:srgbClr val="92D050"/>
                </a:solidFill>
              </a:rPr>
              <a:t> </a:t>
            </a:r>
            <a:r>
              <a:rPr lang="el-GR" sz="2000" dirty="0" err="1" smtClean="0">
                <a:solidFill>
                  <a:srgbClr val="92D050"/>
                </a:solidFill>
              </a:rPr>
              <a:t>παρὰ</a:t>
            </a:r>
            <a:r>
              <a:rPr lang="el-GR" sz="2000" dirty="0" smtClean="0">
                <a:solidFill>
                  <a:srgbClr val="92D050"/>
                </a:solidFill>
              </a:rPr>
              <a:t> </a:t>
            </a:r>
            <a:r>
              <a:rPr lang="el-GR" sz="2000" dirty="0" err="1" smtClean="0">
                <a:solidFill>
                  <a:srgbClr val="92D050"/>
                </a:solidFill>
              </a:rPr>
              <a:t>σαυτῷ</a:t>
            </a:r>
            <a:r>
              <a:rPr lang="nl-NL" sz="2000" dirty="0" smtClean="0">
                <a:solidFill>
                  <a:srgbClr val="92D050"/>
                </a:solidFill>
              </a:rPr>
              <a:t> (1)</a:t>
            </a:r>
            <a:r>
              <a:rPr lang="el-GR" sz="2000" dirty="0" smtClean="0">
                <a:solidFill>
                  <a:srgbClr val="92D050"/>
                </a:solidFill>
              </a:rPr>
              <a:t> </a:t>
            </a:r>
            <a:r>
              <a:rPr lang="el-GR" sz="2000" dirty="0" err="1" smtClean="0"/>
              <a:t>μεμνημένος</a:t>
            </a:r>
            <a:r>
              <a:rPr lang="el-GR" sz="2000" dirty="0" smtClean="0"/>
              <a:t> </a:t>
            </a:r>
            <a:r>
              <a:rPr lang="el-GR" sz="2000" dirty="0" err="1" smtClean="0"/>
              <a:t>ὅτου</a:t>
            </a:r>
            <a:r>
              <a:rPr lang="nl-NL" sz="2000" dirty="0" smtClean="0"/>
              <a:t>· </a:t>
            </a:r>
            <a:r>
              <a:rPr lang="el-GR" sz="2000" dirty="0" err="1" smtClean="0"/>
              <a:t>τοσόνδε</a:t>
            </a:r>
            <a:r>
              <a:rPr lang="el-GR" sz="2000" dirty="0" smtClean="0"/>
              <a:t> </a:t>
            </a:r>
            <a:r>
              <a:rPr lang="el-GR" sz="2000" dirty="0" err="1" smtClean="0"/>
              <a:t>δὲ</a:t>
            </a:r>
            <a:r>
              <a:rPr lang="el-GR" sz="2000" dirty="0" smtClean="0"/>
              <a:t> </a:t>
            </a:r>
            <a:r>
              <a:rPr lang="el-GR" sz="2000" dirty="0" err="1" smtClean="0"/>
              <a:t>εἰπέ</a:t>
            </a:r>
            <a:r>
              <a:rPr lang="nl-NL" sz="2000" dirty="0" smtClean="0"/>
              <a:t>, </a:t>
            </a:r>
            <a:r>
              <a:rPr lang="el-GR" sz="2000" dirty="0" smtClean="0"/>
              <a:t>πότερον ὁ </a:t>
            </a:r>
            <a:r>
              <a:rPr lang="el-GR" sz="2000" dirty="0" err="1" smtClean="0"/>
              <a:t>Ἔρως</a:t>
            </a:r>
            <a:r>
              <a:rPr lang="el-GR" sz="2000" dirty="0" smtClean="0"/>
              <a:t> </a:t>
            </a:r>
            <a:r>
              <a:rPr lang="el-GR" sz="2000" dirty="0" err="1" smtClean="0"/>
              <a:t>ἐκείνου</a:t>
            </a:r>
            <a:r>
              <a:rPr lang="el-GR" sz="2000" dirty="0" smtClean="0"/>
              <a:t> </a:t>
            </a:r>
            <a:r>
              <a:rPr lang="el-GR" sz="2000" dirty="0" err="1" smtClean="0"/>
              <a:t>οὗ</a:t>
            </a:r>
            <a:r>
              <a:rPr lang="el-GR" sz="2000" dirty="0" smtClean="0"/>
              <a:t> </a:t>
            </a:r>
            <a:r>
              <a:rPr lang="el-GR" sz="2000" dirty="0" err="1" smtClean="0"/>
              <a:t>ἔστιν</a:t>
            </a:r>
            <a:r>
              <a:rPr lang="el-GR" sz="2000" dirty="0" smtClean="0"/>
              <a:t> </a:t>
            </a:r>
            <a:r>
              <a:rPr lang="el-GR" sz="2000" dirty="0" err="1" smtClean="0"/>
              <a:t>ἔρως</a:t>
            </a:r>
            <a:r>
              <a:rPr lang="nl-NL" sz="2000" dirty="0" smtClean="0"/>
              <a:t>, </a:t>
            </a:r>
            <a:r>
              <a:rPr lang="el-GR" sz="2000" dirty="0" err="1" smtClean="0"/>
              <a:t>ἐπιθυμεῖ</a:t>
            </a:r>
            <a:r>
              <a:rPr lang="el-GR" sz="2000" dirty="0" smtClean="0"/>
              <a:t> </a:t>
            </a:r>
            <a:r>
              <a:rPr lang="el-GR" sz="2000" dirty="0" err="1" smtClean="0"/>
              <a:t>αὐτοῦ</a:t>
            </a:r>
            <a:r>
              <a:rPr lang="el-GR" sz="2000" dirty="0" smtClean="0"/>
              <a:t> ἢ </a:t>
            </a:r>
            <a:r>
              <a:rPr lang="el-GR" sz="2000" dirty="0" err="1" smtClean="0"/>
              <a:t>οὔ</a:t>
            </a:r>
            <a:r>
              <a:rPr lang="nl-NL" sz="2000" dirty="0" smtClean="0"/>
              <a:t>; </a:t>
            </a:r>
            <a:r>
              <a:rPr lang="el-GR" sz="2000" dirty="0" smtClean="0"/>
              <a:t>Πάνυ </a:t>
            </a:r>
            <a:r>
              <a:rPr lang="el-GR" sz="2000" dirty="0" err="1" smtClean="0"/>
              <a:t>γε</a:t>
            </a:r>
            <a:r>
              <a:rPr lang="nl-NL" sz="2000" dirty="0" smtClean="0"/>
              <a:t>, </a:t>
            </a:r>
            <a:r>
              <a:rPr lang="el-GR" sz="2000" dirty="0" err="1" smtClean="0"/>
              <a:t>φάναι</a:t>
            </a:r>
            <a:r>
              <a:rPr lang="nl-NL" sz="2000" dirty="0" smtClean="0"/>
              <a:t>. 245 </a:t>
            </a:r>
            <a:r>
              <a:rPr lang="el-GR" sz="2000" dirty="0" smtClean="0"/>
              <a:t>Πότερον </a:t>
            </a:r>
            <a:r>
              <a:rPr lang="el-GR" sz="2000" dirty="0" err="1" smtClean="0"/>
              <a:t>ἔχων</a:t>
            </a:r>
            <a:r>
              <a:rPr lang="el-GR" sz="2000" dirty="0" smtClean="0"/>
              <a:t> </a:t>
            </a:r>
            <a:r>
              <a:rPr lang="el-GR" sz="2000" dirty="0" err="1" smtClean="0"/>
              <a:t>αὐτὸ</a:t>
            </a:r>
            <a:r>
              <a:rPr lang="el-GR" sz="2000" dirty="0" smtClean="0"/>
              <a:t> </a:t>
            </a:r>
            <a:r>
              <a:rPr lang="el-GR" sz="2000" dirty="0" err="1" smtClean="0"/>
              <a:t>οὗ</a:t>
            </a:r>
            <a:r>
              <a:rPr lang="el-GR" sz="2000" dirty="0" smtClean="0"/>
              <a:t> </a:t>
            </a:r>
            <a:r>
              <a:rPr lang="el-GR" sz="2000" dirty="0" err="1" smtClean="0"/>
              <a:t>ἐπιθυμεῖ</a:t>
            </a:r>
            <a:r>
              <a:rPr lang="el-GR" sz="2000" dirty="0" smtClean="0"/>
              <a:t> τε </a:t>
            </a:r>
            <a:r>
              <a:rPr lang="el-GR" sz="2000" dirty="0" err="1" smtClean="0"/>
              <a:t>καὶ</a:t>
            </a:r>
            <a:r>
              <a:rPr lang="el-GR" sz="2000" dirty="0" smtClean="0"/>
              <a:t> </a:t>
            </a:r>
            <a:r>
              <a:rPr lang="el-GR" sz="2000" dirty="0" err="1" smtClean="0"/>
              <a:t>ἐρᾷ</a:t>
            </a:r>
            <a:r>
              <a:rPr lang="nl-NL" sz="2000" dirty="0" smtClean="0"/>
              <a:t>, </a:t>
            </a:r>
            <a:r>
              <a:rPr lang="el-GR" sz="2000" dirty="0" err="1" smtClean="0"/>
              <a:t>εἶτα</a:t>
            </a:r>
            <a:r>
              <a:rPr lang="el-GR" sz="2000" dirty="0" smtClean="0"/>
              <a:t> </a:t>
            </a:r>
            <a:r>
              <a:rPr lang="el-GR" sz="2000" dirty="0" err="1" smtClean="0"/>
              <a:t>ἐπιθυμεῖ</a:t>
            </a:r>
            <a:r>
              <a:rPr lang="el-GR" sz="2000" dirty="0" smtClean="0"/>
              <a:t> τε </a:t>
            </a:r>
            <a:r>
              <a:rPr lang="el-GR" sz="2000" dirty="0" err="1" smtClean="0"/>
              <a:t>καὶ</a:t>
            </a:r>
            <a:r>
              <a:rPr lang="el-GR" sz="2000" dirty="0" smtClean="0"/>
              <a:t> </a:t>
            </a:r>
            <a:r>
              <a:rPr lang="el-GR" sz="2000" dirty="0" err="1" smtClean="0"/>
              <a:t>ἐρᾷ</a:t>
            </a:r>
            <a:r>
              <a:rPr lang="nl-NL" sz="2000" dirty="0" smtClean="0"/>
              <a:t>, </a:t>
            </a:r>
            <a:r>
              <a:rPr lang="el-GR" sz="2000" dirty="0" smtClean="0"/>
              <a:t>ἢ</a:t>
            </a:r>
            <a:r>
              <a:rPr lang="nl-NL" sz="2000" dirty="0" smtClean="0"/>
              <a:t>  </a:t>
            </a:r>
            <a:r>
              <a:rPr lang="el-GR" sz="2000" dirty="0" err="1" smtClean="0"/>
              <a:t>οὐκ</a:t>
            </a:r>
            <a:r>
              <a:rPr lang="el-GR" sz="2000" dirty="0" smtClean="0"/>
              <a:t> </a:t>
            </a:r>
            <a:r>
              <a:rPr lang="el-GR" sz="2000" dirty="0" err="1" smtClean="0"/>
              <a:t>ἔχων</a:t>
            </a:r>
            <a:r>
              <a:rPr lang="nl-NL" sz="2000" dirty="0" smtClean="0"/>
              <a:t>; </a:t>
            </a:r>
            <a:r>
              <a:rPr lang="el-GR" sz="2000" dirty="0" err="1" smtClean="0"/>
              <a:t>Οὐκ</a:t>
            </a:r>
            <a:r>
              <a:rPr lang="el-GR" sz="2000" dirty="0" smtClean="0"/>
              <a:t> </a:t>
            </a:r>
            <a:r>
              <a:rPr lang="el-GR" sz="2000" dirty="0" err="1" smtClean="0"/>
              <a:t>ἔχων</a:t>
            </a:r>
            <a:r>
              <a:rPr lang="nl-NL" sz="2000" dirty="0" smtClean="0"/>
              <a:t>, </a:t>
            </a:r>
            <a:r>
              <a:rPr lang="el-GR" sz="2000" dirty="0" err="1" smtClean="0"/>
              <a:t>ὡς</a:t>
            </a:r>
            <a:r>
              <a:rPr lang="el-GR" sz="2000" dirty="0" smtClean="0"/>
              <a:t> </a:t>
            </a:r>
            <a:r>
              <a:rPr lang="el-GR" sz="2000" dirty="0" err="1" smtClean="0"/>
              <a:t>τὸ</a:t>
            </a:r>
            <a:r>
              <a:rPr lang="el-GR" sz="2000" dirty="0" smtClean="0"/>
              <a:t> </a:t>
            </a:r>
            <a:r>
              <a:rPr lang="el-GR" sz="2000" dirty="0" err="1" smtClean="0"/>
              <a:t>εἰκός</a:t>
            </a:r>
            <a:r>
              <a:rPr lang="el-GR" sz="2000" dirty="0" smtClean="0"/>
              <a:t> </a:t>
            </a:r>
            <a:r>
              <a:rPr lang="el-GR" sz="2000" dirty="0" err="1" smtClean="0"/>
              <a:t>γε</a:t>
            </a:r>
            <a:r>
              <a:rPr lang="nl-NL" sz="2000" dirty="0" smtClean="0"/>
              <a:t>, </a:t>
            </a:r>
            <a:r>
              <a:rPr lang="el-GR" sz="2000" dirty="0" err="1" smtClean="0"/>
              <a:t>φάναι</a:t>
            </a:r>
            <a:r>
              <a:rPr lang="nl-NL" sz="2000" dirty="0" smtClean="0"/>
              <a:t>.  </a:t>
            </a:r>
            <a:endParaRPr lang="el-GR" sz="2000" dirty="0" smtClean="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endParaRPr lang="nl-NL" sz="1600" dirty="0" smtClean="0">
              <a:solidFill>
                <a:srgbClr val="000000"/>
              </a:solidFill>
              <a:effectLst/>
              <a:latin typeface="Palatino Linotype" panose="02040502050505030304" pitchFamily="18" charset="0"/>
              <a:ea typeface="Times New Roman"/>
              <a:cs typeface="Times-Roman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nl-NL" sz="1600" dirty="0" smtClean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/>
                <a:cs typeface="Times-Roman"/>
              </a:rPr>
              <a:t>Wat met Agathon in deze situatie dus (nog) niet doen?</a:t>
            </a:r>
            <a:endParaRPr lang="nl-NL" sz="1600" dirty="0" smtClean="0">
              <a:solidFill>
                <a:srgbClr val="000000"/>
              </a:solidFill>
              <a:latin typeface="Palatino Linotype" panose="02040502050505030304" pitchFamily="18" charset="0"/>
              <a:ea typeface="Times New Roman"/>
              <a:cs typeface="Times-Roman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endParaRPr lang="nl-NL" sz="1600" dirty="0" smtClean="0">
              <a:solidFill>
                <a:srgbClr val="000000"/>
              </a:solidFill>
              <a:effectLst/>
              <a:latin typeface="Palatino Linotype" panose="02040502050505030304" pitchFamily="18" charset="0"/>
              <a:ea typeface="Times New Roman"/>
              <a:cs typeface="Times-Roman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endParaRPr lang="la-Latn" sz="1600" dirty="0">
              <a:solidFill>
                <a:srgbClr val="000000"/>
              </a:solidFill>
              <a:effectLst/>
              <a:latin typeface="Palatino Linotype" panose="02040502050505030304" pitchFamily="18" charset="0"/>
              <a:ea typeface="Times New Roman"/>
              <a:cs typeface="Times-Roman"/>
            </a:endParaRPr>
          </a:p>
        </p:txBody>
      </p:sp>
    </p:spTree>
    <p:extLst>
      <p:ext uri="{BB962C8B-B14F-4D97-AF65-F5344CB8AC3E}">
        <p14:creationId xmlns:p14="http://schemas.microsoft.com/office/powerpoint/2010/main" val="194914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nl-NL" sz="3600" dirty="0" smtClean="0"/>
              <a:t>6.4 Agathon ondervraagd</a:t>
            </a:r>
            <a:br>
              <a:rPr lang="nl-NL" sz="3600" dirty="0" smtClean="0"/>
            </a:br>
            <a:r>
              <a:rPr lang="nl-NL" sz="3600" dirty="0" smtClean="0"/>
              <a:t>hfdst. 6.241-47</a:t>
            </a:r>
            <a:endParaRPr lang="nl-NL" sz="3600" dirty="0"/>
          </a:p>
        </p:txBody>
      </p:sp>
      <p:sp>
        <p:nvSpPr>
          <p:cNvPr id="9" name="Rechthoek 8">
            <a:hlinkClick r:id="rId2" action="ppaction://hlinksldjump"/>
          </p:cNvPr>
          <p:cNvSpPr/>
          <p:nvPr/>
        </p:nvSpPr>
        <p:spPr>
          <a:xfrm>
            <a:off x="6289451" y="6157073"/>
            <a:ext cx="1080120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Vertaling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0" name="Rechthoek 9">
            <a:hlinkClick r:id="rId3" action="ppaction://hlinksldjump"/>
          </p:cNvPr>
          <p:cNvSpPr/>
          <p:nvPr/>
        </p:nvSpPr>
        <p:spPr>
          <a:xfrm>
            <a:off x="2765162" y="6157073"/>
            <a:ext cx="1080120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Structuur</a:t>
            </a:r>
            <a:endParaRPr lang="nl-NL" dirty="0"/>
          </a:p>
        </p:txBody>
      </p:sp>
      <p:sp>
        <p:nvSpPr>
          <p:cNvPr id="11" name="Rechthoek 10">
            <a:hlinkClick r:id="rId4" action="ppaction://hlinksldjump"/>
          </p:cNvPr>
          <p:cNvSpPr/>
          <p:nvPr/>
        </p:nvSpPr>
        <p:spPr>
          <a:xfrm>
            <a:off x="1765115" y="6161203"/>
            <a:ext cx="854604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Tekst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" name="Rechthoek 11">
            <a:hlinkClick r:id="rId5" action="ppaction://hlinksldjump"/>
          </p:cNvPr>
          <p:cNvSpPr/>
          <p:nvPr/>
        </p:nvSpPr>
        <p:spPr>
          <a:xfrm>
            <a:off x="3990725" y="6161203"/>
            <a:ext cx="792088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Extra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3" name="Rechthoek 12">
            <a:hlinkClick r:id="rId6" action="ppaction://hlinksldjump"/>
          </p:cNvPr>
          <p:cNvSpPr/>
          <p:nvPr/>
        </p:nvSpPr>
        <p:spPr>
          <a:xfrm>
            <a:off x="539552" y="6161203"/>
            <a:ext cx="1080120" cy="36004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Vorige</a:t>
            </a:r>
            <a:endParaRPr lang="nl-NL" dirty="0"/>
          </a:p>
        </p:txBody>
      </p:sp>
      <p:sp>
        <p:nvSpPr>
          <p:cNvPr id="14" name="Rechthoek 13">
            <a:hlinkClick r:id="rId7" action="ppaction://hlinksldjump"/>
          </p:cNvPr>
          <p:cNvSpPr/>
          <p:nvPr/>
        </p:nvSpPr>
        <p:spPr>
          <a:xfrm>
            <a:off x="7515015" y="6157073"/>
            <a:ext cx="1080120" cy="3683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Volgende</a:t>
            </a:r>
            <a:endParaRPr lang="nl-NL" dirty="0"/>
          </a:p>
        </p:txBody>
      </p:sp>
      <p:sp>
        <p:nvSpPr>
          <p:cNvPr id="15" name="Rechthoek 14">
            <a:hlinkClick r:id="rId8" action="ppaction://hlinksldjump"/>
          </p:cNvPr>
          <p:cNvSpPr/>
          <p:nvPr/>
        </p:nvSpPr>
        <p:spPr>
          <a:xfrm>
            <a:off x="4928256" y="6157073"/>
            <a:ext cx="1215752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Vragen</a:t>
            </a:r>
            <a:endParaRPr lang="nl-NL" dirty="0"/>
          </a:p>
        </p:txBody>
      </p:sp>
      <p:sp>
        <p:nvSpPr>
          <p:cNvPr id="16" name="Tijdelijke aanduiding voor inhoud 2"/>
          <p:cNvSpPr txBox="1">
            <a:spLocks/>
          </p:cNvSpPr>
          <p:nvPr/>
        </p:nvSpPr>
        <p:spPr>
          <a:xfrm>
            <a:off x="467544" y="1380075"/>
            <a:ext cx="8229600" cy="4781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l-GR" sz="2000" dirty="0">
                <a:solidFill>
                  <a:srgbClr val="FFC000"/>
                </a:solidFill>
              </a:rPr>
              <a:t>Τοῦτο</a:t>
            </a:r>
            <a:r>
              <a:rPr lang="el-GR" sz="2000" dirty="0"/>
              <a:t> μὲν τοίνυν</a:t>
            </a:r>
            <a:r>
              <a:rPr lang="nl-NL" sz="2000" dirty="0"/>
              <a:t>, </a:t>
            </a:r>
            <a:r>
              <a:rPr lang="el-GR" sz="2000" u="sng" dirty="0">
                <a:solidFill>
                  <a:srgbClr val="FF0000"/>
                </a:solidFill>
              </a:rPr>
              <a:t>εἰπεῖν</a:t>
            </a:r>
            <a:r>
              <a:rPr lang="el-GR" sz="2000" u="sng" dirty="0"/>
              <a:t> </a:t>
            </a:r>
            <a:r>
              <a:rPr lang="el-GR" sz="2000" u="sng" dirty="0">
                <a:solidFill>
                  <a:srgbClr val="0070C0"/>
                </a:solidFill>
              </a:rPr>
              <a:t>τὸν Σωκράτη</a:t>
            </a:r>
            <a:r>
              <a:rPr lang="nl-NL" sz="2000" dirty="0"/>
              <a:t>, </a:t>
            </a:r>
            <a:r>
              <a:rPr lang="el-GR" sz="2000" dirty="0">
                <a:solidFill>
                  <a:srgbClr val="FF0000"/>
                </a:solidFill>
              </a:rPr>
              <a:t>φύλαξον</a:t>
            </a:r>
            <a:r>
              <a:rPr lang="el-GR" sz="2000" dirty="0"/>
              <a:t> παρὰ σαυτῷ </a:t>
            </a:r>
            <a:r>
              <a:rPr lang="el-GR" sz="2000" dirty="0">
                <a:solidFill>
                  <a:srgbClr val="0070C0"/>
                </a:solidFill>
              </a:rPr>
              <a:t>μεμνημένος</a:t>
            </a:r>
            <a:r>
              <a:rPr lang="el-GR" sz="2000" dirty="0"/>
              <a:t> ὅτου</a:t>
            </a:r>
            <a:r>
              <a:rPr lang="nl-NL" sz="2000" dirty="0"/>
              <a:t>· </a:t>
            </a:r>
            <a:r>
              <a:rPr lang="el-GR" sz="2000" dirty="0">
                <a:solidFill>
                  <a:srgbClr val="FFC000"/>
                </a:solidFill>
              </a:rPr>
              <a:t>τοσόνδε</a:t>
            </a:r>
            <a:r>
              <a:rPr lang="el-GR" sz="2000" dirty="0"/>
              <a:t> δὲ </a:t>
            </a:r>
            <a:r>
              <a:rPr lang="el-GR" sz="2000" dirty="0">
                <a:solidFill>
                  <a:srgbClr val="FF0000"/>
                </a:solidFill>
              </a:rPr>
              <a:t>εἰπέ</a:t>
            </a:r>
            <a:r>
              <a:rPr lang="nl-NL" sz="2000" dirty="0"/>
              <a:t>, </a:t>
            </a:r>
            <a:r>
              <a:rPr lang="el-GR" sz="2000" b="1" i="1" dirty="0"/>
              <a:t>πότερον</a:t>
            </a:r>
            <a:r>
              <a:rPr lang="el-GR" sz="2000" i="1" dirty="0"/>
              <a:t> </a:t>
            </a:r>
            <a:r>
              <a:rPr lang="el-GR" sz="2000" i="1" dirty="0">
                <a:solidFill>
                  <a:srgbClr val="0070C0"/>
                </a:solidFill>
              </a:rPr>
              <a:t>ὁ Ἔρως </a:t>
            </a:r>
            <a:r>
              <a:rPr lang="el-GR" sz="2000" i="1" dirty="0"/>
              <a:t>ἐκείνου </a:t>
            </a:r>
            <a:r>
              <a:rPr lang="el-GR" sz="2000" b="1" i="1" dirty="0"/>
              <a:t>οὗ</a:t>
            </a:r>
            <a:r>
              <a:rPr lang="el-GR" sz="2000" i="1" dirty="0"/>
              <a:t> </a:t>
            </a:r>
            <a:r>
              <a:rPr lang="el-GR" sz="2000" i="1" dirty="0">
                <a:solidFill>
                  <a:srgbClr val="FF0000"/>
                </a:solidFill>
              </a:rPr>
              <a:t>ἔστιν</a:t>
            </a:r>
            <a:r>
              <a:rPr lang="el-GR" sz="2000" i="1" dirty="0"/>
              <a:t> </a:t>
            </a:r>
            <a:r>
              <a:rPr lang="el-GR" sz="2000" i="1" dirty="0">
                <a:solidFill>
                  <a:srgbClr val="0070C0"/>
                </a:solidFill>
              </a:rPr>
              <a:t>ἔρως</a:t>
            </a:r>
            <a:r>
              <a:rPr lang="nl-NL" sz="2000" i="1" dirty="0"/>
              <a:t>, </a:t>
            </a:r>
            <a:r>
              <a:rPr lang="el-GR" sz="2000" i="1" dirty="0">
                <a:solidFill>
                  <a:srgbClr val="FF0000"/>
                </a:solidFill>
              </a:rPr>
              <a:t>ἐπιθυμεῖ</a:t>
            </a:r>
            <a:r>
              <a:rPr lang="el-GR" sz="2000" i="1" dirty="0"/>
              <a:t> αὐτοῦ </a:t>
            </a:r>
            <a:r>
              <a:rPr lang="el-GR" sz="2000" b="1" i="1" dirty="0"/>
              <a:t>ἢ</a:t>
            </a:r>
            <a:r>
              <a:rPr lang="el-GR" sz="2000" i="1" dirty="0"/>
              <a:t> οὔ</a:t>
            </a:r>
            <a:r>
              <a:rPr lang="nl-NL" sz="2000" dirty="0"/>
              <a:t>; </a:t>
            </a:r>
            <a:r>
              <a:rPr lang="el-GR" sz="2000" dirty="0"/>
              <a:t>Πάνυ γε</a:t>
            </a:r>
            <a:r>
              <a:rPr lang="nl-NL" sz="2000" dirty="0"/>
              <a:t>, </a:t>
            </a:r>
            <a:r>
              <a:rPr lang="el-GR" sz="2000" u="sng" dirty="0">
                <a:solidFill>
                  <a:srgbClr val="FF0000"/>
                </a:solidFill>
              </a:rPr>
              <a:t>φάναι</a:t>
            </a:r>
            <a:r>
              <a:rPr lang="nl-NL" sz="2000" dirty="0"/>
              <a:t>. 245 </a:t>
            </a:r>
            <a:r>
              <a:rPr lang="el-GR" sz="2000" dirty="0"/>
              <a:t>Πότερον </a:t>
            </a:r>
            <a:r>
              <a:rPr lang="el-GR" sz="2000" u="sng" dirty="0">
                <a:solidFill>
                  <a:srgbClr val="0070C0"/>
                </a:solidFill>
              </a:rPr>
              <a:t>ἔχων</a:t>
            </a:r>
            <a:r>
              <a:rPr lang="el-GR" sz="2000" u="sng" dirty="0"/>
              <a:t> </a:t>
            </a:r>
            <a:r>
              <a:rPr lang="el-GR" sz="2000" u="sng" dirty="0">
                <a:solidFill>
                  <a:srgbClr val="FFC000"/>
                </a:solidFill>
              </a:rPr>
              <a:t>αὐτὸ</a:t>
            </a:r>
            <a:r>
              <a:rPr lang="el-GR" sz="2000" u="sng" dirty="0"/>
              <a:t> </a:t>
            </a:r>
            <a:r>
              <a:rPr lang="el-GR" sz="2000" b="1" i="1" dirty="0"/>
              <a:t>οὗ</a:t>
            </a:r>
            <a:r>
              <a:rPr lang="el-GR" sz="2000" i="1" dirty="0"/>
              <a:t> </a:t>
            </a:r>
            <a:r>
              <a:rPr lang="el-GR" sz="2000" i="1" dirty="0">
                <a:solidFill>
                  <a:srgbClr val="FF0000"/>
                </a:solidFill>
              </a:rPr>
              <a:t>ἐπιθυμεῖ</a:t>
            </a:r>
            <a:r>
              <a:rPr lang="el-GR" sz="2000" i="1" dirty="0"/>
              <a:t> τε καὶ </a:t>
            </a:r>
            <a:r>
              <a:rPr lang="el-GR" sz="2000" i="1" dirty="0">
                <a:solidFill>
                  <a:srgbClr val="FF0000"/>
                </a:solidFill>
              </a:rPr>
              <a:t>ἐρᾷ</a:t>
            </a:r>
            <a:r>
              <a:rPr lang="nl-NL" sz="2000" dirty="0"/>
              <a:t>, </a:t>
            </a:r>
            <a:r>
              <a:rPr lang="el-GR" sz="2000" dirty="0"/>
              <a:t>εἶτα </a:t>
            </a:r>
            <a:r>
              <a:rPr lang="el-GR" sz="2000" dirty="0">
                <a:solidFill>
                  <a:srgbClr val="FF0000"/>
                </a:solidFill>
              </a:rPr>
              <a:t>ἐπιθυμεῖ</a:t>
            </a:r>
            <a:r>
              <a:rPr lang="el-GR" sz="2000" dirty="0"/>
              <a:t> τε καὶ </a:t>
            </a:r>
            <a:r>
              <a:rPr lang="el-GR" sz="2000" dirty="0">
                <a:solidFill>
                  <a:srgbClr val="FF0000"/>
                </a:solidFill>
              </a:rPr>
              <a:t>ἐρᾷ</a:t>
            </a:r>
            <a:r>
              <a:rPr lang="nl-NL" sz="2000" dirty="0"/>
              <a:t>, </a:t>
            </a:r>
            <a:r>
              <a:rPr lang="el-GR" sz="2000" dirty="0"/>
              <a:t>ἢ</a:t>
            </a:r>
            <a:r>
              <a:rPr lang="nl-NL" sz="2000" dirty="0"/>
              <a:t>  </a:t>
            </a:r>
            <a:r>
              <a:rPr lang="el-GR" sz="2000" dirty="0"/>
              <a:t>οὐκ </a:t>
            </a:r>
            <a:r>
              <a:rPr lang="el-GR" sz="2000" dirty="0">
                <a:solidFill>
                  <a:srgbClr val="0070C0"/>
                </a:solidFill>
              </a:rPr>
              <a:t>ἔχων</a:t>
            </a:r>
            <a:r>
              <a:rPr lang="nl-NL" sz="2000" dirty="0"/>
              <a:t>; </a:t>
            </a:r>
            <a:r>
              <a:rPr lang="el-GR" sz="2000" dirty="0"/>
              <a:t>Οὐκ </a:t>
            </a:r>
            <a:r>
              <a:rPr lang="el-GR" sz="2000" dirty="0">
                <a:solidFill>
                  <a:srgbClr val="0070C0"/>
                </a:solidFill>
              </a:rPr>
              <a:t>ἔχων</a:t>
            </a:r>
            <a:r>
              <a:rPr lang="nl-NL" sz="2000" dirty="0"/>
              <a:t>, </a:t>
            </a:r>
            <a:r>
              <a:rPr lang="el-GR" sz="2000" b="1" i="1" dirty="0"/>
              <a:t>ὡς</a:t>
            </a:r>
            <a:r>
              <a:rPr lang="el-GR" sz="2000" i="1" dirty="0"/>
              <a:t> </a:t>
            </a:r>
            <a:r>
              <a:rPr lang="el-GR" sz="2000" i="1" dirty="0">
                <a:solidFill>
                  <a:srgbClr val="0070C0"/>
                </a:solidFill>
              </a:rPr>
              <a:t>τὸ εἰκός </a:t>
            </a:r>
            <a:r>
              <a:rPr lang="el-GR" sz="2000" i="1" dirty="0"/>
              <a:t>γε</a:t>
            </a:r>
            <a:r>
              <a:rPr lang="nl-NL" sz="2000" dirty="0"/>
              <a:t>, </a:t>
            </a:r>
            <a:r>
              <a:rPr lang="el-GR" sz="2000" u="sng" dirty="0">
                <a:solidFill>
                  <a:srgbClr val="FF0000"/>
                </a:solidFill>
              </a:rPr>
              <a:t>φάναι</a:t>
            </a:r>
            <a:r>
              <a:rPr lang="nl-NL" sz="2000" dirty="0"/>
              <a:t>.  </a:t>
            </a:r>
            <a:endParaRPr lang="el-GR" sz="2000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l-GR" sz="2000" dirty="0" smtClean="0"/>
          </a:p>
          <a:p>
            <a:pPr marL="0" indent="0">
              <a:buNone/>
            </a:pPr>
            <a:r>
              <a:rPr lang="nl-NL" sz="1800" dirty="0"/>
              <a:t>— ‘Welnu,’ zei* Socrates, ‘houd (</a:t>
            </a:r>
            <a:r>
              <a:rPr lang="nl-NL" sz="1800" dirty="0" err="1"/>
              <a:t>lett</a:t>
            </a:r>
            <a:r>
              <a:rPr lang="nl-NL" sz="1800" dirty="0"/>
              <a:t>. bewaar) dat, [namelijk] naar wat / wie Eros verlangen is, voor (</a:t>
            </a:r>
            <a:r>
              <a:rPr lang="nl-NL" sz="1800" dirty="0" err="1"/>
              <a:t>lett</a:t>
            </a:r>
            <a:r>
              <a:rPr lang="nl-NL" sz="1800" dirty="0"/>
              <a:t>. bij) jezelf in je geheugen (</a:t>
            </a:r>
            <a:r>
              <a:rPr lang="nl-NL" sz="1800" dirty="0" err="1"/>
              <a:t>lett</a:t>
            </a:r>
            <a:r>
              <a:rPr lang="nl-NL" sz="1800" dirty="0"/>
              <a:t>. het herinnerend), en zeg slechts dit, [namelijk] of Eros datgene / diegene, waarnaar hij verlangen is, begeert, of niet.’ — ‘Zeker begeert hij het / hem,’ zei* hij. — 245 ‘Bezit hij (</a:t>
            </a:r>
            <a:r>
              <a:rPr lang="nl-NL" sz="1800" dirty="0" err="1"/>
              <a:t>ptc</a:t>
            </a:r>
            <a:r>
              <a:rPr lang="nl-NL" sz="1800" dirty="0"/>
              <a:t>. praes.) datgene waarnaar hij begeert en waarnaar hij verlangt en vervolgens / toch begeert hij het en verlangt ernaar, of bezit hij (</a:t>
            </a:r>
            <a:r>
              <a:rPr lang="nl-NL" sz="1800" dirty="0" err="1"/>
              <a:t>ptc</a:t>
            </a:r>
            <a:r>
              <a:rPr lang="nl-NL" sz="1800" dirty="0"/>
              <a:t>. </a:t>
            </a:r>
            <a:r>
              <a:rPr lang="nl-NL" sz="1800" dirty="0" smtClean="0"/>
              <a:t>praes</a:t>
            </a:r>
            <a:r>
              <a:rPr lang="nl-NL" sz="1800" dirty="0"/>
              <a:t>.) het niet? — ‘Hij bezit het niet (</a:t>
            </a:r>
            <a:r>
              <a:rPr lang="nl-NL" sz="1800" dirty="0" err="1"/>
              <a:t>ptc</a:t>
            </a:r>
            <a:r>
              <a:rPr lang="nl-NL" sz="1800" dirty="0"/>
              <a:t>. praes.), naar alle waarschijnlijkheid,’ zei* hij.</a:t>
            </a:r>
          </a:p>
        </p:txBody>
      </p:sp>
    </p:spTree>
    <p:extLst>
      <p:ext uri="{BB962C8B-B14F-4D97-AF65-F5344CB8AC3E}">
        <p14:creationId xmlns:p14="http://schemas.microsoft.com/office/powerpoint/2010/main" val="1701535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nl-NL" sz="3600" dirty="0" smtClean="0"/>
              <a:t>6.4 Agathon ondervraagd</a:t>
            </a:r>
            <a:br>
              <a:rPr lang="nl-NL" sz="3600" dirty="0" smtClean="0"/>
            </a:br>
            <a:r>
              <a:rPr lang="nl-NL" sz="3600" dirty="0" smtClean="0"/>
              <a:t>hfdst. 6.248-57</a:t>
            </a:r>
            <a:endParaRPr lang="nl-NL" sz="3600" dirty="0"/>
          </a:p>
        </p:txBody>
      </p:sp>
      <p:sp>
        <p:nvSpPr>
          <p:cNvPr id="9" name="Rechthoek 8">
            <a:hlinkClick r:id="rId2" action="ppaction://hlinksldjump"/>
          </p:cNvPr>
          <p:cNvSpPr/>
          <p:nvPr/>
        </p:nvSpPr>
        <p:spPr>
          <a:xfrm>
            <a:off x="6289451" y="6157073"/>
            <a:ext cx="1080120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Vertaling</a:t>
            </a:r>
            <a:endParaRPr lang="nl-NL" dirty="0"/>
          </a:p>
        </p:txBody>
      </p:sp>
      <p:sp>
        <p:nvSpPr>
          <p:cNvPr id="10" name="Rechthoek 9">
            <a:hlinkClick r:id="rId3" action="ppaction://hlinksldjump"/>
          </p:cNvPr>
          <p:cNvSpPr/>
          <p:nvPr/>
        </p:nvSpPr>
        <p:spPr>
          <a:xfrm>
            <a:off x="2765162" y="6157073"/>
            <a:ext cx="1080120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Structuur</a:t>
            </a:r>
            <a:endParaRPr lang="nl-NL" dirty="0"/>
          </a:p>
        </p:txBody>
      </p:sp>
      <p:sp>
        <p:nvSpPr>
          <p:cNvPr id="11" name="Rechthoek 10">
            <a:hlinkClick r:id="rId4" action="ppaction://hlinksldjump"/>
          </p:cNvPr>
          <p:cNvSpPr/>
          <p:nvPr/>
        </p:nvSpPr>
        <p:spPr>
          <a:xfrm>
            <a:off x="1765115" y="6161203"/>
            <a:ext cx="854604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Tekst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2" name="Rechthoek 11">
            <a:hlinkClick r:id="rId5" action="ppaction://hlinksldjump"/>
          </p:cNvPr>
          <p:cNvSpPr/>
          <p:nvPr/>
        </p:nvSpPr>
        <p:spPr>
          <a:xfrm>
            <a:off x="3990725" y="6161203"/>
            <a:ext cx="792088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Extra</a:t>
            </a:r>
            <a:endParaRPr lang="nl-NL" dirty="0"/>
          </a:p>
        </p:txBody>
      </p:sp>
      <p:sp>
        <p:nvSpPr>
          <p:cNvPr id="13" name="Rechthoek 12">
            <a:hlinkClick r:id="rId6" action="ppaction://hlinksldjump"/>
          </p:cNvPr>
          <p:cNvSpPr/>
          <p:nvPr/>
        </p:nvSpPr>
        <p:spPr>
          <a:xfrm>
            <a:off x="539552" y="6161203"/>
            <a:ext cx="1080120" cy="36004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Vorige</a:t>
            </a:r>
            <a:endParaRPr lang="nl-NL" dirty="0"/>
          </a:p>
        </p:txBody>
      </p:sp>
      <p:sp>
        <p:nvSpPr>
          <p:cNvPr id="14" name="Rechthoek 13">
            <a:hlinkClick r:id="rId7" action="ppaction://hlinksldjump"/>
          </p:cNvPr>
          <p:cNvSpPr/>
          <p:nvPr/>
        </p:nvSpPr>
        <p:spPr>
          <a:xfrm>
            <a:off x="7515015" y="6157073"/>
            <a:ext cx="1080120" cy="3683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Volgende</a:t>
            </a:r>
            <a:endParaRPr lang="nl-NL" dirty="0"/>
          </a:p>
        </p:txBody>
      </p:sp>
      <p:sp>
        <p:nvSpPr>
          <p:cNvPr id="15" name="Rechthoek 14">
            <a:hlinkClick r:id="rId8" action="ppaction://hlinksldjump"/>
          </p:cNvPr>
          <p:cNvSpPr/>
          <p:nvPr/>
        </p:nvSpPr>
        <p:spPr>
          <a:xfrm>
            <a:off x="4928256" y="6157073"/>
            <a:ext cx="1215752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Vragen</a:t>
            </a:r>
            <a:endParaRPr lang="nl-NL" dirty="0"/>
          </a:p>
        </p:txBody>
      </p:sp>
      <p:sp>
        <p:nvSpPr>
          <p:cNvPr id="16" name="Tijdelijke aanduiding voor inhoud 2"/>
          <p:cNvSpPr txBox="1">
            <a:spLocks/>
          </p:cNvSpPr>
          <p:nvPr/>
        </p:nvSpPr>
        <p:spPr>
          <a:xfrm>
            <a:off x="467544" y="1380075"/>
            <a:ext cx="8229600" cy="4781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l-GR" sz="2000" dirty="0" err="1" smtClean="0"/>
              <a:t>Σκόπει</a:t>
            </a:r>
            <a:r>
              <a:rPr lang="el-GR" sz="2000" dirty="0" smtClean="0"/>
              <a:t> </a:t>
            </a:r>
            <a:r>
              <a:rPr lang="el-GR" sz="2000" dirty="0" err="1" smtClean="0"/>
              <a:t>δή</a:t>
            </a:r>
            <a:r>
              <a:rPr lang="nl-NL" sz="2000" dirty="0" smtClean="0"/>
              <a:t>, </a:t>
            </a:r>
            <a:r>
              <a:rPr lang="el-GR" sz="2000" dirty="0" err="1" smtClean="0"/>
              <a:t>εἰπεῖν</a:t>
            </a:r>
            <a:r>
              <a:rPr lang="el-GR" sz="2000" dirty="0" smtClean="0"/>
              <a:t> </a:t>
            </a:r>
            <a:r>
              <a:rPr lang="el-GR" sz="2000" dirty="0" err="1" smtClean="0"/>
              <a:t>τὸν</a:t>
            </a:r>
            <a:r>
              <a:rPr lang="el-GR" sz="2000" dirty="0" smtClean="0"/>
              <a:t> Σωκράτη</a:t>
            </a:r>
            <a:r>
              <a:rPr lang="nl-NL" sz="2000" dirty="0" smtClean="0"/>
              <a:t>, </a:t>
            </a:r>
            <a:r>
              <a:rPr lang="el-GR" sz="2000" dirty="0" err="1" smtClean="0"/>
              <a:t>ἀντὶ</a:t>
            </a:r>
            <a:r>
              <a:rPr lang="el-GR" sz="2000" dirty="0" smtClean="0"/>
              <a:t> </a:t>
            </a:r>
            <a:r>
              <a:rPr lang="el-GR" sz="2000" dirty="0" err="1" smtClean="0"/>
              <a:t>τοῦ</a:t>
            </a:r>
            <a:r>
              <a:rPr lang="el-GR" sz="2000" dirty="0" smtClean="0"/>
              <a:t> </a:t>
            </a:r>
            <a:r>
              <a:rPr lang="el-GR" sz="2000" dirty="0" err="1" smtClean="0"/>
              <a:t>εἰκότος</a:t>
            </a:r>
            <a:r>
              <a:rPr lang="el-GR" sz="2000" dirty="0" smtClean="0"/>
              <a:t> </a:t>
            </a:r>
            <a:r>
              <a:rPr lang="el-GR" sz="2000" dirty="0" err="1" smtClean="0"/>
              <a:t>εἰ</a:t>
            </a:r>
            <a:r>
              <a:rPr lang="el-GR" sz="2000" dirty="0" smtClean="0"/>
              <a:t> </a:t>
            </a:r>
            <a:r>
              <a:rPr lang="el-GR" sz="2000" dirty="0" err="1" smtClean="0"/>
              <a:t>ἀνάγκη</a:t>
            </a:r>
            <a:r>
              <a:rPr lang="el-GR" sz="2000" dirty="0" smtClean="0"/>
              <a:t> </a:t>
            </a:r>
            <a:r>
              <a:rPr lang="el-GR" sz="2000" dirty="0" err="1" smtClean="0"/>
              <a:t>οὕτως</a:t>
            </a:r>
            <a:r>
              <a:rPr lang="nl-NL" sz="2000" dirty="0" smtClean="0"/>
              <a:t>, </a:t>
            </a:r>
            <a:r>
              <a:rPr lang="el-GR" sz="2000" dirty="0" err="1" smtClean="0"/>
              <a:t>τὸ</a:t>
            </a:r>
            <a:r>
              <a:rPr lang="el-GR" sz="2000" dirty="0" smtClean="0"/>
              <a:t> </a:t>
            </a:r>
            <a:r>
              <a:rPr lang="el-GR" sz="2000" dirty="0" err="1" smtClean="0"/>
              <a:t>ἐπιθυμοῦν</a:t>
            </a:r>
            <a:r>
              <a:rPr lang="el-GR" sz="2000" dirty="0" smtClean="0"/>
              <a:t> </a:t>
            </a:r>
            <a:r>
              <a:rPr lang="el-GR" sz="2000" dirty="0" err="1" smtClean="0"/>
              <a:t>ἐπιθυμεῖν</a:t>
            </a:r>
            <a:r>
              <a:rPr lang="el-GR" sz="2000" dirty="0" smtClean="0"/>
              <a:t> </a:t>
            </a:r>
            <a:r>
              <a:rPr lang="el-GR" sz="2000" dirty="0" err="1" smtClean="0"/>
              <a:t>οὗ</a:t>
            </a:r>
            <a:r>
              <a:rPr lang="el-GR" sz="2000" dirty="0" smtClean="0"/>
              <a:t> </a:t>
            </a:r>
            <a:r>
              <a:rPr lang="el-GR" sz="2000" dirty="0" err="1" smtClean="0"/>
              <a:t>ἐνδεές</a:t>
            </a:r>
            <a:r>
              <a:rPr lang="el-GR" sz="2000" dirty="0" smtClean="0"/>
              <a:t> </a:t>
            </a:r>
            <a:r>
              <a:rPr lang="el-GR" sz="2000" dirty="0" err="1" smtClean="0"/>
              <a:t>ἐστιν</a:t>
            </a:r>
            <a:r>
              <a:rPr lang="nl-NL" sz="2000" dirty="0" smtClean="0"/>
              <a:t>, </a:t>
            </a:r>
            <a:r>
              <a:rPr lang="el-GR" sz="2000" dirty="0" smtClean="0"/>
              <a:t>ἢ </a:t>
            </a:r>
            <a:r>
              <a:rPr lang="el-GR" sz="2000" dirty="0" err="1" smtClean="0"/>
              <a:t>μὴ</a:t>
            </a:r>
            <a:r>
              <a:rPr lang="el-GR" sz="2000" dirty="0" smtClean="0"/>
              <a:t> </a:t>
            </a:r>
            <a:r>
              <a:rPr lang="el-GR" sz="2000" dirty="0" err="1" smtClean="0"/>
              <a:t>ἐπιθυμεῖν</a:t>
            </a:r>
            <a:r>
              <a:rPr lang="nl-NL" sz="2000" dirty="0" smtClean="0"/>
              <a:t>, </a:t>
            </a:r>
            <a:r>
              <a:rPr lang="el-GR" sz="2000" dirty="0" err="1" smtClean="0"/>
              <a:t>ἐὰν</a:t>
            </a:r>
            <a:r>
              <a:rPr lang="el-GR" sz="2000" dirty="0" smtClean="0"/>
              <a:t> </a:t>
            </a:r>
            <a:r>
              <a:rPr lang="el-GR" sz="2000" dirty="0" err="1" smtClean="0"/>
              <a:t>μὴ</a:t>
            </a:r>
            <a:r>
              <a:rPr lang="el-GR" sz="2000" dirty="0" smtClean="0"/>
              <a:t> </a:t>
            </a:r>
            <a:r>
              <a:rPr lang="el-GR" sz="2000" dirty="0" err="1" smtClean="0"/>
              <a:t>ἐνδεὲς</a:t>
            </a:r>
            <a:r>
              <a:rPr lang="el-GR" sz="2000" dirty="0" smtClean="0"/>
              <a:t> ᾖ</a:t>
            </a:r>
            <a:r>
              <a:rPr lang="nl-NL" sz="2000" dirty="0" smtClean="0"/>
              <a:t>; 250 </a:t>
            </a:r>
            <a:r>
              <a:rPr lang="el-GR" sz="2000" dirty="0" err="1" smtClean="0"/>
              <a:t>Ἐμοὶ</a:t>
            </a:r>
            <a:r>
              <a:rPr lang="el-GR" sz="2000" dirty="0" smtClean="0"/>
              <a:t> </a:t>
            </a:r>
            <a:r>
              <a:rPr lang="el-GR" sz="2000" dirty="0" err="1" smtClean="0"/>
              <a:t>μὲν</a:t>
            </a:r>
            <a:r>
              <a:rPr lang="el-GR" sz="2000" dirty="0" smtClean="0"/>
              <a:t> </a:t>
            </a:r>
            <a:r>
              <a:rPr lang="el-GR" sz="2000" dirty="0" err="1" smtClean="0"/>
              <a:t>γὰρ</a:t>
            </a:r>
            <a:r>
              <a:rPr lang="el-GR" sz="2000" dirty="0" smtClean="0"/>
              <a:t> </a:t>
            </a:r>
            <a:r>
              <a:rPr lang="el-GR" sz="2000" dirty="0" err="1" smtClean="0"/>
              <a:t>θαυμαστῶς</a:t>
            </a:r>
            <a:r>
              <a:rPr lang="el-GR" sz="2000" dirty="0" smtClean="0"/>
              <a:t> </a:t>
            </a:r>
            <a:r>
              <a:rPr lang="el-GR" sz="2000" dirty="0" err="1" smtClean="0"/>
              <a:t>δοκεῖ</a:t>
            </a:r>
            <a:r>
              <a:rPr lang="nl-NL" sz="2000" dirty="0" smtClean="0"/>
              <a:t>, </a:t>
            </a:r>
            <a:r>
              <a:rPr lang="el-GR" sz="2000" dirty="0" smtClean="0"/>
              <a:t>ὦ </a:t>
            </a:r>
            <a:r>
              <a:rPr lang="el-GR" sz="2000" dirty="0" err="1" smtClean="0"/>
              <a:t>Ἀγάθων</a:t>
            </a:r>
            <a:r>
              <a:rPr lang="nl-NL" sz="2000" dirty="0" smtClean="0"/>
              <a:t>, </a:t>
            </a:r>
            <a:r>
              <a:rPr lang="el-GR" sz="2000" dirty="0" err="1" smtClean="0"/>
              <a:t>ὡς</a:t>
            </a:r>
            <a:r>
              <a:rPr lang="el-GR" sz="2000" dirty="0" smtClean="0"/>
              <a:t> </a:t>
            </a:r>
            <a:r>
              <a:rPr lang="el-GR" sz="2000" dirty="0" err="1" smtClean="0"/>
              <a:t>ἀνάγκη</a:t>
            </a:r>
            <a:r>
              <a:rPr lang="el-GR" sz="2000" dirty="0" smtClean="0"/>
              <a:t> </a:t>
            </a:r>
            <a:r>
              <a:rPr lang="el-GR" sz="2000" dirty="0" err="1" smtClean="0"/>
              <a:t>εἶναι</a:t>
            </a:r>
            <a:r>
              <a:rPr lang="nl-NL" sz="2000" dirty="0" smtClean="0"/>
              <a:t>· </a:t>
            </a:r>
            <a:r>
              <a:rPr lang="el-GR" sz="2000" dirty="0" err="1" smtClean="0"/>
              <a:t>σοὶ</a:t>
            </a:r>
            <a:r>
              <a:rPr lang="el-GR" sz="2000" dirty="0" smtClean="0"/>
              <a:t> </a:t>
            </a:r>
            <a:r>
              <a:rPr lang="el-GR" sz="2000" dirty="0" err="1" smtClean="0"/>
              <a:t>δὲ</a:t>
            </a:r>
            <a:r>
              <a:rPr lang="nl-NL" sz="2000" dirty="0" smtClean="0"/>
              <a:t>  </a:t>
            </a:r>
            <a:r>
              <a:rPr lang="el-GR" sz="2000" dirty="0" err="1" smtClean="0"/>
              <a:t>πῶς</a:t>
            </a:r>
            <a:r>
              <a:rPr lang="nl-NL" sz="2000" dirty="0" smtClean="0"/>
              <a:t>; </a:t>
            </a:r>
            <a:r>
              <a:rPr lang="el-GR" sz="2000" dirty="0" err="1" smtClean="0"/>
              <a:t>Κἀμοί</a:t>
            </a:r>
            <a:r>
              <a:rPr lang="nl-NL" sz="2000" dirty="0" smtClean="0"/>
              <a:t>, </a:t>
            </a:r>
            <a:r>
              <a:rPr lang="el-GR" sz="2000" dirty="0" err="1" smtClean="0"/>
              <a:t>φάναι</a:t>
            </a:r>
            <a:r>
              <a:rPr lang="nl-NL" sz="2000" dirty="0" smtClean="0"/>
              <a:t>, </a:t>
            </a:r>
            <a:r>
              <a:rPr lang="el-GR" sz="2000" dirty="0" err="1" smtClean="0"/>
              <a:t>δοκεῖ</a:t>
            </a:r>
            <a:r>
              <a:rPr lang="nl-NL" sz="2000" dirty="0" smtClean="0"/>
              <a:t>. </a:t>
            </a:r>
            <a:r>
              <a:rPr lang="el-GR" sz="2000" dirty="0" err="1" smtClean="0"/>
              <a:t>Καλῶς</a:t>
            </a:r>
            <a:r>
              <a:rPr lang="el-GR" sz="2000" dirty="0" smtClean="0"/>
              <a:t> λέγεις</a:t>
            </a:r>
            <a:r>
              <a:rPr lang="nl-NL" sz="2000" dirty="0" smtClean="0"/>
              <a:t>. </a:t>
            </a:r>
            <a:r>
              <a:rPr lang="el-GR" sz="2000" dirty="0" err="1" smtClean="0"/>
              <a:t>Ἆρ᾽</a:t>
            </a:r>
            <a:r>
              <a:rPr lang="el-GR" sz="2000" dirty="0" smtClean="0"/>
              <a:t> </a:t>
            </a:r>
            <a:r>
              <a:rPr lang="el-GR" sz="2000" dirty="0" err="1" smtClean="0"/>
              <a:t>οὖν</a:t>
            </a:r>
            <a:r>
              <a:rPr lang="el-GR" sz="2000" dirty="0" smtClean="0"/>
              <a:t> </a:t>
            </a:r>
            <a:r>
              <a:rPr lang="el-GR" sz="2000" dirty="0" err="1" smtClean="0"/>
              <a:t>βούλοιτ᾽</a:t>
            </a:r>
            <a:r>
              <a:rPr lang="el-GR" sz="2000" dirty="0" smtClean="0"/>
              <a:t> </a:t>
            </a:r>
            <a:r>
              <a:rPr lang="el-GR" sz="2000" dirty="0" err="1" smtClean="0"/>
              <a:t>ἄν</a:t>
            </a:r>
            <a:r>
              <a:rPr lang="el-GR" sz="2000" dirty="0" smtClean="0"/>
              <a:t> τις μέγας </a:t>
            </a:r>
            <a:r>
              <a:rPr lang="el-GR" sz="2000" dirty="0" err="1" smtClean="0"/>
              <a:t>ὢν</a:t>
            </a:r>
            <a:r>
              <a:rPr lang="el-GR" sz="2000" dirty="0" smtClean="0"/>
              <a:t> μέγας </a:t>
            </a:r>
            <a:r>
              <a:rPr lang="el-GR" sz="2000" dirty="0" err="1" smtClean="0"/>
              <a:t>εἶναι</a:t>
            </a:r>
            <a:r>
              <a:rPr lang="nl-NL" sz="2000" dirty="0" smtClean="0"/>
              <a:t>, </a:t>
            </a:r>
            <a:r>
              <a:rPr lang="el-GR" sz="2000" dirty="0" smtClean="0"/>
              <a:t>ἢ </a:t>
            </a:r>
            <a:r>
              <a:rPr lang="el-GR" sz="2000" dirty="0" err="1" smtClean="0"/>
              <a:t>ἰσχυρὸς</a:t>
            </a:r>
            <a:r>
              <a:rPr lang="el-GR" sz="2000" dirty="0" smtClean="0"/>
              <a:t> </a:t>
            </a:r>
            <a:r>
              <a:rPr lang="el-GR" sz="2000" dirty="0" err="1" smtClean="0"/>
              <a:t>ὢν</a:t>
            </a:r>
            <a:r>
              <a:rPr lang="el-GR" sz="2000" dirty="0" smtClean="0"/>
              <a:t> </a:t>
            </a:r>
            <a:r>
              <a:rPr lang="el-GR" sz="2000" dirty="0" err="1" smtClean="0"/>
              <a:t>ἰσχυρός</a:t>
            </a:r>
            <a:r>
              <a:rPr lang="nl-NL" sz="2000" dirty="0" smtClean="0"/>
              <a:t>; 255 </a:t>
            </a:r>
            <a:r>
              <a:rPr lang="el-GR" sz="2000" dirty="0" err="1" smtClean="0"/>
              <a:t>Ἀδύνατον</a:t>
            </a:r>
            <a:r>
              <a:rPr lang="el-GR" sz="2000" dirty="0" smtClean="0"/>
              <a:t> </a:t>
            </a:r>
            <a:r>
              <a:rPr lang="el-GR" sz="2000" dirty="0" err="1" smtClean="0"/>
              <a:t>ἐκ</a:t>
            </a:r>
            <a:r>
              <a:rPr lang="el-GR" sz="2000" dirty="0" smtClean="0"/>
              <a:t> </a:t>
            </a:r>
            <a:r>
              <a:rPr lang="el-GR" sz="2000" dirty="0" err="1" smtClean="0"/>
              <a:t>τῶν</a:t>
            </a:r>
            <a:r>
              <a:rPr lang="el-GR" sz="2000" dirty="0" smtClean="0"/>
              <a:t> </a:t>
            </a:r>
            <a:r>
              <a:rPr lang="el-GR" sz="2000" dirty="0" err="1" smtClean="0"/>
              <a:t>ὡμολογημένων</a:t>
            </a:r>
            <a:r>
              <a:rPr lang="nl-NL" sz="2000" dirty="0" smtClean="0"/>
              <a:t>. </a:t>
            </a:r>
            <a:r>
              <a:rPr lang="el-GR" sz="2000" dirty="0" err="1" smtClean="0"/>
              <a:t>Οὐ</a:t>
            </a:r>
            <a:r>
              <a:rPr lang="el-GR" sz="2000" dirty="0" smtClean="0"/>
              <a:t> γάρ που </a:t>
            </a:r>
            <a:r>
              <a:rPr lang="el-GR" sz="2000" dirty="0" err="1" smtClean="0"/>
              <a:t>ἐνδεὴς</a:t>
            </a:r>
            <a:r>
              <a:rPr lang="el-GR" sz="2000" dirty="0" smtClean="0"/>
              <a:t> </a:t>
            </a:r>
            <a:r>
              <a:rPr lang="el-GR" sz="2000" dirty="0" err="1" smtClean="0"/>
              <a:t>ἂν</a:t>
            </a:r>
            <a:r>
              <a:rPr lang="el-GR" sz="2000" dirty="0" smtClean="0"/>
              <a:t> </a:t>
            </a:r>
            <a:r>
              <a:rPr lang="el-GR" sz="2000" dirty="0" err="1" smtClean="0"/>
              <a:t>εἴη</a:t>
            </a:r>
            <a:r>
              <a:rPr lang="el-GR" sz="2000" dirty="0" smtClean="0"/>
              <a:t> τούτων ὅ </a:t>
            </a:r>
            <a:r>
              <a:rPr lang="el-GR" sz="2000" dirty="0" err="1" smtClean="0"/>
              <a:t>γε</a:t>
            </a:r>
            <a:r>
              <a:rPr lang="el-GR" sz="2000" dirty="0" smtClean="0"/>
              <a:t> </a:t>
            </a:r>
            <a:r>
              <a:rPr lang="el-GR" sz="2000" dirty="0" err="1" smtClean="0"/>
              <a:t>ὤν</a:t>
            </a:r>
            <a:r>
              <a:rPr lang="nl-NL" sz="2000" dirty="0" smtClean="0"/>
              <a:t>. </a:t>
            </a:r>
            <a:r>
              <a:rPr lang="el-GR" sz="2000" dirty="0" err="1" smtClean="0"/>
              <a:t>Ἀληθῆ</a:t>
            </a:r>
            <a:r>
              <a:rPr lang="el-GR" sz="2000" dirty="0" smtClean="0"/>
              <a:t> λέγεις</a:t>
            </a:r>
            <a:r>
              <a:rPr lang="nl-NL" sz="2000" dirty="0" smtClean="0"/>
              <a:t>.</a:t>
            </a:r>
            <a:endParaRPr lang="el-GR" sz="2600" dirty="0"/>
          </a:p>
        </p:txBody>
      </p:sp>
    </p:spTree>
    <p:extLst>
      <p:ext uri="{BB962C8B-B14F-4D97-AF65-F5344CB8AC3E}">
        <p14:creationId xmlns:p14="http://schemas.microsoft.com/office/powerpoint/2010/main" val="154561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nl-NL" sz="3600" dirty="0" smtClean="0"/>
              <a:t>6.4 Agathon ondervraagd</a:t>
            </a:r>
            <a:br>
              <a:rPr lang="nl-NL" sz="3600" dirty="0" smtClean="0"/>
            </a:br>
            <a:r>
              <a:rPr lang="nl-NL" sz="3600" dirty="0" smtClean="0"/>
              <a:t>hfdst. 6.248-57</a:t>
            </a:r>
            <a:endParaRPr lang="nl-NL" sz="3600" dirty="0"/>
          </a:p>
        </p:txBody>
      </p:sp>
      <p:sp>
        <p:nvSpPr>
          <p:cNvPr id="9" name="Rechthoek 8">
            <a:hlinkClick r:id="rId2" action="ppaction://hlinksldjump"/>
          </p:cNvPr>
          <p:cNvSpPr/>
          <p:nvPr/>
        </p:nvSpPr>
        <p:spPr>
          <a:xfrm>
            <a:off x="6289451" y="6157073"/>
            <a:ext cx="1080120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Vertaling</a:t>
            </a:r>
            <a:endParaRPr lang="nl-NL" dirty="0"/>
          </a:p>
        </p:txBody>
      </p:sp>
      <p:sp>
        <p:nvSpPr>
          <p:cNvPr id="10" name="Rechthoek 9">
            <a:hlinkClick r:id="rId3" action="ppaction://hlinksldjump"/>
          </p:cNvPr>
          <p:cNvSpPr/>
          <p:nvPr/>
        </p:nvSpPr>
        <p:spPr>
          <a:xfrm>
            <a:off x="2765162" y="6157073"/>
            <a:ext cx="1080120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Structuur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1" name="Rechthoek 10">
            <a:hlinkClick r:id="rId4" action="ppaction://hlinksldjump"/>
          </p:cNvPr>
          <p:cNvSpPr/>
          <p:nvPr/>
        </p:nvSpPr>
        <p:spPr>
          <a:xfrm>
            <a:off x="1765115" y="6161203"/>
            <a:ext cx="854604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Tekst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" name="Rechthoek 11">
            <a:hlinkClick r:id="rId5" action="ppaction://hlinksldjump"/>
          </p:cNvPr>
          <p:cNvSpPr/>
          <p:nvPr/>
        </p:nvSpPr>
        <p:spPr>
          <a:xfrm>
            <a:off x="3990725" y="6161203"/>
            <a:ext cx="792088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Extra</a:t>
            </a:r>
            <a:endParaRPr lang="nl-NL" dirty="0"/>
          </a:p>
        </p:txBody>
      </p:sp>
      <p:sp>
        <p:nvSpPr>
          <p:cNvPr id="13" name="Rechthoek 12">
            <a:hlinkClick r:id="rId6" action="ppaction://hlinksldjump"/>
          </p:cNvPr>
          <p:cNvSpPr/>
          <p:nvPr/>
        </p:nvSpPr>
        <p:spPr>
          <a:xfrm>
            <a:off x="539552" y="6161203"/>
            <a:ext cx="1080120" cy="36004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Vorige</a:t>
            </a:r>
            <a:endParaRPr lang="nl-NL" dirty="0"/>
          </a:p>
        </p:txBody>
      </p:sp>
      <p:sp>
        <p:nvSpPr>
          <p:cNvPr id="14" name="Rechthoek 13">
            <a:hlinkClick r:id="rId7" action="ppaction://hlinksldjump"/>
          </p:cNvPr>
          <p:cNvSpPr/>
          <p:nvPr/>
        </p:nvSpPr>
        <p:spPr>
          <a:xfrm>
            <a:off x="7515015" y="6157073"/>
            <a:ext cx="1080120" cy="3683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Volgende</a:t>
            </a:r>
            <a:endParaRPr lang="nl-NL" dirty="0"/>
          </a:p>
        </p:txBody>
      </p:sp>
      <p:sp>
        <p:nvSpPr>
          <p:cNvPr id="15" name="Rechthoek 14">
            <a:hlinkClick r:id="rId8" action="ppaction://hlinksldjump"/>
          </p:cNvPr>
          <p:cNvSpPr/>
          <p:nvPr/>
        </p:nvSpPr>
        <p:spPr>
          <a:xfrm>
            <a:off x="4928256" y="6157073"/>
            <a:ext cx="1215752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Vragen</a:t>
            </a:r>
            <a:endParaRPr lang="nl-NL" dirty="0"/>
          </a:p>
        </p:txBody>
      </p:sp>
      <p:sp>
        <p:nvSpPr>
          <p:cNvPr id="16" name="Tijdelijke aanduiding voor inhoud 2"/>
          <p:cNvSpPr txBox="1">
            <a:spLocks/>
          </p:cNvSpPr>
          <p:nvPr/>
        </p:nvSpPr>
        <p:spPr>
          <a:xfrm>
            <a:off x="467544" y="1380075"/>
            <a:ext cx="8229600" cy="4781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l-GR" sz="2000" dirty="0">
                <a:solidFill>
                  <a:srgbClr val="FF0000"/>
                </a:solidFill>
              </a:rPr>
              <a:t>Σκόπει</a:t>
            </a:r>
            <a:r>
              <a:rPr lang="el-GR" sz="2000" dirty="0"/>
              <a:t> δή</a:t>
            </a:r>
            <a:r>
              <a:rPr lang="nl-NL" sz="2000" dirty="0"/>
              <a:t>, </a:t>
            </a:r>
            <a:r>
              <a:rPr lang="el-GR" sz="2000" u="sng" dirty="0">
                <a:solidFill>
                  <a:srgbClr val="FF0000"/>
                </a:solidFill>
              </a:rPr>
              <a:t>εἰπεῖν</a:t>
            </a:r>
            <a:r>
              <a:rPr lang="el-GR" sz="2000" u="sng" dirty="0"/>
              <a:t> τὸν Σωκράτη</a:t>
            </a:r>
            <a:r>
              <a:rPr lang="nl-NL" sz="2000" dirty="0"/>
              <a:t>, </a:t>
            </a:r>
            <a:r>
              <a:rPr lang="el-GR" sz="2000" dirty="0"/>
              <a:t>ἀντὶ τοῦ εἰκότος </a:t>
            </a:r>
            <a:r>
              <a:rPr lang="el-GR" sz="2000" b="1" i="1" dirty="0"/>
              <a:t>εἰ</a:t>
            </a:r>
            <a:r>
              <a:rPr lang="el-GR" sz="2000" i="1" dirty="0"/>
              <a:t> ἀνάγκη οὕτως</a:t>
            </a:r>
            <a:r>
              <a:rPr lang="nl-NL" sz="2000" dirty="0"/>
              <a:t>, </a:t>
            </a:r>
            <a:r>
              <a:rPr lang="el-GR" sz="2000" u="sng" dirty="0"/>
              <a:t>τὸ ἐπιθυμοῦν </a:t>
            </a:r>
            <a:r>
              <a:rPr lang="el-GR" sz="2000" u="sng" dirty="0">
                <a:solidFill>
                  <a:srgbClr val="FF0000"/>
                </a:solidFill>
              </a:rPr>
              <a:t>ἐπιθυμεῖν</a:t>
            </a:r>
            <a:r>
              <a:rPr lang="el-GR" sz="2000" u="sng" dirty="0"/>
              <a:t> </a:t>
            </a:r>
            <a:r>
              <a:rPr lang="el-GR" sz="2000" b="1" i="1" dirty="0"/>
              <a:t>οὗ</a:t>
            </a:r>
            <a:r>
              <a:rPr lang="el-GR" sz="2000" i="1" dirty="0"/>
              <a:t> ἐνδεές </a:t>
            </a:r>
            <a:r>
              <a:rPr lang="el-GR" sz="2000" i="1" dirty="0">
                <a:solidFill>
                  <a:srgbClr val="FF0000"/>
                </a:solidFill>
              </a:rPr>
              <a:t>ἐστιν</a:t>
            </a:r>
            <a:r>
              <a:rPr lang="nl-NL" sz="2000" dirty="0"/>
              <a:t>, </a:t>
            </a:r>
            <a:r>
              <a:rPr lang="el-GR" sz="2000" dirty="0"/>
              <a:t>ἢ </a:t>
            </a:r>
            <a:r>
              <a:rPr lang="el-GR" sz="2000" u="sng" dirty="0"/>
              <a:t>μὴ </a:t>
            </a:r>
            <a:r>
              <a:rPr lang="el-GR" sz="2000" u="sng" dirty="0">
                <a:solidFill>
                  <a:srgbClr val="FF0000"/>
                </a:solidFill>
              </a:rPr>
              <a:t>ἐπιθυμεῖν</a:t>
            </a:r>
            <a:r>
              <a:rPr lang="nl-NL" sz="2000" u="sng" dirty="0"/>
              <a:t>, </a:t>
            </a:r>
            <a:r>
              <a:rPr lang="el-GR" sz="2000" i="1" dirty="0">
                <a:solidFill>
                  <a:srgbClr val="FF0000"/>
                </a:solidFill>
              </a:rPr>
              <a:t>ἐὰν</a:t>
            </a:r>
            <a:r>
              <a:rPr lang="el-GR" sz="2000" i="1" dirty="0"/>
              <a:t> μὴ ἐνδεὲς </a:t>
            </a:r>
            <a:r>
              <a:rPr lang="el-GR" sz="2000" i="1" dirty="0">
                <a:solidFill>
                  <a:srgbClr val="FF0000"/>
                </a:solidFill>
              </a:rPr>
              <a:t>ᾖ</a:t>
            </a:r>
            <a:r>
              <a:rPr lang="nl-NL" sz="2000" dirty="0"/>
              <a:t>; 250 </a:t>
            </a:r>
            <a:r>
              <a:rPr lang="el-GR" sz="2000" dirty="0"/>
              <a:t>Ἐμοὶ μὲν γὰρ θαυμαστῶς </a:t>
            </a:r>
            <a:r>
              <a:rPr lang="el-GR" sz="2000" dirty="0">
                <a:solidFill>
                  <a:srgbClr val="FF0000"/>
                </a:solidFill>
              </a:rPr>
              <a:t>δοκεῖ</a:t>
            </a:r>
            <a:r>
              <a:rPr lang="nl-NL" sz="2000" dirty="0"/>
              <a:t>, </a:t>
            </a:r>
            <a:r>
              <a:rPr lang="el-GR" sz="2000" dirty="0"/>
              <a:t>ὦ Ἀγάθων</a:t>
            </a:r>
            <a:r>
              <a:rPr lang="nl-NL" sz="2000" dirty="0"/>
              <a:t>, </a:t>
            </a:r>
            <a:r>
              <a:rPr lang="el-GR" sz="2000" b="1" i="1" dirty="0"/>
              <a:t>ὡς</a:t>
            </a:r>
            <a:r>
              <a:rPr lang="el-GR" sz="2000" i="1" dirty="0"/>
              <a:t> ἀνάγκη </a:t>
            </a:r>
            <a:r>
              <a:rPr lang="el-GR" sz="2000" i="1" dirty="0">
                <a:solidFill>
                  <a:srgbClr val="FF0000"/>
                </a:solidFill>
              </a:rPr>
              <a:t>εἶναι</a:t>
            </a:r>
            <a:r>
              <a:rPr lang="nl-NL" sz="2000" dirty="0"/>
              <a:t>· </a:t>
            </a:r>
            <a:r>
              <a:rPr lang="el-GR" sz="2000" dirty="0"/>
              <a:t>σοὶ δὲ</a:t>
            </a:r>
            <a:r>
              <a:rPr lang="nl-NL" sz="2000" dirty="0"/>
              <a:t>  </a:t>
            </a:r>
            <a:r>
              <a:rPr lang="el-GR" sz="2000" dirty="0"/>
              <a:t>πῶς</a:t>
            </a:r>
            <a:r>
              <a:rPr lang="nl-NL" sz="2000" dirty="0"/>
              <a:t>; </a:t>
            </a:r>
            <a:r>
              <a:rPr lang="el-GR" sz="2000" dirty="0"/>
              <a:t>Κἀμοί</a:t>
            </a:r>
            <a:r>
              <a:rPr lang="nl-NL" sz="2000" dirty="0"/>
              <a:t>, </a:t>
            </a:r>
            <a:r>
              <a:rPr lang="el-GR" sz="2000" u="sng" dirty="0">
                <a:solidFill>
                  <a:srgbClr val="FF0000"/>
                </a:solidFill>
              </a:rPr>
              <a:t>φάναι</a:t>
            </a:r>
            <a:r>
              <a:rPr lang="nl-NL" sz="2000" dirty="0"/>
              <a:t>, </a:t>
            </a:r>
            <a:r>
              <a:rPr lang="el-GR" sz="2000" dirty="0">
                <a:solidFill>
                  <a:srgbClr val="FF0000"/>
                </a:solidFill>
              </a:rPr>
              <a:t>δοκεῖ</a:t>
            </a:r>
            <a:r>
              <a:rPr lang="nl-NL" sz="2000" dirty="0"/>
              <a:t>. </a:t>
            </a:r>
            <a:r>
              <a:rPr lang="el-GR" sz="2000" dirty="0"/>
              <a:t>Καλῶς </a:t>
            </a:r>
            <a:r>
              <a:rPr lang="el-GR" sz="2000" dirty="0">
                <a:solidFill>
                  <a:srgbClr val="FF0000"/>
                </a:solidFill>
              </a:rPr>
              <a:t>λέγεις</a:t>
            </a:r>
            <a:r>
              <a:rPr lang="nl-NL" sz="2000" dirty="0"/>
              <a:t>. </a:t>
            </a:r>
            <a:r>
              <a:rPr lang="el-GR" sz="2000" dirty="0"/>
              <a:t>Ἆρ᾽ οὖν </a:t>
            </a:r>
            <a:r>
              <a:rPr lang="el-GR" sz="2000" dirty="0">
                <a:solidFill>
                  <a:srgbClr val="FF0000"/>
                </a:solidFill>
              </a:rPr>
              <a:t>βούλοιτ</a:t>
            </a:r>
            <a:r>
              <a:rPr lang="el-GR" sz="2000" dirty="0"/>
              <a:t>᾽ ἄν τις </a:t>
            </a:r>
            <a:r>
              <a:rPr lang="el-GR" sz="2000" u="sng" dirty="0"/>
              <a:t>μέγας ὢν </a:t>
            </a:r>
            <a:r>
              <a:rPr lang="el-GR" sz="2000" dirty="0"/>
              <a:t>μέγας </a:t>
            </a:r>
            <a:r>
              <a:rPr lang="el-GR" sz="2000" dirty="0">
                <a:solidFill>
                  <a:srgbClr val="FF0000"/>
                </a:solidFill>
              </a:rPr>
              <a:t>εἶναι</a:t>
            </a:r>
            <a:r>
              <a:rPr lang="nl-NL" sz="2000" dirty="0"/>
              <a:t>, </a:t>
            </a:r>
            <a:r>
              <a:rPr lang="el-GR" sz="2000" dirty="0"/>
              <a:t>ἢ </a:t>
            </a:r>
            <a:r>
              <a:rPr lang="el-GR" sz="2000" u="sng" dirty="0"/>
              <a:t>ἰσχυρὸς ὢν </a:t>
            </a:r>
            <a:r>
              <a:rPr lang="el-GR" sz="2000" dirty="0"/>
              <a:t>ἰσχυρός</a:t>
            </a:r>
            <a:r>
              <a:rPr lang="nl-NL" sz="2000" dirty="0"/>
              <a:t>; 255 </a:t>
            </a:r>
            <a:r>
              <a:rPr lang="el-GR" sz="2000" dirty="0"/>
              <a:t>Ἀδύνατον ἐκ τῶν ὡμολογημένων</a:t>
            </a:r>
            <a:r>
              <a:rPr lang="nl-NL" sz="2000" dirty="0"/>
              <a:t>. </a:t>
            </a:r>
            <a:r>
              <a:rPr lang="el-GR" sz="2000" dirty="0"/>
              <a:t>Οὐ γάρ που ἐνδεὴς ἂν </a:t>
            </a:r>
            <a:r>
              <a:rPr lang="el-GR" sz="2000" dirty="0">
                <a:solidFill>
                  <a:srgbClr val="FF0000"/>
                </a:solidFill>
              </a:rPr>
              <a:t>εἴη</a:t>
            </a:r>
            <a:r>
              <a:rPr lang="el-GR" sz="2000" dirty="0"/>
              <a:t> τούτων ὅ γε ὤν</a:t>
            </a:r>
            <a:r>
              <a:rPr lang="nl-NL" sz="2000" dirty="0"/>
              <a:t>. </a:t>
            </a:r>
            <a:r>
              <a:rPr lang="el-GR" sz="2000" dirty="0"/>
              <a:t>Ἀληθῆ </a:t>
            </a:r>
            <a:r>
              <a:rPr lang="el-GR" sz="2000" dirty="0">
                <a:solidFill>
                  <a:srgbClr val="FF0000"/>
                </a:solidFill>
              </a:rPr>
              <a:t>λέγεις</a:t>
            </a:r>
            <a:r>
              <a:rPr lang="nl-NL" sz="2000" dirty="0"/>
              <a:t>.</a:t>
            </a:r>
            <a:endParaRPr lang="el-GR" sz="2600" dirty="0"/>
          </a:p>
        </p:txBody>
      </p:sp>
    </p:spTree>
    <p:extLst>
      <p:ext uri="{BB962C8B-B14F-4D97-AF65-F5344CB8AC3E}">
        <p14:creationId xmlns:p14="http://schemas.microsoft.com/office/powerpoint/2010/main" val="333226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nl-NL" sz="3600" dirty="0" smtClean="0"/>
              <a:t>6.4 Agathon ondervraagd</a:t>
            </a:r>
            <a:br>
              <a:rPr lang="nl-NL" sz="3600" dirty="0" smtClean="0"/>
            </a:br>
            <a:r>
              <a:rPr lang="nl-NL" sz="3600" dirty="0" smtClean="0"/>
              <a:t>hfdst. 6.248-57</a:t>
            </a:r>
            <a:endParaRPr lang="nl-NL" sz="3600" dirty="0"/>
          </a:p>
        </p:txBody>
      </p:sp>
      <p:sp>
        <p:nvSpPr>
          <p:cNvPr id="9" name="Rechthoek 8">
            <a:hlinkClick r:id="rId2" action="ppaction://hlinksldjump"/>
          </p:cNvPr>
          <p:cNvSpPr/>
          <p:nvPr/>
        </p:nvSpPr>
        <p:spPr>
          <a:xfrm>
            <a:off x="6289451" y="6157073"/>
            <a:ext cx="1080120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Vertaling</a:t>
            </a:r>
            <a:endParaRPr lang="nl-NL" dirty="0"/>
          </a:p>
        </p:txBody>
      </p:sp>
      <p:sp>
        <p:nvSpPr>
          <p:cNvPr id="10" name="Rechthoek 9">
            <a:hlinkClick r:id="rId3" action="ppaction://hlinksldjump"/>
          </p:cNvPr>
          <p:cNvSpPr/>
          <p:nvPr/>
        </p:nvSpPr>
        <p:spPr>
          <a:xfrm>
            <a:off x="2765162" y="6157073"/>
            <a:ext cx="1080120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Structuur</a:t>
            </a:r>
            <a:endParaRPr lang="nl-NL" dirty="0"/>
          </a:p>
        </p:txBody>
      </p:sp>
      <p:sp>
        <p:nvSpPr>
          <p:cNvPr id="11" name="Rechthoek 10">
            <a:hlinkClick r:id="rId4" action="ppaction://hlinksldjump"/>
          </p:cNvPr>
          <p:cNvSpPr/>
          <p:nvPr/>
        </p:nvSpPr>
        <p:spPr>
          <a:xfrm>
            <a:off x="1765115" y="6161203"/>
            <a:ext cx="854604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Tekst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" name="Rechthoek 11">
            <a:hlinkClick r:id="rId5" action="ppaction://hlinksldjump"/>
          </p:cNvPr>
          <p:cNvSpPr/>
          <p:nvPr/>
        </p:nvSpPr>
        <p:spPr>
          <a:xfrm>
            <a:off x="3990725" y="6161203"/>
            <a:ext cx="792088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Extra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3" name="Rechthoek 12">
            <a:hlinkClick r:id="rId6" action="ppaction://hlinksldjump"/>
          </p:cNvPr>
          <p:cNvSpPr/>
          <p:nvPr/>
        </p:nvSpPr>
        <p:spPr>
          <a:xfrm>
            <a:off x="539552" y="6161203"/>
            <a:ext cx="1080120" cy="36004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Vorige</a:t>
            </a:r>
            <a:endParaRPr lang="nl-NL" dirty="0"/>
          </a:p>
        </p:txBody>
      </p:sp>
      <p:sp>
        <p:nvSpPr>
          <p:cNvPr id="14" name="Rechthoek 13">
            <a:hlinkClick r:id="rId7" action="ppaction://hlinksldjump"/>
          </p:cNvPr>
          <p:cNvSpPr/>
          <p:nvPr/>
        </p:nvSpPr>
        <p:spPr>
          <a:xfrm>
            <a:off x="7515015" y="6157073"/>
            <a:ext cx="1080120" cy="3683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Volgende</a:t>
            </a:r>
            <a:endParaRPr lang="nl-NL" dirty="0"/>
          </a:p>
        </p:txBody>
      </p:sp>
      <p:sp>
        <p:nvSpPr>
          <p:cNvPr id="15" name="Rechthoek 14">
            <a:hlinkClick r:id="rId8" action="ppaction://hlinksldjump"/>
          </p:cNvPr>
          <p:cNvSpPr/>
          <p:nvPr/>
        </p:nvSpPr>
        <p:spPr>
          <a:xfrm>
            <a:off x="4928256" y="6157073"/>
            <a:ext cx="1215752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Vragen</a:t>
            </a:r>
            <a:endParaRPr lang="nl-NL" dirty="0"/>
          </a:p>
        </p:txBody>
      </p:sp>
      <p:sp>
        <p:nvSpPr>
          <p:cNvPr id="16" name="Tijdelijke aanduiding voor inhoud 2"/>
          <p:cNvSpPr txBox="1">
            <a:spLocks/>
          </p:cNvSpPr>
          <p:nvPr/>
        </p:nvSpPr>
        <p:spPr>
          <a:xfrm>
            <a:off x="467544" y="1380075"/>
            <a:ext cx="8229600" cy="4781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l-GR" sz="2000" dirty="0">
                <a:solidFill>
                  <a:srgbClr val="FF0000"/>
                </a:solidFill>
              </a:rPr>
              <a:t>Σκόπει</a:t>
            </a:r>
            <a:r>
              <a:rPr lang="el-GR" sz="2000" dirty="0"/>
              <a:t> δή</a:t>
            </a:r>
            <a:r>
              <a:rPr lang="nl-NL" sz="2000" dirty="0"/>
              <a:t>, </a:t>
            </a:r>
            <a:r>
              <a:rPr lang="el-GR" sz="2000" u="sng" dirty="0">
                <a:solidFill>
                  <a:srgbClr val="FF0000"/>
                </a:solidFill>
              </a:rPr>
              <a:t>εἰπεῖν</a:t>
            </a:r>
            <a:r>
              <a:rPr lang="el-GR" sz="2000" u="sng" dirty="0"/>
              <a:t> </a:t>
            </a:r>
            <a:r>
              <a:rPr lang="el-GR" sz="2000" u="sng" dirty="0">
                <a:solidFill>
                  <a:srgbClr val="0070C0"/>
                </a:solidFill>
              </a:rPr>
              <a:t>τὸν Σωκράτη</a:t>
            </a:r>
            <a:r>
              <a:rPr lang="nl-NL" sz="2000" dirty="0"/>
              <a:t>, </a:t>
            </a:r>
            <a:r>
              <a:rPr lang="el-GR" sz="2000" dirty="0"/>
              <a:t>ἀντὶ τοῦ εἰκότος </a:t>
            </a:r>
            <a:r>
              <a:rPr lang="el-GR" sz="2000" b="1" i="1" dirty="0"/>
              <a:t>εἰ</a:t>
            </a:r>
            <a:r>
              <a:rPr lang="el-GR" sz="2000" i="1" dirty="0"/>
              <a:t> </a:t>
            </a:r>
            <a:r>
              <a:rPr lang="el-GR" sz="2000" i="1" dirty="0">
                <a:solidFill>
                  <a:srgbClr val="0070C0"/>
                </a:solidFill>
              </a:rPr>
              <a:t>ἀνάγκη</a:t>
            </a:r>
            <a:r>
              <a:rPr lang="el-GR" sz="2000" i="1" dirty="0"/>
              <a:t> οὕτως</a:t>
            </a:r>
            <a:r>
              <a:rPr lang="nl-NL" sz="2000" dirty="0"/>
              <a:t>, </a:t>
            </a:r>
            <a:r>
              <a:rPr lang="el-GR" sz="2000" u="sng" dirty="0">
                <a:solidFill>
                  <a:srgbClr val="0070C0"/>
                </a:solidFill>
              </a:rPr>
              <a:t>τὸ ἐπιθυμοῦν</a:t>
            </a:r>
            <a:r>
              <a:rPr lang="el-GR" sz="2000" u="sng" dirty="0"/>
              <a:t> </a:t>
            </a:r>
            <a:r>
              <a:rPr lang="el-GR" sz="2000" u="sng" dirty="0">
                <a:solidFill>
                  <a:srgbClr val="FF0000"/>
                </a:solidFill>
              </a:rPr>
              <a:t>ἐπιθυμεῖν</a:t>
            </a:r>
            <a:r>
              <a:rPr lang="el-GR" sz="2000" u="sng" dirty="0"/>
              <a:t> </a:t>
            </a:r>
            <a:r>
              <a:rPr lang="el-GR" sz="2000" b="1" i="1" dirty="0"/>
              <a:t>οὗ</a:t>
            </a:r>
            <a:r>
              <a:rPr lang="el-GR" sz="2000" i="1" dirty="0"/>
              <a:t> </a:t>
            </a:r>
            <a:r>
              <a:rPr lang="el-GR" sz="2000" i="1" dirty="0">
                <a:solidFill>
                  <a:srgbClr val="0070C0"/>
                </a:solidFill>
              </a:rPr>
              <a:t>ἐνδεές</a:t>
            </a:r>
            <a:r>
              <a:rPr lang="el-GR" sz="2000" i="1" dirty="0"/>
              <a:t> </a:t>
            </a:r>
            <a:r>
              <a:rPr lang="el-GR" sz="2000" i="1" dirty="0">
                <a:solidFill>
                  <a:srgbClr val="FF0000"/>
                </a:solidFill>
              </a:rPr>
              <a:t>ἐστιν</a:t>
            </a:r>
            <a:r>
              <a:rPr lang="nl-NL" sz="2000" dirty="0"/>
              <a:t>, </a:t>
            </a:r>
            <a:r>
              <a:rPr lang="el-GR" sz="2000" dirty="0"/>
              <a:t>ἢ </a:t>
            </a:r>
            <a:r>
              <a:rPr lang="el-GR" sz="2000" u="sng" dirty="0"/>
              <a:t>μὴ </a:t>
            </a:r>
            <a:r>
              <a:rPr lang="el-GR" sz="2000" u="sng" dirty="0">
                <a:solidFill>
                  <a:srgbClr val="FF0000"/>
                </a:solidFill>
              </a:rPr>
              <a:t>ἐπιθυμεῖν</a:t>
            </a:r>
            <a:r>
              <a:rPr lang="nl-NL" sz="2000" dirty="0" smtClean="0"/>
              <a:t>,</a:t>
            </a:r>
            <a:r>
              <a:rPr lang="el-GR" sz="2000" i="1" dirty="0">
                <a:solidFill>
                  <a:srgbClr val="FF0000"/>
                </a:solidFill>
              </a:rPr>
              <a:t> ἐὰν</a:t>
            </a:r>
            <a:r>
              <a:rPr lang="el-GR" sz="2000" i="1" dirty="0"/>
              <a:t> </a:t>
            </a:r>
            <a:r>
              <a:rPr lang="el-GR" sz="2000" i="1" dirty="0" smtClean="0"/>
              <a:t>μὴ </a:t>
            </a:r>
            <a:r>
              <a:rPr lang="el-GR" sz="2000" i="1" dirty="0">
                <a:solidFill>
                  <a:srgbClr val="0070C0"/>
                </a:solidFill>
              </a:rPr>
              <a:t>ἐνδεὲς</a:t>
            </a:r>
            <a:r>
              <a:rPr lang="el-GR" sz="2000" i="1" dirty="0"/>
              <a:t> </a:t>
            </a:r>
            <a:r>
              <a:rPr lang="el-GR" sz="2000" i="1" dirty="0">
                <a:solidFill>
                  <a:srgbClr val="FF0000"/>
                </a:solidFill>
              </a:rPr>
              <a:t>ᾖ</a:t>
            </a:r>
            <a:r>
              <a:rPr lang="nl-NL" sz="2000" dirty="0"/>
              <a:t>; 250 </a:t>
            </a:r>
            <a:r>
              <a:rPr lang="el-GR" sz="2000" dirty="0"/>
              <a:t>Ἐμοὶ μὲν γὰρ θαυμαστῶς </a:t>
            </a:r>
            <a:r>
              <a:rPr lang="el-GR" sz="2000" dirty="0">
                <a:solidFill>
                  <a:srgbClr val="FF0000"/>
                </a:solidFill>
              </a:rPr>
              <a:t>δοκεῖ</a:t>
            </a:r>
            <a:r>
              <a:rPr lang="nl-NL" sz="2000" dirty="0"/>
              <a:t>, </a:t>
            </a:r>
            <a:r>
              <a:rPr lang="el-GR" sz="2000" dirty="0"/>
              <a:t>ὦ Ἀγάθων</a:t>
            </a:r>
            <a:r>
              <a:rPr lang="nl-NL" sz="2000" dirty="0"/>
              <a:t>, </a:t>
            </a:r>
            <a:r>
              <a:rPr lang="el-GR" sz="2000" b="1" i="1" dirty="0"/>
              <a:t>ὡς</a:t>
            </a:r>
            <a:r>
              <a:rPr lang="el-GR" sz="2000" i="1" dirty="0"/>
              <a:t> </a:t>
            </a:r>
            <a:r>
              <a:rPr lang="el-GR" sz="2000" i="1" dirty="0">
                <a:solidFill>
                  <a:srgbClr val="0070C0"/>
                </a:solidFill>
              </a:rPr>
              <a:t>ἀνάγκη</a:t>
            </a:r>
            <a:r>
              <a:rPr lang="el-GR" sz="2000" i="1" dirty="0"/>
              <a:t> </a:t>
            </a:r>
            <a:r>
              <a:rPr lang="el-GR" sz="2000" i="1" dirty="0">
                <a:solidFill>
                  <a:srgbClr val="FF0000"/>
                </a:solidFill>
              </a:rPr>
              <a:t>εἶναι</a:t>
            </a:r>
            <a:r>
              <a:rPr lang="nl-NL" sz="2000" dirty="0"/>
              <a:t>· </a:t>
            </a:r>
            <a:r>
              <a:rPr lang="el-GR" sz="2000" dirty="0"/>
              <a:t>σοὶ δὲ</a:t>
            </a:r>
            <a:r>
              <a:rPr lang="nl-NL" sz="2000" dirty="0"/>
              <a:t>  </a:t>
            </a:r>
            <a:r>
              <a:rPr lang="el-GR" sz="2000" dirty="0"/>
              <a:t>πῶς</a:t>
            </a:r>
            <a:r>
              <a:rPr lang="nl-NL" sz="2000" dirty="0"/>
              <a:t>; </a:t>
            </a:r>
            <a:r>
              <a:rPr lang="el-GR" sz="2000" dirty="0"/>
              <a:t>Κἀμοί</a:t>
            </a:r>
            <a:r>
              <a:rPr lang="nl-NL" sz="2000" dirty="0"/>
              <a:t>, </a:t>
            </a:r>
            <a:r>
              <a:rPr lang="el-GR" sz="2000" u="sng" dirty="0">
                <a:solidFill>
                  <a:srgbClr val="FF0000"/>
                </a:solidFill>
              </a:rPr>
              <a:t>φάναι</a:t>
            </a:r>
            <a:r>
              <a:rPr lang="nl-NL" sz="2000" dirty="0"/>
              <a:t>, </a:t>
            </a:r>
            <a:r>
              <a:rPr lang="el-GR" sz="2000" dirty="0">
                <a:solidFill>
                  <a:srgbClr val="FF0000"/>
                </a:solidFill>
              </a:rPr>
              <a:t>δοκεῖ</a:t>
            </a:r>
            <a:r>
              <a:rPr lang="nl-NL" sz="2000" dirty="0"/>
              <a:t>. </a:t>
            </a:r>
            <a:r>
              <a:rPr lang="el-GR" sz="2000" dirty="0"/>
              <a:t>Καλῶς </a:t>
            </a:r>
            <a:r>
              <a:rPr lang="el-GR" sz="2000" dirty="0">
                <a:solidFill>
                  <a:srgbClr val="FF0000"/>
                </a:solidFill>
              </a:rPr>
              <a:t>λέγεις</a:t>
            </a:r>
            <a:r>
              <a:rPr lang="nl-NL" sz="2000" dirty="0"/>
              <a:t>. </a:t>
            </a:r>
            <a:r>
              <a:rPr lang="el-GR" sz="2000" dirty="0"/>
              <a:t>Ἆρ᾽ οὖν </a:t>
            </a:r>
            <a:r>
              <a:rPr lang="el-GR" sz="2000" dirty="0">
                <a:solidFill>
                  <a:srgbClr val="FF0000"/>
                </a:solidFill>
              </a:rPr>
              <a:t>βούλοιτ</a:t>
            </a:r>
            <a:r>
              <a:rPr lang="el-GR" sz="2000" dirty="0"/>
              <a:t>᾽ ἄν </a:t>
            </a:r>
            <a:r>
              <a:rPr lang="el-GR" sz="2000" dirty="0">
                <a:solidFill>
                  <a:srgbClr val="0070C0"/>
                </a:solidFill>
              </a:rPr>
              <a:t>τις</a:t>
            </a:r>
            <a:r>
              <a:rPr lang="el-GR" sz="2000" dirty="0"/>
              <a:t> </a:t>
            </a:r>
            <a:r>
              <a:rPr lang="el-GR" sz="2000" u="sng" dirty="0">
                <a:solidFill>
                  <a:srgbClr val="0070C0"/>
                </a:solidFill>
              </a:rPr>
              <a:t>μέγας ὢν </a:t>
            </a:r>
            <a:r>
              <a:rPr lang="el-GR" sz="2000" dirty="0">
                <a:solidFill>
                  <a:srgbClr val="0070C0"/>
                </a:solidFill>
              </a:rPr>
              <a:t>μέγας</a:t>
            </a:r>
            <a:r>
              <a:rPr lang="el-GR" sz="2000" dirty="0"/>
              <a:t> </a:t>
            </a:r>
            <a:r>
              <a:rPr lang="el-GR" sz="2000" dirty="0">
                <a:solidFill>
                  <a:srgbClr val="FF0000"/>
                </a:solidFill>
              </a:rPr>
              <a:t>εἶναι</a:t>
            </a:r>
            <a:r>
              <a:rPr lang="nl-NL" sz="2000" dirty="0"/>
              <a:t>, </a:t>
            </a:r>
            <a:r>
              <a:rPr lang="el-GR" sz="2000" dirty="0"/>
              <a:t>ἢ </a:t>
            </a:r>
            <a:r>
              <a:rPr lang="el-GR" sz="2000" u="sng" dirty="0">
                <a:solidFill>
                  <a:srgbClr val="0070C0"/>
                </a:solidFill>
              </a:rPr>
              <a:t>ἰσχυρὸς ὢν </a:t>
            </a:r>
            <a:r>
              <a:rPr lang="el-GR" sz="2000" dirty="0">
                <a:solidFill>
                  <a:srgbClr val="0070C0"/>
                </a:solidFill>
              </a:rPr>
              <a:t>ἰσχυρός</a:t>
            </a:r>
            <a:r>
              <a:rPr lang="nl-NL" sz="2000" dirty="0"/>
              <a:t>; 255 </a:t>
            </a:r>
            <a:r>
              <a:rPr lang="el-GR" sz="2000" dirty="0">
                <a:solidFill>
                  <a:srgbClr val="0070C0"/>
                </a:solidFill>
              </a:rPr>
              <a:t>Ἀδύνατον</a:t>
            </a:r>
            <a:r>
              <a:rPr lang="el-GR" sz="2000" dirty="0"/>
              <a:t> ἐκ τῶν ὡμολογημένων</a:t>
            </a:r>
            <a:r>
              <a:rPr lang="nl-NL" sz="2000" dirty="0"/>
              <a:t>. </a:t>
            </a:r>
            <a:r>
              <a:rPr lang="el-GR" sz="2000" dirty="0"/>
              <a:t>Οὐ γάρ που </a:t>
            </a:r>
            <a:r>
              <a:rPr lang="el-GR" sz="2000" dirty="0">
                <a:solidFill>
                  <a:srgbClr val="0070C0"/>
                </a:solidFill>
              </a:rPr>
              <a:t>ἐνδεὴς</a:t>
            </a:r>
            <a:r>
              <a:rPr lang="el-GR" sz="2000" dirty="0"/>
              <a:t> ἂν </a:t>
            </a:r>
            <a:r>
              <a:rPr lang="el-GR" sz="2000" dirty="0">
                <a:solidFill>
                  <a:srgbClr val="FF0000"/>
                </a:solidFill>
              </a:rPr>
              <a:t>εἴη</a:t>
            </a:r>
            <a:r>
              <a:rPr lang="el-GR" sz="2000" dirty="0"/>
              <a:t> τούτων </a:t>
            </a:r>
            <a:r>
              <a:rPr lang="el-GR" sz="2000" dirty="0">
                <a:solidFill>
                  <a:srgbClr val="0070C0"/>
                </a:solidFill>
              </a:rPr>
              <a:t>ὅ γε ὤν</a:t>
            </a:r>
            <a:r>
              <a:rPr lang="nl-NL" sz="2000" dirty="0"/>
              <a:t>. </a:t>
            </a:r>
            <a:r>
              <a:rPr lang="el-GR" sz="2000" dirty="0">
                <a:solidFill>
                  <a:srgbClr val="FFC000"/>
                </a:solidFill>
              </a:rPr>
              <a:t>Ἀληθῆ</a:t>
            </a:r>
            <a:r>
              <a:rPr lang="el-GR" sz="2000" dirty="0"/>
              <a:t> </a:t>
            </a:r>
            <a:r>
              <a:rPr lang="el-GR" sz="2000" dirty="0">
                <a:solidFill>
                  <a:srgbClr val="FF0000"/>
                </a:solidFill>
              </a:rPr>
              <a:t>λέγεις</a:t>
            </a:r>
            <a:r>
              <a:rPr lang="nl-NL" sz="2000" dirty="0"/>
              <a:t>.</a:t>
            </a:r>
            <a:endParaRPr lang="el-GR" sz="2600" dirty="0"/>
          </a:p>
        </p:txBody>
      </p:sp>
    </p:spTree>
    <p:extLst>
      <p:ext uri="{BB962C8B-B14F-4D97-AF65-F5344CB8AC3E}">
        <p14:creationId xmlns:p14="http://schemas.microsoft.com/office/powerpoint/2010/main" val="225876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nl-NL" sz="3600" dirty="0" smtClean="0"/>
              <a:t>6.4 Agathon ondervraagd</a:t>
            </a:r>
            <a:br>
              <a:rPr lang="nl-NL" sz="3600" dirty="0" smtClean="0"/>
            </a:br>
            <a:r>
              <a:rPr lang="nl-NL" sz="3600" dirty="0" smtClean="0"/>
              <a:t>hfdst. 6.248-57</a:t>
            </a:r>
            <a:endParaRPr lang="nl-NL" sz="3600" dirty="0"/>
          </a:p>
        </p:txBody>
      </p:sp>
      <p:sp>
        <p:nvSpPr>
          <p:cNvPr id="9" name="Rechthoek 8">
            <a:hlinkClick r:id="rId3" action="ppaction://hlinksldjump"/>
          </p:cNvPr>
          <p:cNvSpPr/>
          <p:nvPr/>
        </p:nvSpPr>
        <p:spPr>
          <a:xfrm>
            <a:off x="6289451" y="6157073"/>
            <a:ext cx="1080120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Vertaling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0" name="Rechthoek 9">
            <a:hlinkClick r:id="rId4" action="ppaction://hlinksldjump"/>
          </p:cNvPr>
          <p:cNvSpPr/>
          <p:nvPr/>
        </p:nvSpPr>
        <p:spPr>
          <a:xfrm>
            <a:off x="2765162" y="6157073"/>
            <a:ext cx="1080120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Structuur</a:t>
            </a:r>
            <a:endParaRPr lang="nl-NL" dirty="0"/>
          </a:p>
        </p:txBody>
      </p:sp>
      <p:sp>
        <p:nvSpPr>
          <p:cNvPr id="11" name="Rechthoek 10">
            <a:hlinkClick r:id="rId5" action="ppaction://hlinksldjump"/>
          </p:cNvPr>
          <p:cNvSpPr/>
          <p:nvPr/>
        </p:nvSpPr>
        <p:spPr>
          <a:xfrm>
            <a:off x="1765115" y="6161203"/>
            <a:ext cx="854604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Tekst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" name="Rechthoek 11">
            <a:hlinkClick r:id="rId6" action="ppaction://hlinksldjump"/>
          </p:cNvPr>
          <p:cNvSpPr/>
          <p:nvPr/>
        </p:nvSpPr>
        <p:spPr>
          <a:xfrm>
            <a:off x="3990725" y="6161203"/>
            <a:ext cx="792088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Extra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3" name="Rechthoek 12">
            <a:hlinkClick r:id="rId7" action="ppaction://hlinksldjump"/>
          </p:cNvPr>
          <p:cNvSpPr/>
          <p:nvPr/>
        </p:nvSpPr>
        <p:spPr>
          <a:xfrm>
            <a:off x="539552" y="6161203"/>
            <a:ext cx="1080120" cy="36004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Vorige</a:t>
            </a:r>
            <a:endParaRPr lang="nl-NL" dirty="0"/>
          </a:p>
        </p:txBody>
      </p:sp>
      <p:sp>
        <p:nvSpPr>
          <p:cNvPr id="14" name="Rechthoek 13">
            <a:hlinkClick r:id="rId8" action="ppaction://hlinksldjump"/>
          </p:cNvPr>
          <p:cNvSpPr/>
          <p:nvPr/>
        </p:nvSpPr>
        <p:spPr>
          <a:xfrm>
            <a:off x="7515015" y="6157073"/>
            <a:ext cx="1080120" cy="3683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Volgende</a:t>
            </a:r>
            <a:endParaRPr lang="nl-NL" dirty="0"/>
          </a:p>
        </p:txBody>
      </p:sp>
      <p:sp>
        <p:nvSpPr>
          <p:cNvPr id="15" name="Rechthoek 14">
            <a:hlinkClick r:id="rId9" action="ppaction://hlinksldjump"/>
          </p:cNvPr>
          <p:cNvSpPr/>
          <p:nvPr/>
        </p:nvSpPr>
        <p:spPr>
          <a:xfrm>
            <a:off x="4928256" y="6157073"/>
            <a:ext cx="1215752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Vragen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6" name="Tijdelijke aanduiding voor inhoud 2"/>
          <p:cNvSpPr txBox="1">
            <a:spLocks/>
          </p:cNvSpPr>
          <p:nvPr/>
        </p:nvSpPr>
        <p:spPr>
          <a:xfrm>
            <a:off x="467544" y="1380075"/>
            <a:ext cx="8229600" cy="4781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l-GR" sz="2000" dirty="0" err="1" smtClean="0"/>
              <a:t>Σκόπει</a:t>
            </a:r>
            <a:r>
              <a:rPr lang="el-GR" sz="2000" dirty="0" smtClean="0"/>
              <a:t> </a:t>
            </a:r>
            <a:r>
              <a:rPr lang="el-GR" sz="2000" dirty="0" err="1" smtClean="0"/>
              <a:t>δή</a:t>
            </a:r>
            <a:r>
              <a:rPr lang="nl-NL" sz="2000" dirty="0" smtClean="0"/>
              <a:t>, </a:t>
            </a:r>
            <a:r>
              <a:rPr lang="el-GR" sz="2000" dirty="0" err="1" smtClean="0"/>
              <a:t>εἰπεῖν</a:t>
            </a:r>
            <a:r>
              <a:rPr lang="el-GR" sz="2000" dirty="0" smtClean="0"/>
              <a:t> </a:t>
            </a:r>
            <a:r>
              <a:rPr lang="el-GR" sz="2000" dirty="0" err="1" smtClean="0"/>
              <a:t>τὸν</a:t>
            </a:r>
            <a:r>
              <a:rPr lang="el-GR" sz="2000" dirty="0" smtClean="0"/>
              <a:t> Σωκράτη</a:t>
            </a:r>
            <a:r>
              <a:rPr lang="nl-NL" sz="2000" dirty="0" smtClean="0"/>
              <a:t>, </a:t>
            </a:r>
            <a:r>
              <a:rPr lang="el-GR" sz="2000" dirty="0" err="1" smtClean="0"/>
              <a:t>ἀντὶ</a:t>
            </a:r>
            <a:r>
              <a:rPr lang="el-GR" sz="2000" dirty="0" smtClean="0"/>
              <a:t> </a:t>
            </a:r>
            <a:r>
              <a:rPr lang="el-GR" sz="2000" dirty="0" err="1" smtClean="0"/>
              <a:t>τοῦ</a:t>
            </a:r>
            <a:r>
              <a:rPr lang="el-GR" sz="2000" dirty="0" smtClean="0"/>
              <a:t> </a:t>
            </a:r>
            <a:r>
              <a:rPr lang="el-GR" sz="2000" dirty="0" err="1" smtClean="0"/>
              <a:t>εἰκότος</a:t>
            </a:r>
            <a:r>
              <a:rPr lang="el-GR" sz="2000" dirty="0" smtClean="0"/>
              <a:t> </a:t>
            </a:r>
            <a:r>
              <a:rPr lang="el-GR" sz="2000" dirty="0" err="1" smtClean="0"/>
              <a:t>εἰ</a:t>
            </a:r>
            <a:r>
              <a:rPr lang="el-GR" sz="2000" dirty="0" smtClean="0"/>
              <a:t> </a:t>
            </a:r>
            <a:r>
              <a:rPr lang="el-GR" sz="2000" dirty="0" err="1" smtClean="0"/>
              <a:t>ἀνάγκη</a:t>
            </a:r>
            <a:r>
              <a:rPr lang="el-GR" sz="2000" dirty="0" smtClean="0"/>
              <a:t> </a:t>
            </a:r>
            <a:r>
              <a:rPr lang="el-GR" sz="2000" dirty="0" err="1" smtClean="0"/>
              <a:t>οὕτως</a:t>
            </a:r>
            <a:r>
              <a:rPr lang="nl-NL" sz="2000" dirty="0" smtClean="0"/>
              <a:t>, </a:t>
            </a:r>
            <a:r>
              <a:rPr lang="el-GR" sz="2000" dirty="0" err="1" smtClean="0">
                <a:solidFill>
                  <a:srgbClr val="92D050"/>
                </a:solidFill>
              </a:rPr>
              <a:t>τὸ</a:t>
            </a:r>
            <a:r>
              <a:rPr lang="el-GR" sz="2000" dirty="0" smtClean="0">
                <a:solidFill>
                  <a:srgbClr val="92D050"/>
                </a:solidFill>
              </a:rPr>
              <a:t> </a:t>
            </a:r>
            <a:r>
              <a:rPr lang="el-GR" sz="2000" dirty="0" err="1" smtClean="0">
                <a:solidFill>
                  <a:srgbClr val="92D050"/>
                </a:solidFill>
              </a:rPr>
              <a:t>ἐπιθυμοῦν</a:t>
            </a:r>
            <a:r>
              <a:rPr lang="nl-NL" sz="2000" dirty="0" smtClean="0">
                <a:solidFill>
                  <a:srgbClr val="92D050"/>
                </a:solidFill>
              </a:rPr>
              <a:t> (1)</a:t>
            </a:r>
            <a:r>
              <a:rPr lang="el-GR" sz="2000" dirty="0" smtClean="0"/>
              <a:t> </a:t>
            </a:r>
            <a:r>
              <a:rPr lang="el-GR" sz="2000" dirty="0" err="1" smtClean="0"/>
              <a:t>ἐπιθυμεῖν</a:t>
            </a:r>
            <a:r>
              <a:rPr lang="el-GR" sz="2000" dirty="0" smtClean="0"/>
              <a:t> </a:t>
            </a:r>
            <a:r>
              <a:rPr lang="el-GR" sz="2000" dirty="0" err="1" smtClean="0"/>
              <a:t>οὗ</a:t>
            </a:r>
            <a:r>
              <a:rPr lang="el-GR" sz="2000" dirty="0" smtClean="0"/>
              <a:t> </a:t>
            </a:r>
            <a:r>
              <a:rPr lang="el-GR" sz="2000" dirty="0" err="1" smtClean="0"/>
              <a:t>ἐνδεές</a:t>
            </a:r>
            <a:r>
              <a:rPr lang="el-GR" sz="2000" dirty="0" smtClean="0"/>
              <a:t> </a:t>
            </a:r>
            <a:r>
              <a:rPr lang="el-GR" sz="2000" dirty="0" err="1" smtClean="0"/>
              <a:t>ἐστιν</a:t>
            </a:r>
            <a:r>
              <a:rPr lang="nl-NL" sz="2000" dirty="0" smtClean="0"/>
              <a:t>, </a:t>
            </a:r>
            <a:r>
              <a:rPr lang="el-GR" sz="2000" dirty="0" smtClean="0"/>
              <a:t>ἢ </a:t>
            </a:r>
            <a:r>
              <a:rPr lang="el-GR" sz="2000" dirty="0" err="1" smtClean="0"/>
              <a:t>μὴ</a:t>
            </a:r>
            <a:r>
              <a:rPr lang="el-GR" sz="2000" dirty="0" smtClean="0"/>
              <a:t> </a:t>
            </a:r>
            <a:r>
              <a:rPr lang="el-GR" sz="2000" dirty="0" err="1" smtClean="0"/>
              <a:t>ἐπιθυμεῖν</a:t>
            </a:r>
            <a:r>
              <a:rPr lang="nl-NL" sz="2000" dirty="0" smtClean="0"/>
              <a:t>, </a:t>
            </a:r>
            <a:r>
              <a:rPr lang="el-GR" sz="2000" dirty="0" err="1" smtClean="0"/>
              <a:t>ἐὰν</a:t>
            </a:r>
            <a:r>
              <a:rPr lang="el-GR" sz="2000" dirty="0" smtClean="0"/>
              <a:t> </a:t>
            </a:r>
            <a:r>
              <a:rPr lang="el-GR" sz="2000" dirty="0" err="1" smtClean="0"/>
              <a:t>μὴ</a:t>
            </a:r>
            <a:r>
              <a:rPr lang="el-GR" sz="2000" dirty="0" smtClean="0"/>
              <a:t> </a:t>
            </a:r>
            <a:r>
              <a:rPr lang="el-GR" sz="2000" dirty="0" err="1" smtClean="0"/>
              <a:t>ἐνδεὲς</a:t>
            </a:r>
            <a:r>
              <a:rPr lang="el-GR" sz="2000" dirty="0" smtClean="0"/>
              <a:t> ᾖ</a:t>
            </a:r>
            <a:r>
              <a:rPr lang="nl-NL" sz="2000" dirty="0" smtClean="0"/>
              <a:t>; 250 </a:t>
            </a:r>
            <a:r>
              <a:rPr lang="el-GR" sz="2000" dirty="0" err="1" smtClean="0"/>
              <a:t>Ἐμοὶ</a:t>
            </a:r>
            <a:r>
              <a:rPr lang="el-GR" sz="2000" dirty="0" smtClean="0"/>
              <a:t> </a:t>
            </a:r>
            <a:r>
              <a:rPr lang="el-GR" sz="2000" dirty="0" err="1" smtClean="0"/>
              <a:t>μὲν</a:t>
            </a:r>
            <a:r>
              <a:rPr lang="el-GR" sz="2000" dirty="0" smtClean="0"/>
              <a:t> </a:t>
            </a:r>
            <a:r>
              <a:rPr lang="el-GR" sz="2000" dirty="0" err="1" smtClean="0"/>
              <a:t>γὰρ</a:t>
            </a:r>
            <a:r>
              <a:rPr lang="el-GR" sz="2000" dirty="0" smtClean="0"/>
              <a:t> </a:t>
            </a:r>
            <a:r>
              <a:rPr lang="el-GR" sz="2000" dirty="0" err="1" smtClean="0"/>
              <a:t>θαυμαστῶς</a:t>
            </a:r>
            <a:r>
              <a:rPr lang="el-GR" sz="2000" dirty="0" smtClean="0"/>
              <a:t> </a:t>
            </a:r>
            <a:r>
              <a:rPr lang="el-GR" sz="2000" dirty="0" err="1" smtClean="0"/>
              <a:t>δοκεῖ</a:t>
            </a:r>
            <a:r>
              <a:rPr lang="nl-NL" sz="2000" dirty="0" smtClean="0"/>
              <a:t>, </a:t>
            </a:r>
            <a:r>
              <a:rPr lang="el-GR" sz="2000" dirty="0" smtClean="0"/>
              <a:t>ὦ </a:t>
            </a:r>
            <a:r>
              <a:rPr lang="el-GR" sz="2000" dirty="0" err="1" smtClean="0"/>
              <a:t>Ἀγάθων</a:t>
            </a:r>
            <a:r>
              <a:rPr lang="nl-NL" sz="2000" dirty="0" smtClean="0"/>
              <a:t>, </a:t>
            </a:r>
            <a:r>
              <a:rPr lang="el-GR" sz="2000" dirty="0" err="1" smtClean="0"/>
              <a:t>ὡς</a:t>
            </a:r>
            <a:r>
              <a:rPr lang="el-GR" sz="2000" dirty="0" smtClean="0"/>
              <a:t> </a:t>
            </a:r>
            <a:r>
              <a:rPr lang="el-GR" sz="2000" dirty="0" err="1" smtClean="0"/>
              <a:t>ἀνάγκη</a:t>
            </a:r>
            <a:r>
              <a:rPr lang="el-GR" sz="2000" dirty="0" smtClean="0"/>
              <a:t> </a:t>
            </a:r>
            <a:r>
              <a:rPr lang="el-GR" sz="2000" dirty="0" err="1" smtClean="0"/>
              <a:t>εἶναι</a:t>
            </a:r>
            <a:r>
              <a:rPr lang="nl-NL" sz="2000" dirty="0" smtClean="0"/>
              <a:t>· </a:t>
            </a:r>
            <a:r>
              <a:rPr lang="el-GR" sz="2000" dirty="0" err="1" smtClean="0"/>
              <a:t>σοὶ</a:t>
            </a:r>
            <a:r>
              <a:rPr lang="el-GR" sz="2000" dirty="0" smtClean="0"/>
              <a:t> </a:t>
            </a:r>
            <a:r>
              <a:rPr lang="el-GR" sz="2000" dirty="0" err="1" smtClean="0"/>
              <a:t>δὲ</a:t>
            </a:r>
            <a:r>
              <a:rPr lang="nl-NL" sz="2000" dirty="0" smtClean="0"/>
              <a:t>  </a:t>
            </a:r>
            <a:r>
              <a:rPr lang="el-GR" sz="2000" dirty="0" err="1" smtClean="0"/>
              <a:t>πῶς</a:t>
            </a:r>
            <a:r>
              <a:rPr lang="nl-NL" sz="2000" dirty="0" smtClean="0"/>
              <a:t>; </a:t>
            </a:r>
            <a:r>
              <a:rPr lang="el-GR" sz="2000" dirty="0" err="1" smtClean="0"/>
              <a:t>Κἀμοί</a:t>
            </a:r>
            <a:r>
              <a:rPr lang="nl-NL" sz="2000" dirty="0" smtClean="0"/>
              <a:t>, </a:t>
            </a:r>
            <a:r>
              <a:rPr lang="el-GR" sz="2000" dirty="0" err="1" smtClean="0"/>
              <a:t>φάναι</a:t>
            </a:r>
            <a:r>
              <a:rPr lang="nl-NL" sz="2000" dirty="0" smtClean="0"/>
              <a:t>, </a:t>
            </a:r>
            <a:r>
              <a:rPr lang="el-GR" sz="2000" dirty="0" err="1" smtClean="0"/>
              <a:t>δοκεῖ</a:t>
            </a:r>
            <a:r>
              <a:rPr lang="nl-NL" sz="2000" dirty="0" smtClean="0"/>
              <a:t>. </a:t>
            </a:r>
            <a:r>
              <a:rPr lang="el-GR" sz="2000" dirty="0" err="1" smtClean="0"/>
              <a:t>Καλῶς</a:t>
            </a:r>
            <a:r>
              <a:rPr lang="el-GR" sz="2000" dirty="0" smtClean="0"/>
              <a:t> λέγεις</a:t>
            </a:r>
            <a:r>
              <a:rPr lang="nl-NL" sz="2000" dirty="0" smtClean="0"/>
              <a:t>. </a:t>
            </a:r>
            <a:r>
              <a:rPr lang="el-GR" sz="2000" dirty="0" err="1" smtClean="0"/>
              <a:t>Ἆρ᾽</a:t>
            </a:r>
            <a:r>
              <a:rPr lang="el-GR" sz="2000" dirty="0" smtClean="0"/>
              <a:t> </a:t>
            </a:r>
            <a:r>
              <a:rPr lang="el-GR" sz="2000" dirty="0" err="1" smtClean="0"/>
              <a:t>οὖν</a:t>
            </a:r>
            <a:r>
              <a:rPr lang="el-GR" sz="2000" dirty="0" smtClean="0"/>
              <a:t> </a:t>
            </a:r>
            <a:r>
              <a:rPr lang="el-GR" sz="2000" dirty="0" err="1" smtClean="0"/>
              <a:t>βούλοιτ᾽</a:t>
            </a:r>
            <a:r>
              <a:rPr lang="el-GR" sz="2000" dirty="0" smtClean="0"/>
              <a:t> </a:t>
            </a:r>
            <a:r>
              <a:rPr lang="el-GR" sz="2000" dirty="0" err="1" smtClean="0"/>
              <a:t>ἄν</a:t>
            </a:r>
            <a:r>
              <a:rPr lang="el-GR" sz="2000" dirty="0" smtClean="0"/>
              <a:t> τις μέγας </a:t>
            </a:r>
            <a:r>
              <a:rPr lang="el-GR" sz="2000" dirty="0" err="1" smtClean="0"/>
              <a:t>ὢν</a:t>
            </a:r>
            <a:r>
              <a:rPr lang="el-GR" sz="2000" dirty="0" smtClean="0"/>
              <a:t> μέγας </a:t>
            </a:r>
            <a:r>
              <a:rPr lang="el-GR" sz="2000" dirty="0" err="1" smtClean="0"/>
              <a:t>εἶναι</a:t>
            </a:r>
            <a:r>
              <a:rPr lang="nl-NL" sz="2000" dirty="0" smtClean="0"/>
              <a:t>, </a:t>
            </a:r>
            <a:r>
              <a:rPr lang="el-GR" sz="2000" dirty="0" smtClean="0"/>
              <a:t>ἢ </a:t>
            </a:r>
            <a:r>
              <a:rPr lang="el-GR" sz="2000" dirty="0" err="1" smtClean="0"/>
              <a:t>ἰσχυρὸς</a:t>
            </a:r>
            <a:r>
              <a:rPr lang="el-GR" sz="2000" dirty="0" smtClean="0"/>
              <a:t> </a:t>
            </a:r>
            <a:r>
              <a:rPr lang="el-GR" sz="2000" dirty="0" err="1" smtClean="0"/>
              <a:t>ὢν</a:t>
            </a:r>
            <a:r>
              <a:rPr lang="el-GR" sz="2000" dirty="0" smtClean="0"/>
              <a:t> </a:t>
            </a:r>
            <a:r>
              <a:rPr lang="el-GR" sz="2000" dirty="0" err="1" smtClean="0"/>
              <a:t>ἰσχυρός</a:t>
            </a:r>
            <a:r>
              <a:rPr lang="nl-NL" sz="2000" dirty="0" smtClean="0"/>
              <a:t>; 255 </a:t>
            </a:r>
            <a:r>
              <a:rPr lang="el-GR" sz="2000" dirty="0" err="1" smtClean="0"/>
              <a:t>Ἀδύνατον</a:t>
            </a:r>
            <a:r>
              <a:rPr lang="el-GR" sz="2000" dirty="0" smtClean="0"/>
              <a:t> </a:t>
            </a:r>
            <a:r>
              <a:rPr lang="el-GR" sz="2000" dirty="0" err="1" smtClean="0"/>
              <a:t>ἐκ</a:t>
            </a:r>
            <a:r>
              <a:rPr lang="el-GR" sz="2000" dirty="0" smtClean="0"/>
              <a:t> </a:t>
            </a:r>
            <a:r>
              <a:rPr lang="el-GR" sz="2000" dirty="0" err="1" smtClean="0"/>
              <a:t>τῶν</a:t>
            </a:r>
            <a:r>
              <a:rPr lang="el-GR" sz="2000" dirty="0" smtClean="0"/>
              <a:t> </a:t>
            </a:r>
            <a:r>
              <a:rPr lang="el-GR" sz="2000" dirty="0" err="1" smtClean="0"/>
              <a:t>ὡμολογημένων</a:t>
            </a:r>
            <a:r>
              <a:rPr lang="nl-NL" sz="2000" dirty="0" smtClean="0"/>
              <a:t>. </a:t>
            </a:r>
            <a:r>
              <a:rPr lang="el-GR" sz="2000" dirty="0" err="1" smtClean="0"/>
              <a:t>Οὐ</a:t>
            </a:r>
            <a:r>
              <a:rPr lang="el-GR" sz="2000" dirty="0" smtClean="0"/>
              <a:t> γάρ που </a:t>
            </a:r>
            <a:r>
              <a:rPr lang="el-GR" sz="2000" dirty="0" err="1" smtClean="0"/>
              <a:t>ἐνδεὴς</a:t>
            </a:r>
            <a:r>
              <a:rPr lang="el-GR" sz="2000" dirty="0" smtClean="0"/>
              <a:t> </a:t>
            </a:r>
            <a:r>
              <a:rPr lang="el-GR" sz="2000" dirty="0" err="1" smtClean="0"/>
              <a:t>ἂν</a:t>
            </a:r>
            <a:r>
              <a:rPr lang="el-GR" sz="2000" dirty="0" smtClean="0"/>
              <a:t> </a:t>
            </a:r>
            <a:r>
              <a:rPr lang="el-GR" sz="2000" dirty="0" err="1" smtClean="0"/>
              <a:t>εἴη</a:t>
            </a:r>
            <a:r>
              <a:rPr lang="el-GR" sz="2000" dirty="0" smtClean="0"/>
              <a:t> </a:t>
            </a:r>
            <a:r>
              <a:rPr lang="el-GR" sz="2000" dirty="0" smtClean="0">
                <a:solidFill>
                  <a:srgbClr val="92D050"/>
                </a:solidFill>
              </a:rPr>
              <a:t>τούτων</a:t>
            </a:r>
            <a:r>
              <a:rPr lang="nl-NL" sz="2000" dirty="0" smtClean="0">
                <a:solidFill>
                  <a:srgbClr val="92D050"/>
                </a:solidFill>
              </a:rPr>
              <a:t> (2)</a:t>
            </a:r>
            <a:r>
              <a:rPr lang="el-GR" sz="2000" dirty="0" smtClean="0"/>
              <a:t> ὅ </a:t>
            </a:r>
            <a:r>
              <a:rPr lang="el-GR" sz="2000" dirty="0" err="1" smtClean="0"/>
              <a:t>γε</a:t>
            </a:r>
            <a:r>
              <a:rPr lang="el-GR" sz="2000" dirty="0" smtClean="0"/>
              <a:t> </a:t>
            </a:r>
            <a:r>
              <a:rPr lang="el-GR" sz="2000" dirty="0" err="1" smtClean="0"/>
              <a:t>ὤν</a:t>
            </a:r>
            <a:r>
              <a:rPr lang="nl-NL" sz="2000" dirty="0" smtClean="0"/>
              <a:t>. </a:t>
            </a:r>
            <a:r>
              <a:rPr lang="el-GR" sz="2000" dirty="0" err="1" smtClean="0"/>
              <a:t>Ἀληθῆ</a:t>
            </a:r>
            <a:r>
              <a:rPr lang="el-GR" sz="2000" dirty="0" smtClean="0"/>
              <a:t> λέγεις</a:t>
            </a:r>
            <a:r>
              <a:rPr lang="nl-NL" sz="2000" dirty="0" smtClean="0"/>
              <a:t>.</a:t>
            </a:r>
            <a:endParaRPr lang="el-GR" sz="2600" dirty="0" smtClean="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nl-NL" sz="1600" dirty="0" smtClean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/>
                <a:cs typeface="Times-Roman"/>
              </a:rPr>
              <a:t>Welke naamval, en waarom?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nl-NL" sz="1600" dirty="0" smtClean="0">
                <a:solidFill>
                  <a:srgbClr val="000000"/>
                </a:solidFill>
                <a:latin typeface="Palatino Linotype" panose="02040502050505030304" pitchFamily="18" charset="0"/>
                <a:ea typeface="Times New Roman"/>
                <a:cs typeface="Times-Roman"/>
              </a:rPr>
              <a:t>Waar verwijst dit naar?</a:t>
            </a:r>
            <a:endParaRPr lang="nl-NL" sz="1600" dirty="0" smtClean="0">
              <a:solidFill>
                <a:srgbClr val="000000"/>
              </a:solidFill>
              <a:effectLst/>
              <a:latin typeface="Palatino Linotype" panose="02040502050505030304" pitchFamily="18" charset="0"/>
              <a:ea typeface="Times New Roman"/>
              <a:cs typeface="Times-Roman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endParaRPr lang="la-Latn" sz="1600" dirty="0">
              <a:solidFill>
                <a:srgbClr val="000000"/>
              </a:solidFill>
              <a:effectLst/>
              <a:latin typeface="Palatino Linotype" panose="02040502050505030304" pitchFamily="18" charset="0"/>
              <a:ea typeface="Times New Roman"/>
              <a:cs typeface="Times-Roman"/>
            </a:endParaRPr>
          </a:p>
        </p:txBody>
      </p:sp>
    </p:spTree>
    <p:extLst>
      <p:ext uri="{BB962C8B-B14F-4D97-AF65-F5344CB8AC3E}">
        <p14:creationId xmlns:p14="http://schemas.microsoft.com/office/powerpoint/2010/main" val="56272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nl-NL" sz="3600" dirty="0" smtClean="0"/>
              <a:t>6.4 Agathon ondervraagd</a:t>
            </a:r>
            <a:br>
              <a:rPr lang="nl-NL" sz="3600" dirty="0" smtClean="0"/>
            </a:br>
            <a:r>
              <a:rPr lang="nl-NL" sz="3600" dirty="0" smtClean="0"/>
              <a:t>hfdst. 6.248-57</a:t>
            </a:r>
            <a:endParaRPr lang="nl-NL" sz="3600" dirty="0"/>
          </a:p>
        </p:txBody>
      </p:sp>
      <p:sp>
        <p:nvSpPr>
          <p:cNvPr id="9" name="Rechthoek 8">
            <a:hlinkClick r:id="rId2" action="ppaction://hlinksldjump"/>
          </p:cNvPr>
          <p:cNvSpPr/>
          <p:nvPr/>
        </p:nvSpPr>
        <p:spPr>
          <a:xfrm>
            <a:off x="6289451" y="6157073"/>
            <a:ext cx="1080120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Vertaling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0" name="Rechthoek 9">
            <a:hlinkClick r:id="rId3" action="ppaction://hlinksldjump"/>
          </p:cNvPr>
          <p:cNvSpPr/>
          <p:nvPr/>
        </p:nvSpPr>
        <p:spPr>
          <a:xfrm>
            <a:off x="2765162" y="6157073"/>
            <a:ext cx="1080120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Structuur</a:t>
            </a:r>
            <a:endParaRPr lang="nl-NL" dirty="0"/>
          </a:p>
        </p:txBody>
      </p:sp>
      <p:sp>
        <p:nvSpPr>
          <p:cNvPr id="11" name="Rechthoek 10">
            <a:hlinkClick r:id="rId4" action="ppaction://hlinksldjump"/>
          </p:cNvPr>
          <p:cNvSpPr/>
          <p:nvPr/>
        </p:nvSpPr>
        <p:spPr>
          <a:xfrm>
            <a:off x="1765115" y="6161203"/>
            <a:ext cx="854604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Tekst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" name="Rechthoek 11">
            <a:hlinkClick r:id="rId5" action="ppaction://hlinksldjump"/>
          </p:cNvPr>
          <p:cNvSpPr/>
          <p:nvPr/>
        </p:nvSpPr>
        <p:spPr>
          <a:xfrm>
            <a:off x="3990725" y="6161203"/>
            <a:ext cx="792088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Extra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3" name="Rechthoek 12">
            <a:hlinkClick r:id="rId6" action="ppaction://hlinksldjump"/>
          </p:cNvPr>
          <p:cNvSpPr/>
          <p:nvPr/>
        </p:nvSpPr>
        <p:spPr>
          <a:xfrm>
            <a:off x="539552" y="6161203"/>
            <a:ext cx="1080120" cy="36004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Vorige</a:t>
            </a:r>
            <a:endParaRPr lang="nl-NL" dirty="0"/>
          </a:p>
        </p:txBody>
      </p:sp>
      <p:sp>
        <p:nvSpPr>
          <p:cNvPr id="14" name="Rechthoek 13">
            <a:hlinkClick r:id="rId6" action="ppaction://hlinksldjump"/>
          </p:cNvPr>
          <p:cNvSpPr/>
          <p:nvPr/>
        </p:nvSpPr>
        <p:spPr>
          <a:xfrm>
            <a:off x="7515015" y="6157073"/>
            <a:ext cx="1080120" cy="3683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Volgende</a:t>
            </a:r>
            <a:endParaRPr lang="nl-NL" dirty="0"/>
          </a:p>
        </p:txBody>
      </p:sp>
      <p:sp>
        <p:nvSpPr>
          <p:cNvPr id="15" name="Rechthoek 14">
            <a:hlinkClick r:id="rId7" action="ppaction://hlinksldjump"/>
          </p:cNvPr>
          <p:cNvSpPr/>
          <p:nvPr/>
        </p:nvSpPr>
        <p:spPr>
          <a:xfrm>
            <a:off x="4928256" y="6157073"/>
            <a:ext cx="1215752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Vragen</a:t>
            </a:r>
            <a:endParaRPr lang="nl-NL" dirty="0"/>
          </a:p>
        </p:txBody>
      </p:sp>
      <p:sp>
        <p:nvSpPr>
          <p:cNvPr id="16" name="Tijdelijke aanduiding voor inhoud 2"/>
          <p:cNvSpPr txBox="1">
            <a:spLocks/>
          </p:cNvSpPr>
          <p:nvPr/>
        </p:nvSpPr>
        <p:spPr>
          <a:xfrm>
            <a:off x="467544" y="1380075"/>
            <a:ext cx="8229600" cy="4781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l-GR" sz="1800" dirty="0">
                <a:solidFill>
                  <a:srgbClr val="FF0000"/>
                </a:solidFill>
              </a:rPr>
              <a:t>Σκόπει</a:t>
            </a:r>
            <a:r>
              <a:rPr lang="el-GR" sz="1800" dirty="0"/>
              <a:t> δή</a:t>
            </a:r>
            <a:r>
              <a:rPr lang="nl-NL" sz="1800" dirty="0"/>
              <a:t>, </a:t>
            </a:r>
            <a:r>
              <a:rPr lang="el-GR" sz="1800" u="sng" dirty="0">
                <a:solidFill>
                  <a:srgbClr val="FF0000"/>
                </a:solidFill>
              </a:rPr>
              <a:t>εἰπεῖν</a:t>
            </a:r>
            <a:r>
              <a:rPr lang="el-GR" sz="1800" u="sng" dirty="0"/>
              <a:t> </a:t>
            </a:r>
            <a:r>
              <a:rPr lang="el-GR" sz="1800" u="sng" dirty="0">
                <a:solidFill>
                  <a:srgbClr val="0070C0"/>
                </a:solidFill>
              </a:rPr>
              <a:t>τὸν Σωκράτη</a:t>
            </a:r>
            <a:r>
              <a:rPr lang="nl-NL" sz="1800" dirty="0"/>
              <a:t>, </a:t>
            </a:r>
            <a:r>
              <a:rPr lang="el-GR" sz="1800" dirty="0"/>
              <a:t>ἀντὶ τοῦ εἰκότος </a:t>
            </a:r>
            <a:r>
              <a:rPr lang="el-GR" sz="1800" b="1" i="1" dirty="0"/>
              <a:t>εἰ</a:t>
            </a:r>
            <a:r>
              <a:rPr lang="el-GR" sz="1800" i="1" dirty="0"/>
              <a:t> </a:t>
            </a:r>
            <a:r>
              <a:rPr lang="el-GR" sz="1800" i="1" dirty="0">
                <a:solidFill>
                  <a:srgbClr val="0070C0"/>
                </a:solidFill>
              </a:rPr>
              <a:t>ἀνάγκη</a:t>
            </a:r>
            <a:r>
              <a:rPr lang="el-GR" sz="1800" i="1" dirty="0"/>
              <a:t> οὕτως</a:t>
            </a:r>
            <a:r>
              <a:rPr lang="nl-NL" sz="1800" dirty="0"/>
              <a:t>, </a:t>
            </a:r>
            <a:r>
              <a:rPr lang="el-GR" sz="1800" u="sng" dirty="0">
                <a:solidFill>
                  <a:srgbClr val="0070C0"/>
                </a:solidFill>
              </a:rPr>
              <a:t>τὸ ἐπιθυμοῦν</a:t>
            </a:r>
            <a:r>
              <a:rPr lang="el-GR" sz="1800" u="sng" dirty="0"/>
              <a:t> </a:t>
            </a:r>
            <a:r>
              <a:rPr lang="el-GR" sz="1800" u="sng" dirty="0">
                <a:solidFill>
                  <a:srgbClr val="FF0000"/>
                </a:solidFill>
              </a:rPr>
              <a:t>ἐπιθυμεῖν</a:t>
            </a:r>
            <a:r>
              <a:rPr lang="el-GR" sz="1800" u="sng" dirty="0"/>
              <a:t> </a:t>
            </a:r>
            <a:r>
              <a:rPr lang="el-GR" sz="1800" b="1" i="1" dirty="0"/>
              <a:t>οὗ</a:t>
            </a:r>
            <a:r>
              <a:rPr lang="el-GR" sz="1800" i="1" dirty="0"/>
              <a:t> </a:t>
            </a:r>
            <a:r>
              <a:rPr lang="el-GR" sz="1800" i="1" dirty="0">
                <a:solidFill>
                  <a:srgbClr val="0070C0"/>
                </a:solidFill>
              </a:rPr>
              <a:t>ἐνδεές</a:t>
            </a:r>
            <a:r>
              <a:rPr lang="el-GR" sz="1800" i="1" dirty="0"/>
              <a:t> </a:t>
            </a:r>
            <a:r>
              <a:rPr lang="el-GR" sz="1800" i="1" dirty="0">
                <a:solidFill>
                  <a:srgbClr val="FF0000"/>
                </a:solidFill>
              </a:rPr>
              <a:t>ἐστιν</a:t>
            </a:r>
            <a:r>
              <a:rPr lang="nl-NL" sz="1800" dirty="0"/>
              <a:t>, </a:t>
            </a:r>
            <a:r>
              <a:rPr lang="el-GR" sz="1800" dirty="0"/>
              <a:t>ἢ </a:t>
            </a:r>
            <a:r>
              <a:rPr lang="el-GR" sz="1800" u="sng" dirty="0"/>
              <a:t>μὴ </a:t>
            </a:r>
            <a:r>
              <a:rPr lang="el-GR" sz="1800" u="sng" dirty="0">
                <a:solidFill>
                  <a:srgbClr val="FF0000"/>
                </a:solidFill>
              </a:rPr>
              <a:t>ἐπιθυμεῖν</a:t>
            </a:r>
            <a:r>
              <a:rPr lang="nl-NL" sz="1800" u="sng" dirty="0"/>
              <a:t>, </a:t>
            </a:r>
            <a:r>
              <a:rPr lang="el-GR" sz="1800" i="1" dirty="0">
                <a:solidFill>
                  <a:srgbClr val="FF0000"/>
                </a:solidFill>
              </a:rPr>
              <a:t>ἐὰν</a:t>
            </a:r>
            <a:r>
              <a:rPr lang="el-GR" sz="1800" i="1" dirty="0"/>
              <a:t> μὴ </a:t>
            </a:r>
            <a:r>
              <a:rPr lang="el-GR" sz="1800" i="1" dirty="0">
                <a:solidFill>
                  <a:srgbClr val="0070C0"/>
                </a:solidFill>
              </a:rPr>
              <a:t>ἐνδεὲς</a:t>
            </a:r>
            <a:r>
              <a:rPr lang="el-GR" sz="1800" i="1" dirty="0"/>
              <a:t> </a:t>
            </a:r>
            <a:r>
              <a:rPr lang="el-GR" sz="1800" i="1" dirty="0">
                <a:solidFill>
                  <a:srgbClr val="FF0000"/>
                </a:solidFill>
              </a:rPr>
              <a:t>ᾖ</a:t>
            </a:r>
            <a:r>
              <a:rPr lang="nl-NL" sz="1800" dirty="0"/>
              <a:t>; 250 </a:t>
            </a:r>
            <a:r>
              <a:rPr lang="el-GR" sz="1800" dirty="0"/>
              <a:t>Ἐμοὶ μὲν γὰρ θαυμαστῶς </a:t>
            </a:r>
            <a:r>
              <a:rPr lang="el-GR" sz="1800" dirty="0">
                <a:solidFill>
                  <a:srgbClr val="FF0000"/>
                </a:solidFill>
              </a:rPr>
              <a:t>δοκεῖ</a:t>
            </a:r>
            <a:r>
              <a:rPr lang="nl-NL" sz="1800" dirty="0"/>
              <a:t>, </a:t>
            </a:r>
            <a:r>
              <a:rPr lang="el-GR" sz="1800" dirty="0"/>
              <a:t>ὦ Ἀγάθων</a:t>
            </a:r>
            <a:r>
              <a:rPr lang="nl-NL" sz="1800" dirty="0"/>
              <a:t>, </a:t>
            </a:r>
            <a:r>
              <a:rPr lang="el-GR" sz="1800" b="1" i="1" dirty="0"/>
              <a:t>ὡς</a:t>
            </a:r>
            <a:r>
              <a:rPr lang="el-GR" sz="1800" i="1" dirty="0"/>
              <a:t> </a:t>
            </a:r>
            <a:r>
              <a:rPr lang="el-GR" sz="1800" i="1" dirty="0">
                <a:solidFill>
                  <a:srgbClr val="0070C0"/>
                </a:solidFill>
              </a:rPr>
              <a:t>ἀνάγκη</a:t>
            </a:r>
            <a:r>
              <a:rPr lang="el-GR" sz="1800" i="1" dirty="0"/>
              <a:t> </a:t>
            </a:r>
            <a:r>
              <a:rPr lang="el-GR" sz="1800" i="1" dirty="0">
                <a:solidFill>
                  <a:srgbClr val="FF0000"/>
                </a:solidFill>
              </a:rPr>
              <a:t>εἶναι</a:t>
            </a:r>
            <a:r>
              <a:rPr lang="nl-NL" sz="1800" dirty="0"/>
              <a:t>· </a:t>
            </a:r>
            <a:r>
              <a:rPr lang="el-GR" sz="1800" dirty="0"/>
              <a:t>σοὶ δὲ</a:t>
            </a:r>
            <a:r>
              <a:rPr lang="nl-NL" sz="1800" dirty="0"/>
              <a:t>  </a:t>
            </a:r>
            <a:r>
              <a:rPr lang="el-GR" sz="1800" dirty="0"/>
              <a:t>πῶς</a:t>
            </a:r>
            <a:r>
              <a:rPr lang="nl-NL" sz="1800" dirty="0"/>
              <a:t>; </a:t>
            </a:r>
            <a:r>
              <a:rPr lang="el-GR" sz="1800" dirty="0"/>
              <a:t>Κἀμοί</a:t>
            </a:r>
            <a:r>
              <a:rPr lang="nl-NL" sz="1800" dirty="0"/>
              <a:t>, </a:t>
            </a:r>
            <a:r>
              <a:rPr lang="el-GR" sz="1800" u="sng" dirty="0">
                <a:solidFill>
                  <a:srgbClr val="FF0000"/>
                </a:solidFill>
              </a:rPr>
              <a:t>φάναι</a:t>
            </a:r>
            <a:r>
              <a:rPr lang="nl-NL" sz="1800" dirty="0"/>
              <a:t>, </a:t>
            </a:r>
            <a:r>
              <a:rPr lang="el-GR" sz="1800" dirty="0">
                <a:solidFill>
                  <a:srgbClr val="FF0000"/>
                </a:solidFill>
              </a:rPr>
              <a:t>δοκεῖ</a:t>
            </a:r>
            <a:r>
              <a:rPr lang="nl-NL" sz="1800" dirty="0"/>
              <a:t>. </a:t>
            </a:r>
            <a:r>
              <a:rPr lang="el-GR" sz="1800" dirty="0"/>
              <a:t>Καλῶς </a:t>
            </a:r>
            <a:r>
              <a:rPr lang="el-GR" sz="1800" dirty="0">
                <a:solidFill>
                  <a:srgbClr val="FF0000"/>
                </a:solidFill>
              </a:rPr>
              <a:t>λέγεις</a:t>
            </a:r>
            <a:r>
              <a:rPr lang="nl-NL" sz="1800" dirty="0"/>
              <a:t>. </a:t>
            </a:r>
            <a:r>
              <a:rPr lang="el-GR" sz="1800" dirty="0"/>
              <a:t>Ἆρ᾽ οὖν </a:t>
            </a:r>
            <a:r>
              <a:rPr lang="el-GR" sz="1800" dirty="0">
                <a:solidFill>
                  <a:srgbClr val="FF0000"/>
                </a:solidFill>
              </a:rPr>
              <a:t>βούλοιτ</a:t>
            </a:r>
            <a:r>
              <a:rPr lang="el-GR" sz="1800" dirty="0"/>
              <a:t>᾽ ἄν </a:t>
            </a:r>
            <a:r>
              <a:rPr lang="el-GR" sz="1800" dirty="0">
                <a:solidFill>
                  <a:srgbClr val="0070C0"/>
                </a:solidFill>
              </a:rPr>
              <a:t>τις</a:t>
            </a:r>
            <a:r>
              <a:rPr lang="el-GR" sz="1800" dirty="0"/>
              <a:t> </a:t>
            </a:r>
            <a:r>
              <a:rPr lang="el-GR" sz="1800" u="sng" dirty="0">
                <a:solidFill>
                  <a:srgbClr val="0070C0"/>
                </a:solidFill>
              </a:rPr>
              <a:t>μέγας ὢν </a:t>
            </a:r>
            <a:r>
              <a:rPr lang="el-GR" sz="1800" dirty="0">
                <a:solidFill>
                  <a:srgbClr val="0070C0"/>
                </a:solidFill>
              </a:rPr>
              <a:t>μέγας</a:t>
            </a:r>
            <a:r>
              <a:rPr lang="el-GR" sz="1800" dirty="0"/>
              <a:t> </a:t>
            </a:r>
            <a:r>
              <a:rPr lang="el-GR" sz="1800" dirty="0">
                <a:solidFill>
                  <a:srgbClr val="FF0000"/>
                </a:solidFill>
              </a:rPr>
              <a:t>εἶναι</a:t>
            </a:r>
            <a:r>
              <a:rPr lang="nl-NL" sz="1800" dirty="0"/>
              <a:t>, </a:t>
            </a:r>
            <a:r>
              <a:rPr lang="el-GR" sz="1800" dirty="0"/>
              <a:t>ἢ </a:t>
            </a:r>
            <a:r>
              <a:rPr lang="el-GR" sz="1800" u="sng" dirty="0">
                <a:solidFill>
                  <a:srgbClr val="0070C0"/>
                </a:solidFill>
              </a:rPr>
              <a:t>ἰσχυρὸς ὢν </a:t>
            </a:r>
            <a:r>
              <a:rPr lang="el-GR" sz="1800" dirty="0">
                <a:solidFill>
                  <a:srgbClr val="0070C0"/>
                </a:solidFill>
              </a:rPr>
              <a:t>ἰσχυρός</a:t>
            </a:r>
            <a:r>
              <a:rPr lang="nl-NL" sz="1800" dirty="0"/>
              <a:t>; 255 </a:t>
            </a:r>
            <a:r>
              <a:rPr lang="el-GR" sz="1800" dirty="0">
                <a:solidFill>
                  <a:srgbClr val="0070C0"/>
                </a:solidFill>
              </a:rPr>
              <a:t>Ἀδύνατον</a:t>
            </a:r>
            <a:r>
              <a:rPr lang="el-GR" sz="1800" dirty="0"/>
              <a:t> ἐκ τῶν ὡμολογημένων</a:t>
            </a:r>
            <a:r>
              <a:rPr lang="nl-NL" sz="1800" dirty="0"/>
              <a:t>. </a:t>
            </a:r>
            <a:r>
              <a:rPr lang="el-GR" sz="1800" dirty="0"/>
              <a:t>Οὐ γάρ που </a:t>
            </a:r>
            <a:r>
              <a:rPr lang="el-GR" sz="1800" dirty="0">
                <a:solidFill>
                  <a:srgbClr val="0070C0"/>
                </a:solidFill>
              </a:rPr>
              <a:t>ἐνδεὴς</a:t>
            </a:r>
            <a:r>
              <a:rPr lang="el-GR" sz="1800" dirty="0"/>
              <a:t> ἂν </a:t>
            </a:r>
            <a:r>
              <a:rPr lang="el-GR" sz="1800" dirty="0">
                <a:solidFill>
                  <a:srgbClr val="FF0000"/>
                </a:solidFill>
              </a:rPr>
              <a:t>εἴη</a:t>
            </a:r>
            <a:r>
              <a:rPr lang="el-GR" sz="1800" dirty="0"/>
              <a:t> τούτων </a:t>
            </a:r>
            <a:r>
              <a:rPr lang="el-GR" sz="1800" dirty="0">
                <a:solidFill>
                  <a:srgbClr val="0070C0"/>
                </a:solidFill>
              </a:rPr>
              <a:t>ὅ γε ὤν</a:t>
            </a:r>
            <a:r>
              <a:rPr lang="nl-NL" sz="1800" dirty="0"/>
              <a:t>. </a:t>
            </a:r>
            <a:r>
              <a:rPr lang="el-GR" sz="1800" dirty="0">
                <a:solidFill>
                  <a:srgbClr val="FFC000"/>
                </a:solidFill>
              </a:rPr>
              <a:t>Ἀληθῆ</a:t>
            </a:r>
            <a:r>
              <a:rPr lang="el-GR" sz="1800" dirty="0"/>
              <a:t> </a:t>
            </a:r>
            <a:r>
              <a:rPr lang="el-GR" sz="1800" dirty="0">
                <a:solidFill>
                  <a:srgbClr val="FF0000"/>
                </a:solidFill>
              </a:rPr>
              <a:t>λέγεις</a:t>
            </a:r>
            <a:r>
              <a:rPr lang="nl-NL" sz="1800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nl-NL" sz="1600" dirty="0"/>
              <a:t>— ‘Overdenk dan,’ zei* Socrates, ‘of in plaats van waarschijnlijkheid (</a:t>
            </a:r>
            <a:r>
              <a:rPr lang="nl-NL" sz="1600" dirty="0" err="1"/>
              <a:t>lett</a:t>
            </a:r>
            <a:r>
              <a:rPr lang="nl-NL" sz="1600" dirty="0"/>
              <a:t>. het waarschijnlijke) er [geen] noodzaak is dat het zo is, dat het begerende datgene begeert waaraan het gebrek heeft, of dat het niet begeert, als het geen gebrek heeft? 250 Want het is wonderlijk, </a:t>
            </a:r>
            <a:r>
              <a:rPr lang="nl-NL" sz="1600" dirty="0" err="1"/>
              <a:t>Agathon</a:t>
            </a:r>
            <a:r>
              <a:rPr lang="nl-NL" sz="1600" dirty="0"/>
              <a:t>, hoezeer ik de indruk heb dat dit noodzakelijk (</a:t>
            </a:r>
            <a:r>
              <a:rPr lang="nl-NL" sz="1600" dirty="0" err="1"/>
              <a:t>lett</a:t>
            </a:r>
            <a:r>
              <a:rPr lang="nl-NL" sz="1600" dirty="0"/>
              <a:t>. er noodzaak) is. Maar welke indruk heb jij?’ — ‘Ook ik heb die (</a:t>
            </a:r>
            <a:r>
              <a:rPr lang="nl-NL" sz="1600" dirty="0" err="1"/>
              <a:t>lett</a:t>
            </a:r>
            <a:r>
              <a:rPr lang="nl-NL" sz="1600" dirty="0"/>
              <a:t>. de) indruk,’ zei* hij. — ‘Mooi geantwoord! (</a:t>
            </a:r>
            <a:r>
              <a:rPr lang="nl-NL" sz="1600" dirty="0" err="1"/>
              <a:t>lett</a:t>
            </a:r>
            <a:r>
              <a:rPr lang="nl-NL" sz="1600" dirty="0"/>
              <a:t>. Je spreekt mooi.) Zou nu iemand groot willen zijn, terwijl hij [al] groot is, of sterk [willen zijn], terwijl hij [al] sterk is?’ — 255 ‘Dat (</a:t>
            </a:r>
            <a:r>
              <a:rPr lang="nl-NL" sz="1600" dirty="0" err="1"/>
              <a:t>lett</a:t>
            </a:r>
            <a:r>
              <a:rPr lang="nl-NL" sz="1600" dirty="0"/>
              <a:t>. het) is onmogelijk op grond van (</a:t>
            </a:r>
            <a:r>
              <a:rPr lang="nl-NL" sz="1600" dirty="0" err="1"/>
              <a:t>lett</a:t>
            </a:r>
            <a:r>
              <a:rPr lang="nl-NL" sz="1600" dirty="0"/>
              <a:t>. vanuit) wat toegegeven is.’ — ‘Want hij zal daar natuurlijk wel geen gebrek aan hebben, hij althans die groot of sterk is.’ — ‘Je spreekt de waarheid (</a:t>
            </a:r>
            <a:r>
              <a:rPr lang="nl-NL" sz="1600" dirty="0" err="1"/>
              <a:t>lett</a:t>
            </a:r>
            <a:r>
              <a:rPr lang="nl-NL" sz="1600" dirty="0"/>
              <a:t>. ware dingen).’</a:t>
            </a:r>
          </a:p>
        </p:txBody>
      </p:sp>
    </p:spTree>
    <p:extLst>
      <p:ext uri="{BB962C8B-B14F-4D97-AF65-F5344CB8AC3E}">
        <p14:creationId xmlns:p14="http://schemas.microsoft.com/office/powerpoint/2010/main" val="355613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nl-NL" sz="3600" dirty="0" smtClean="0"/>
              <a:t>6.4 Agathon ondervraagd</a:t>
            </a:r>
            <a:br>
              <a:rPr lang="nl-NL" sz="3600" dirty="0" smtClean="0"/>
            </a:br>
            <a:r>
              <a:rPr lang="nl-NL" sz="3600" dirty="0" smtClean="0"/>
              <a:t>hfdst. 6.258-64</a:t>
            </a:r>
            <a:endParaRPr lang="nl-NL" sz="3600" dirty="0"/>
          </a:p>
        </p:txBody>
      </p:sp>
      <p:sp>
        <p:nvSpPr>
          <p:cNvPr id="9" name="Rechthoek 8">
            <a:hlinkClick r:id="rId2" action="ppaction://hlinksldjump"/>
          </p:cNvPr>
          <p:cNvSpPr/>
          <p:nvPr/>
        </p:nvSpPr>
        <p:spPr>
          <a:xfrm>
            <a:off x="6289451" y="6157073"/>
            <a:ext cx="1080120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Vertaling</a:t>
            </a:r>
            <a:endParaRPr lang="nl-NL" dirty="0"/>
          </a:p>
        </p:txBody>
      </p:sp>
      <p:sp>
        <p:nvSpPr>
          <p:cNvPr id="10" name="Rechthoek 9">
            <a:hlinkClick r:id="rId3" action="ppaction://hlinksldjump"/>
          </p:cNvPr>
          <p:cNvSpPr/>
          <p:nvPr/>
        </p:nvSpPr>
        <p:spPr>
          <a:xfrm>
            <a:off x="2765162" y="6157073"/>
            <a:ext cx="1080120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Structuur</a:t>
            </a:r>
            <a:endParaRPr lang="nl-NL" dirty="0"/>
          </a:p>
        </p:txBody>
      </p:sp>
      <p:sp>
        <p:nvSpPr>
          <p:cNvPr id="11" name="Rechthoek 10">
            <a:hlinkClick r:id="rId4" action="ppaction://hlinksldjump"/>
          </p:cNvPr>
          <p:cNvSpPr/>
          <p:nvPr/>
        </p:nvSpPr>
        <p:spPr>
          <a:xfrm>
            <a:off x="1765115" y="6161203"/>
            <a:ext cx="854604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Tekst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2" name="Rechthoek 11">
            <a:hlinkClick r:id="rId5" action="ppaction://hlinksldjump"/>
          </p:cNvPr>
          <p:cNvSpPr/>
          <p:nvPr/>
        </p:nvSpPr>
        <p:spPr>
          <a:xfrm>
            <a:off x="3990725" y="6161203"/>
            <a:ext cx="792088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Extra</a:t>
            </a:r>
            <a:endParaRPr lang="nl-NL" dirty="0"/>
          </a:p>
        </p:txBody>
      </p:sp>
      <p:sp>
        <p:nvSpPr>
          <p:cNvPr id="13" name="Rechthoek 12">
            <a:hlinkClick r:id="rId6" action="ppaction://hlinksldjump"/>
          </p:cNvPr>
          <p:cNvSpPr/>
          <p:nvPr/>
        </p:nvSpPr>
        <p:spPr>
          <a:xfrm>
            <a:off x="539552" y="6161203"/>
            <a:ext cx="1080120" cy="36004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Vorige</a:t>
            </a:r>
            <a:endParaRPr lang="nl-NL" dirty="0"/>
          </a:p>
        </p:txBody>
      </p:sp>
      <p:sp>
        <p:nvSpPr>
          <p:cNvPr id="14" name="Rechthoek 13">
            <a:hlinkClick r:id="rId7" action="ppaction://hlinksldjump"/>
          </p:cNvPr>
          <p:cNvSpPr/>
          <p:nvPr/>
        </p:nvSpPr>
        <p:spPr>
          <a:xfrm>
            <a:off x="7515015" y="6157073"/>
            <a:ext cx="1080120" cy="3683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Volgende</a:t>
            </a:r>
            <a:endParaRPr lang="nl-NL" dirty="0"/>
          </a:p>
        </p:txBody>
      </p:sp>
      <p:sp>
        <p:nvSpPr>
          <p:cNvPr id="15" name="Rechthoek 14">
            <a:hlinkClick r:id="rId8" action="ppaction://hlinksldjump"/>
          </p:cNvPr>
          <p:cNvSpPr/>
          <p:nvPr/>
        </p:nvSpPr>
        <p:spPr>
          <a:xfrm>
            <a:off x="4928256" y="6157073"/>
            <a:ext cx="1215752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Vragen</a:t>
            </a:r>
            <a:endParaRPr lang="nl-NL" dirty="0"/>
          </a:p>
        </p:txBody>
      </p:sp>
      <p:sp>
        <p:nvSpPr>
          <p:cNvPr id="16" name="Tijdelijke aanduiding voor inhoud 2"/>
          <p:cNvSpPr txBox="1">
            <a:spLocks/>
          </p:cNvSpPr>
          <p:nvPr/>
        </p:nvSpPr>
        <p:spPr>
          <a:xfrm>
            <a:off x="467544" y="1380075"/>
            <a:ext cx="8229600" cy="4781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l-GR" sz="2000" dirty="0" err="1" smtClean="0"/>
              <a:t>Εἰ</a:t>
            </a:r>
            <a:r>
              <a:rPr lang="el-GR" sz="2000" dirty="0" smtClean="0"/>
              <a:t> </a:t>
            </a:r>
            <a:r>
              <a:rPr lang="el-GR" sz="2000" dirty="0" err="1" smtClean="0"/>
              <a:t>γὰρ</a:t>
            </a:r>
            <a:r>
              <a:rPr lang="el-GR" sz="2000" dirty="0" smtClean="0"/>
              <a:t> </a:t>
            </a:r>
            <a:r>
              <a:rPr lang="el-GR" sz="2000" dirty="0" err="1" smtClean="0"/>
              <a:t>καὶ</a:t>
            </a:r>
            <a:r>
              <a:rPr lang="el-GR" sz="2000" dirty="0" smtClean="0"/>
              <a:t> </a:t>
            </a:r>
            <a:r>
              <a:rPr lang="el-GR" sz="2000" dirty="0" err="1" smtClean="0"/>
              <a:t>ἰσχυρὸς</a:t>
            </a:r>
            <a:r>
              <a:rPr lang="el-GR" sz="2000" dirty="0" smtClean="0"/>
              <a:t> </a:t>
            </a:r>
            <a:r>
              <a:rPr lang="el-GR" sz="2000" dirty="0" err="1" smtClean="0"/>
              <a:t>ὢν</a:t>
            </a:r>
            <a:r>
              <a:rPr lang="el-GR" sz="2000" dirty="0" smtClean="0"/>
              <a:t> </a:t>
            </a:r>
            <a:r>
              <a:rPr lang="el-GR" sz="2000" dirty="0" err="1" smtClean="0"/>
              <a:t>βούλοιτο</a:t>
            </a:r>
            <a:r>
              <a:rPr lang="el-GR" sz="2000" dirty="0" smtClean="0"/>
              <a:t> </a:t>
            </a:r>
            <a:r>
              <a:rPr lang="el-GR" sz="2000" dirty="0" err="1" smtClean="0"/>
              <a:t>ἰσχυρὸς</a:t>
            </a:r>
            <a:r>
              <a:rPr lang="el-GR" sz="2000" dirty="0" smtClean="0"/>
              <a:t> </a:t>
            </a:r>
            <a:r>
              <a:rPr lang="el-GR" sz="2000" dirty="0" err="1" smtClean="0"/>
              <a:t>εἶναι</a:t>
            </a:r>
            <a:r>
              <a:rPr lang="nl-NL" sz="2000" dirty="0" smtClean="0"/>
              <a:t>, </a:t>
            </a:r>
            <a:r>
              <a:rPr lang="el-GR" sz="2000" dirty="0" err="1" smtClean="0"/>
              <a:t>φάναι</a:t>
            </a:r>
            <a:r>
              <a:rPr lang="el-GR" sz="2000" dirty="0" smtClean="0"/>
              <a:t> </a:t>
            </a:r>
            <a:r>
              <a:rPr lang="el-GR" sz="2000" dirty="0" err="1" smtClean="0"/>
              <a:t>τὸν</a:t>
            </a:r>
            <a:r>
              <a:rPr lang="el-GR" sz="2000" dirty="0" smtClean="0"/>
              <a:t> Σωκράτη</a:t>
            </a:r>
            <a:r>
              <a:rPr lang="nl-NL" sz="2000" dirty="0" smtClean="0"/>
              <a:t>, </a:t>
            </a:r>
            <a:r>
              <a:rPr lang="el-GR" sz="2000" dirty="0" err="1" smtClean="0"/>
              <a:t>καὶ</a:t>
            </a:r>
            <a:r>
              <a:rPr lang="el-GR" sz="2000" dirty="0" smtClean="0"/>
              <a:t> </a:t>
            </a:r>
            <a:r>
              <a:rPr lang="el-GR" sz="2000" dirty="0" err="1" smtClean="0"/>
              <a:t>ταχὺς</a:t>
            </a:r>
            <a:r>
              <a:rPr lang="el-GR" sz="2000" dirty="0" smtClean="0"/>
              <a:t> </a:t>
            </a:r>
            <a:r>
              <a:rPr lang="el-GR" sz="2000" dirty="0" err="1" smtClean="0"/>
              <a:t>ὢν</a:t>
            </a:r>
            <a:r>
              <a:rPr lang="el-GR" sz="2000" dirty="0" smtClean="0"/>
              <a:t> ταχύς</a:t>
            </a:r>
            <a:r>
              <a:rPr lang="nl-NL" sz="2000" dirty="0" smtClean="0"/>
              <a:t>, </a:t>
            </a:r>
            <a:r>
              <a:rPr lang="el-GR" sz="2000" dirty="0" err="1" smtClean="0"/>
              <a:t>καὶ</a:t>
            </a:r>
            <a:r>
              <a:rPr lang="el-GR" sz="2000" dirty="0" smtClean="0"/>
              <a:t> </a:t>
            </a:r>
            <a:r>
              <a:rPr lang="el-GR" sz="2000" dirty="0" err="1" smtClean="0"/>
              <a:t>ὑγιὴς</a:t>
            </a:r>
            <a:r>
              <a:rPr lang="el-GR" sz="2000" dirty="0" smtClean="0"/>
              <a:t> </a:t>
            </a:r>
            <a:r>
              <a:rPr lang="el-GR" sz="2000" dirty="0" err="1" smtClean="0"/>
              <a:t>ὢν</a:t>
            </a:r>
            <a:r>
              <a:rPr lang="el-GR" sz="2000" dirty="0" smtClean="0"/>
              <a:t> </a:t>
            </a:r>
            <a:r>
              <a:rPr lang="el-GR" sz="2000" dirty="0" err="1" smtClean="0"/>
              <a:t>ὑγιής</a:t>
            </a:r>
            <a:r>
              <a:rPr lang="el-GR" sz="2000" dirty="0" smtClean="0"/>
              <a:t> </a:t>
            </a:r>
            <a:r>
              <a:rPr lang="nl-NL" sz="2000" dirty="0" smtClean="0"/>
              <a:t>– </a:t>
            </a:r>
            <a:r>
              <a:rPr lang="el-GR" sz="2000" dirty="0" err="1" smtClean="0"/>
              <a:t>ἴσως</a:t>
            </a:r>
            <a:r>
              <a:rPr lang="el-GR" sz="2000" dirty="0" smtClean="0"/>
              <a:t> </a:t>
            </a:r>
            <a:r>
              <a:rPr lang="el-GR" sz="2000" dirty="0" err="1" smtClean="0"/>
              <a:t>γὰρ</a:t>
            </a:r>
            <a:r>
              <a:rPr lang="el-GR" sz="2000" dirty="0" smtClean="0"/>
              <a:t> </a:t>
            </a:r>
            <a:r>
              <a:rPr lang="el-GR" sz="2000" dirty="0" err="1" smtClean="0"/>
              <a:t>ἄν</a:t>
            </a:r>
            <a:r>
              <a:rPr lang="el-GR" sz="2000" dirty="0" smtClean="0"/>
              <a:t> τις </a:t>
            </a:r>
            <a:r>
              <a:rPr lang="el-GR" sz="2000" dirty="0" err="1" smtClean="0"/>
              <a:t>ταῦτα</a:t>
            </a:r>
            <a:r>
              <a:rPr lang="el-GR" sz="2000" dirty="0" smtClean="0"/>
              <a:t> </a:t>
            </a:r>
            <a:r>
              <a:rPr lang="nl-NL" sz="2000" dirty="0" smtClean="0"/>
              <a:t>260 </a:t>
            </a:r>
            <a:r>
              <a:rPr lang="el-GR" sz="2000" dirty="0" err="1" smtClean="0"/>
              <a:t>οἰηθείη</a:t>
            </a:r>
            <a:r>
              <a:rPr lang="el-GR" sz="2000" dirty="0" smtClean="0"/>
              <a:t> </a:t>
            </a:r>
            <a:r>
              <a:rPr lang="el-GR" sz="2000" dirty="0" err="1" smtClean="0"/>
              <a:t>καὶ</a:t>
            </a:r>
            <a:r>
              <a:rPr lang="el-GR" sz="2000" dirty="0" smtClean="0"/>
              <a:t> πάντα </a:t>
            </a:r>
            <a:r>
              <a:rPr lang="el-GR" sz="2000" dirty="0" err="1" smtClean="0"/>
              <a:t>τὰ</a:t>
            </a:r>
            <a:r>
              <a:rPr lang="el-GR" sz="2000" dirty="0" smtClean="0"/>
              <a:t> </a:t>
            </a:r>
            <a:r>
              <a:rPr lang="el-GR" sz="2000" dirty="0" err="1" smtClean="0"/>
              <a:t>τοιαῦτα</a:t>
            </a:r>
            <a:r>
              <a:rPr lang="el-GR" sz="2000" dirty="0" smtClean="0"/>
              <a:t> </a:t>
            </a:r>
            <a:r>
              <a:rPr lang="el-GR" sz="2000" dirty="0" err="1" smtClean="0"/>
              <a:t>τοὺς</a:t>
            </a:r>
            <a:r>
              <a:rPr lang="el-GR" sz="2000" dirty="0" smtClean="0"/>
              <a:t> </a:t>
            </a:r>
            <a:r>
              <a:rPr lang="el-GR" sz="2000" dirty="0" err="1" smtClean="0"/>
              <a:t>ὄντας</a:t>
            </a:r>
            <a:r>
              <a:rPr lang="el-GR" sz="2000" dirty="0" smtClean="0"/>
              <a:t> τε τοιούτους </a:t>
            </a:r>
            <a:r>
              <a:rPr lang="el-GR" sz="2000" dirty="0" err="1" smtClean="0"/>
              <a:t>καὶ</a:t>
            </a:r>
            <a:r>
              <a:rPr lang="el-GR" sz="2000" dirty="0" smtClean="0"/>
              <a:t> </a:t>
            </a:r>
            <a:r>
              <a:rPr lang="el-GR" sz="2000" dirty="0" err="1" smtClean="0"/>
              <a:t>ἔχοντας</a:t>
            </a:r>
            <a:r>
              <a:rPr lang="nl-NL" sz="2000" dirty="0" smtClean="0"/>
              <a:t>  </a:t>
            </a:r>
            <a:r>
              <a:rPr lang="el-GR" sz="2000" dirty="0" err="1" smtClean="0"/>
              <a:t>ταῦτα</a:t>
            </a:r>
            <a:r>
              <a:rPr lang="el-GR" sz="2000" dirty="0" smtClean="0"/>
              <a:t> τούτων </a:t>
            </a:r>
            <a:r>
              <a:rPr lang="el-GR" sz="2000" dirty="0" err="1" smtClean="0"/>
              <a:t>ἅπερ</a:t>
            </a:r>
            <a:r>
              <a:rPr lang="el-GR" sz="2000" dirty="0" smtClean="0"/>
              <a:t> </a:t>
            </a:r>
            <a:r>
              <a:rPr lang="el-GR" sz="2000" dirty="0" err="1" smtClean="0"/>
              <a:t>ἔχουσι</a:t>
            </a:r>
            <a:r>
              <a:rPr lang="el-GR" sz="2000" dirty="0" smtClean="0"/>
              <a:t> </a:t>
            </a:r>
            <a:r>
              <a:rPr lang="el-GR" sz="2000" dirty="0" err="1" smtClean="0"/>
              <a:t>καὶ</a:t>
            </a:r>
            <a:r>
              <a:rPr lang="el-GR" sz="2000" dirty="0" smtClean="0"/>
              <a:t> </a:t>
            </a:r>
            <a:r>
              <a:rPr lang="el-GR" sz="2000" dirty="0" err="1" smtClean="0"/>
              <a:t>ἐπιθυμεῖν</a:t>
            </a:r>
            <a:r>
              <a:rPr lang="nl-NL" sz="2000" dirty="0" smtClean="0"/>
              <a:t>, </a:t>
            </a:r>
            <a:r>
              <a:rPr lang="el-GR" sz="2000" dirty="0" err="1" smtClean="0"/>
              <a:t>ἵν᾽</a:t>
            </a:r>
            <a:r>
              <a:rPr lang="el-GR" sz="2000" dirty="0" smtClean="0"/>
              <a:t> </a:t>
            </a:r>
            <a:r>
              <a:rPr lang="el-GR" sz="2000" dirty="0" err="1" smtClean="0"/>
              <a:t>οὖν</a:t>
            </a:r>
            <a:r>
              <a:rPr lang="el-GR" sz="2000" dirty="0" smtClean="0"/>
              <a:t> </a:t>
            </a:r>
            <a:r>
              <a:rPr lang="el-GR" sz="2000" dirty="0" err="1" smtClean="0"/>
              <a:t>μὴ</a:t>
            </a:r>
            <a:r>
              <a:rPr lang="el-GR" sz="2000" dirty="0" smtClean="0"/>
              <a:t> </a:t>
            </a:r>
            <a:r>
              <a:rPr lang="el-GR" sz="2000" dirty="0" err="1" smtClean="0"/>
              <a:t>ἐξαπατηθῶμεν</a:t>
            </a:r>
            <a:r>
              <a:rPr lang="nl-NL" sz="2000" dirty="0" smtClean="0"/>
              <a:t>, </a:t>
            </a:r>
            <a:r>
              <a:rPr lang="el-GR" sz="2000" dirty="0" smtClean="0"/>
              <a:t>τούτου </a:t>
            </a:r>
            <a:r>
              <a:rPr lang="el-GR" sz="2000" dirty="0" err="1" smtClean="0"/>
              <a:t>ἕνεκα</a:t>
            </a:r>
            <a:r>
              <a:rPr lang="el-GR" sz="2000" dirty="0" smtClean="0"/>
              <a:t> λέγω </a:t>
            </a:r>
            <a:r>
              <a:rPr lang="nl-NL" sz="2000" dirty="0" smtClean="0"/>
              <a:t>– </a:t>
            </a:r>
            <a:r>
              <a:rPr lang="el-GR" sz="2000" dirty="0" smtClean="0"/>
              <a:t>τούτοις γάρ</a:t>
            </a:r>
            <a:r>
              <a:rPr lang="nl-NL" sz="2000" dirty="0" smtClean="0"/>
              <a:t>, </a:t>
            </a:r>
            <a:r>
              <a:rPr lang="el-GR" sz="2000" dirty="0" smtClean="0"/>
              <a:t>ὦ </a:t>
            </a:r>
            <a:r>
              <a:rPr lang="el-GR" sz="2000" dirty="0" err="1" smtClean="0"/>
              <a:t>Ἀγάθων</a:t>
            </a:r>
            <a:r>
              <a:rPr lang="nl-NL" sz="2000" dirty="0" smtClean="0"/>
              <a:t>, </a:t>
            </a:r>
            <a:r>
              <a:rPr lang="el-GR" sz="2000" dirty="0" err="1" smtClean="0"/>
              <a:t>εἰ</a:t>
            </a:r>
            <a:r>
              <a:rPr lang="el-GR" sz="2000" dirty="0" smtClean="0"/>
              <a:t> </a:t>
            </a:r>
            <a:r>
              <a:rPr lang="el-GR" sz="2000" dirty="0" err="1" smtClean="0"/>
              <a:t>ἐννοεῖς</a:t>
            </a:r>
            <a:r>
              <a:rPr lang="nl-NL" sz="2000" dirty="0" smtClean="0"/>
              <a:t>, </a:t>
            </a:r>
            <a:r>
              <a:rPr lang="el-GR" sz="2000" dirty="0" err="1" smtClean="0"/>
              <a:t>ἔχειν</a:t>
            </a:r>
            <a:r>
              <a:rPr lang="el-GR" sz="2000" dirty="0" smtClean="0"/>
              <a:t> </a:t>
            </a:r>
            <a:r>
              <a:rPr lang="el-GR" sz="2000" dirty="0" err="1" smtClean="0"/>
              <a:t>μὲν</a:t>
            </a:r>
            <a:r>
              <a:rPr lang="el-GR" sz="2000" dirty="0" smtClean="0"/>
              <a:t> </a:t>
            </a:r>
            <a:r>
              <a:rPr lang="el-GR" sz="2000" dirty="0" err="1" smtClean="0"/>
              <a:t>ἕκαστα</a:t>
            </a:r>
            <a:r>
              <a:rPr lang="el-GR" sz="2000" dirty="0" smtClean="0"/>
              <a:t> τούτων </a:t>
            </a:r>
            <a:r>
              <a:rPr lang="el-GR" sz="2000" dirty="0" err="1" smtClean="0"/>
              <a:t>ἐν</a:t>
            </a:r>
            <a:r>
              <a:rPr lang="el-GR" sz="2000" dirty="0" smtClean="0"/>
              <a:t> </a:t>
            </a:r>
            <a:r>
              <a:rPr lang="el-GR" sz="2000" dirty="0" err="1" smtClean="0"/>
              <a:t>τῷ</a:t>
            </a:r>
            <a:r>
              <a:rPr lang="el-GR" sz="2000" dirty="0" smtClean="0"/>
              <a:t> παρόντι </a:t>
            </a:r>
            <a:r>
              <a:rPr lang="el-GR" sz="2000" dirty="0" err="1" smtClean="0"/>
              <a:t>ἀνάγκη</a:t>
            </a:r>
            <a:r>
              <a:rPr lang="el-GR" sz="2000" dirty="0" smtClean="0"/>
              <a:t> ἃ </a:t>
            </a:r>
            <a:r>
              <a:rPr lang="el-GR" sz="2000" dirty="0" err="1" smtClean="0"/>
              <a:t>ἔχουσιν</a:t>
            </a:r>
            <a:r>
              <a:rPr lang="nl-NL" sz="2000" dirty="0" smtClean="0"/>
              <a:t>, </a:t>
            </a:r>
            <a:r>
              <a:rPr lang="el-GR" sz="2000" dirty="0" err="1" smtClean="0"/>
              <a:t>ἐάντε</a:t>
            </a:r>
            <a:r>
              <a:rPr lang="el-GR" sz="2000" dirty="0" smtClean="0"/>
              <a:t> </a:t>
            </a:r>
            <a:r>
              <a:rPr lang="el-GR" sz="2000" dirty="0" err="1" smtClean="0"/>
              <a:t>βούλωνται</a:t>
            </a:r>
            <a:r>
              <a:rPr lang="el-GR" sz="2000" dirty="0" smtClean="0"/>
              <a:t> </a:t>
            </a:r>
            <a:r>
              <a:rPr lang="el-GR" sz="2000" dirty="0" err="1" smtClean="0"/>
              <a:t>ἐάντε</a:t>
            </a:r>
            <a:r>
              <a:rPr lang="el-GR" sz="2000" dirty="0" smtClean="0"/>
              <a:t> </a:t>
            </a:r>
            <a:r>
              <a:rPr lang="el-GR" sz="2000" dirty="0" err="1" smtClean="0"/>
              <a:t>μή</a:t>
            </a:r>
            <a:r>
              <a:rPr lang="nl-NL" sz="2000" dirty="0" smtClean="0"/>
              <a:t>, </a:t>
            </a:r>
            <a:r>
              <a:rPr lang="el-GR" sz="2000" dirty="0" err="1" smtClean="0"/>
              <a:t>καὶ</a:t>
            </a:r>
            <a:r>
              <a:rPr lang="el-GR" sz="2000" dirty="0" smtClean="0"/>
              <a:t> τούτου </a:t>
            </a:r>
            <a:r>
              <a:rPr lang="el-GR" sz="2000" dirty="0" err="1" smtClean="0"/>
              <a:t>γε</a:t>
            </a:r>
            <a:r>
              <a:rPr lang="el-GR" sz="2000" dirty="0" smtClean="0"/>
              <a:t> </a:t>
            </a:r>
            <a:r>
              <a:rPr lang="el-GR" sz="2000" dirty="0" err="1" smtClean="0"/>
              <a:t>δήπου</a:t>
            </a:r>
            <a:r>
              <a:rPr lang="el-GR" sz="2000" dirty="0" smtClean="0"/>
              <a:t> </a:t>
            </a:r>
            <a:r>
              <a:rPr lang="el-GR" sz="2000" dirty="0" err="1" smtClean="0"/>
              <a:t>τίς</a:t>
            </a:r>
            <a:r>
              <a:rPr lang="el-GR" sz="2000" dirty="0" smtClean="0"/>
              <a:t> </a:t>
            </a:r>
            <a:r>
              <a:rPr lang="el-GR" sz="2000" dirty="0" err="1" smtClean="0"/>
              <a:t>ἂν</a:t>
            </a:r>
            <a:r>
              <a:rPr lang="el-GR" sz="2000" dirty="0" smtClean="0"/>
              <a:t> </a:t>
            </a:r>
            <a:r>
              <a:rPr lang="el-GR" sz="2000" dirty="0" err="1" smtClean="0"/>
              <a:t>ἐπιθυμήσειεν</a:t>
            </a:r>
            <a:r>
              <a:rPr lang="nl-NL" sz="2000" dirty="0" smtClean="0"/>
              <a:t>; </a:t>
            </a:r>
            <a:endParaRPr lang="el-GR" sz="2600" dirty="0"/>
          </a:p>
        </p:txBody>
      </p:sp>
    </p:spTree>
    <p:extLst>
      <p:ext uri="{BB962C8B-B14F-4D97-AF65-F5344CB8AC3E}">
        <p14:creationId xmlns:p14="http://schemas.microsoft.com/office/powerpoint/2010/main" val="4540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nl-NL" sz="3600" dirty="0" smtClean="0"/>
              <a:t>6.4 Agathon ondervraagd</a:t>
            </a:r>
            <a:br>
              <a:rPr lang="nl-NL" sz="3600" dirty="0" smtClean="0"/>
            </a:br>
            <a:r>
              <a:rPr lang="nl-NL" sz="3600" dirty="0" smtClean="0"/>
              <a:t>hfdst. 6.258-64</a:t>
            </a:r>
            <a:endParaRPr lang="nl-NL" sz="3600" dirty="0"/>
          </a:p>
        </p:txBody>
      </p:sp>
      <p:sp>
        <p:nvSpPr>
          <p:cNvPr id="9" name="Rechthoek 8">
            <a:hlinkClick r:id="rId2" action="ppaction://hlinksldjump"/>
          </p:cNvPr>
          <p:cNvSpPr/>
          <p:nvPr/>
        </p:nvSpPr>
        <p:spPr>
          <a:xfrm>
            <a:off x="6289451" y="6157073"/>
            <a:ext cx="1080120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Vertaling</a:t>
            </a:r>
            <a:endParaRPr lang="nl-NL" dirty="0"/>
          </a:p>
        </p:txBody>
      </p:sp>
      <p:sp>
        <p:nvSpPr>
          <p:cNvPr id="10" name="Rechthoek 9">
            <a:hlinkClick r:id="rId3" action="ppaction://hlinksldjump"/>
          </p:cNvPr>
          <p:cNvSpPr/>
          <p:nvPr/>
        </p:nvSpPr>
        <p:spPr>
          <a:xfrm>
            <a:off x="2765162" y="6157073"/>
            <a:ext cx="1080120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Structuur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1" name="Rechthoek 10">
            <a:hlinkClick r:id="rId4" action="ppaction://hlinksldjump"/>
          </p:cNvPr>
          <p:cNvSpPr/>
          <p:nvPr/>
        </p:nvSpPr>
        <p:spPr>
          <a:xfrm>
            <a:off x="1765115" y="6161203"/>
            <a:ext cx="854604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Tekst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" name="Rechthoek 11">
            <a:hlinkClick r:id="rId3" action="ppaction://hlinksldjump"/>
          </p:cNvPr>
          <p:cNvSpPr/>
          <p:nvPr/>
        </p:nvSpPr>
        <p:spPr>
          <a:xfrm>
            <a:off x="3990725" y="6161203"/>
            <a:ext cx="792088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Extra</a:t>
            </a:r>
            <a:endParaRPr lang="nl-NL" dirty="0"/>
          </a:p>
        </p:txBody>
      </p:sp>
      <p:sp>
        <p:nvSpPr>
          <p:cNvPr id="13" name="Rechthoek 12">
            <a:hlinkClick r:id="rId5" action="ppaction://hlinksldjump"/>
          </p:cNvPr>
          <p:cNvSpPr/>
          <p:nvPr/>
        </p:nvSpPr>
        <p:spPr>
          <a:xfrm>
            <a:off x="539552" y="6161203"/>
            <a:ext cx="1080120" cy="36004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Vorige</a:t>
            </a:r>
            <a:endParaRPr lang="nl-NL" dirty="0"/>
          </a:p>
        </p:txBody>
      </p:sp>
      <p:sp>
        <p:nvSpPr>
          <p:cNvPr id="14" name="Rechthoek 13">
            <a:hlinkClick r:id="rId6" action="ppaction://hlinksldjump"/>
          </p:cNvPr>
          <p:cNvSpPr/>
          <p:nvPr/>
        </p:nvSpPr>
        <p:spPr>
          <a:xfrm>
            <a:off x="7515015" y="6157073"/>
            <a:ext cx="1080120" cy="3683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Volgende</a:t>
            </a:r>
            <a:endParaRPr lang="nl-NL" dirty="0"/>
          </a:p>
        </p:txBody>
      </p:sp>
      <p:sp>
        <p:nvSpPr>
          <p:cNvPr id="15" name="Rechthoek 14">
            <a:hlinkClick r:id="rId7" action="ppaction://hlinksldjump"/>
          </p:cNvPr>
          <p:cNvSpPr/>
          <p:nvPr/>
        </p:nvSpPr>
        <p:spPr>
          <a:xfrm>
            <a:off x="4928256" y="6157073"/>
            <a:ext cx="1215752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Vragen</a:t>
            </a:r>
            <a:endParaRPr lang="nl-NL" dirty="0"/>
          </a:p>
        </p:txBody>
      </p:sp>
      <p:sp>
        <p:nvSpPr>
          <p:cNvPr id="16" name="Tijdelijke aanduiding voor inhoud 2"/>
          <p:cNvSpPr txBox="1">
            <a:spLocks/>
          </p:cNvSpPr>
          <p:nvPr/>
        </p:nvSpPr>
        <p:spPr>
          <a:xfrm>
            <a:off x="467544" y="1380075"/>
            <a:ext cx="8229600" cy="4781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l-GR" sz="2000" b="1" i="1" dirty="0"/>
              <a:t>Εἰ</a:t>
            </a:r>
            <a:r>
              <a:rPr lang="el-GR" sz="2000" i="1" dirty="0"/>
              <a:t> γὰρ καὶ </a:t>
            </a:r>
            <a:r>
              <a:rPr lang="el-GR" sz="2000" i="1" u="sng" dirty="0"/>
              <a:t>ἰσχυρὸς ὢν </a:t>
            </a:r>
            <a:r>
              <a:rPr lang="el-GR" sz="2000" i="1" dirty="0">
                <a:solidFill>
                  <a:srgbClr val="FF0000"/>
                </a:solidFill>
              </a:rPr>
              <a:t>βούλοιτο</a:t>
            </a:r>
            <a:r>
              <a:rPr lang="el-GR" sz="2000" i="1" dirty="0"/>
              <a:t> ἰσχυρὸς </a:t>
            </a:r>
            <a:r>
              <a:rPr lang="el-GR" sz="2000" i="1" dirty="0">
                <a:solidFill>
                  <a:srgbClr val="FF0000"/>
                </a:solidFill>
              </a:rPr>
              <a:t>εἶναι</a:t>
            </a:r>
            <a:r>
              <a:rPr lang="nl-NL" sz="2000" dirty="0"/>
              <a:t>, </a:t>
            </a:r>
            <a:r>
              <a:rPr lang="el-GR" sz="2000" u="sng" dirty="0">
                <a:solidFill>
                  <a:srgbClr val="FF0000"/>
                </a:solidFill>
              </a:rPr>
              <a:t>φάναι</a:t>
            </a:r>
            <a:r>
              <a:rPr lang="el-GR" sz="2000" u="sng" dirty="0"/>
              <a:t> τὸν Σωκράτη</a:t>
            </a:r>
            <a:r>
              <a:rPr lang="nl-NL" sz="2000" dirty="0"/>
              <a:t>, </a:t>
            </a:r>
            <a:r>
              <a:rPr lang="el-GR" sz="2000" i="1" dirty="0"/>
              <a:t>καὶ </a:t>
            </a:r>
            <a:r>
              <a:rPr lang="el-GR" sz="2000" i="1" u="sng" dirty="0"/>
              <a:t>ταχὺς ὢν </a:t>
            </a:r>
            <a:r>
              <a:rPr lang="el-GR" sz="2000" i="1" dirty="0"/>
              <a:t>ταχύς</a:t>
            </a:r>
            <a:r>
              <a:rPr lang="nl-NL" sz="2000" i="1" dirty="0"/>
              <a:t>, </a:t>
            </a:r>
            <a:r>
              <a:rPr lang="el-GR" sz="2000" i="1" dirty="0"/>
              <a:t>καὶ </a:t>
            </a:r>
            <a:r>
              <a:rPr lang="el-GR" sz="2000" i="1" u="sng" dirty="0"/>
              <a:t>ὑγιὴς ὢν </a:t>
            </a:r>
            <a:r>
              <a:rPr lang="el-GR" sz="2000" i="1" dirty="0"/>
              <a:t>ὑγιής</a:t>
            </a:r>
            <a:r>
              <a:rPr lang="el-GR" sz="2000" dirty="0"/>
              <a:t> </a:t>
            </a:r>
            <a:r>
              <a:rPr lang="nl-NL" sz="2000" dirty="0"/>
              <a:t>– </a:t>
            </a:r>
            <a:r>
              <a:rPr lang="el-GR" sz="2000" dirty="0"/>
              <a:t>ἴσως γὰρ ἄν τις ταῦτα </a:t>
            </a:r>
            <a:r>
              <a:rPr lang="nl-NL" sz="2000" dirty="0"/>
              <a:t>260 </a:t>
            </a:r>
            <a:r>
              <a:rPr lang="el-GR" sz="2000" dirty="0">
                <a:solidFill>
                  <a:srgbClr val="FF0000"/>
                </a:solidFill>
              </a:rPr>
              <a:t>οἰηθείη</a:t>
            </a:r>
            <a:r>
              <a:rPr lang="el-GR" sz="2000" dirty="0"/>
              <a:t> καὶ πάντα τὰ τοιαῦτα </a:t>
            </a:r>
            <a:r>
              <a:rPr lang="el-GR" sz="2000" i="1" dirty="0"/>
              <a:t>τοὺς ὄντας τε τοιούτους καὶ ἔχοντας</a:t>
            </a:r>
            <a:r>
              <a:rPr lang="nl-NL" sz="2000" i="1" dirty="0"/>
              <a:t>  </a:t>
            </a:r>
            <a:r>
              <a:rPr lang="el-GR" sz="2000" i="1" dirty="0"/>
              <a:t>ταῦτα τούτων </a:t>
            </a:r>
            <a:r>
              <a:rPr lang="el-GR" sz="2000" b="1" i="1" dirty="0"/>
              <a:t>ἅπερ</a:t>
            </a:r>
            <a:r>
              <a:rPr lang="el-GR" sz="2000" i="1" dirty="0"/>
              <a:t> </a:t>
            </a:r>
            <a:r>
              <a:rPr lang="el-GR" sz="2000" i="1" dirty="0">
                <a:solidFill>
                  <a:srgbClr val="FF0000"/>
                </a:solidFill>
              </a:rPr>
              <a:t>ἔχουσι</a:t>
            </a:r>
            <a:r>
              <a:rPr lang="el-GR" sz="2000" i="1" dirty="0"/>
              <a:t> καὶ </a:t>
            </a:r>
            <a:r>
              <a:rPr lang="el-GR" sz="2000" i="1" dirty="0">
                <a:solidFill>
                  <a:srgbClr val="FF0000"/>
                </a:solidFill>
              </a:rPr>
              <a:t>ἐπιθυμεῖν</a:t>
            </a:r>
            <a:r>
              <a:rPr lang="nl-NL" sz="2000" dirty="0"/>
              <a:t>, </a:t>
            </a:r>
            <a:r>
              <a:rPr lang="el-GR" sz="2000" b="1" i="1" dirty="0"/>
              <a:t>ἵν</a:t>
            </a:r>
            <a:r>
              <a:rPr lang="el-GR" sz="2000" i="1" dirty="0"/>
              <a:t>᾽ οὖν μὴ </a:t>
            </a:r>
            <a:r>
              <a:rPr lang="el-GR" sz="2000" i="1" dirty="0">
                <a:solidFill>
                  <a:srgbClr val="FF0000"/>
                </a:solidFill>
              </a:rPr>
              <a:t>ἐξαπατηθῶμεν</a:t>
            </a:r>
            <a:r>
              <a:rPr lang="nl-NL" sz="2000" dirty="0"/>
              <a:t>, </a:t>
            </a:r>
            <a:r>
              <a:rPr lang="el-GR" sz="2000" dirty="0"/>
              <a:t>τούτου ἕνεκα </a:t>
            </a:r>
            <a:r>
              <a:rPr lang="el-GR" sz="2000" dirty="0">
                <a:solidFill>
                  <a:srgbClr val="FF0000"/>
                </a:solidFill>
              </a:rPr>
              <a:t>λέγω</a:t>
            </a:r>
            <a:r>
              <a:rPr lang="el-GR" sz="2000" dirty="0"/>
              <a:t> </a:t>
            </a:r>
            <a:r>
              <a:rPr lang="nl-NL" sz="2000" dirty="0"/>
              <a:t>– </a:t>
            </a:r>
            <a:r>
              <a:rPr lang="el-GR" sz="2000" dirty="0"/>
              <a:t>τούτοις γάρ</a:t>
            </a:r>
            <a:r>
              <a:rPr lang="nl-NL" sz="2000" dirty="0"/>
              <a:t>, </a:t>
            </a:r>
            <a:r>
              <a:rPr lang="el-GR" sz="2000" dirty="0"/>
              <a:t>ὦ Ἀγάθων</a:t>
            </a:r>
            <a:r>
              <a:rPr lang="nl-NL" sz="2000" dirty="0"/>
              <a:t>, </a:t>
            </a:r>
            <a:r>
              <a:rPr lang="el-GR" sz="2000" b="1" i="1" dirty="0"/>
              <a:t>εἰ</a:t>
            </a:r>
            <a:r>
              <a:rPr lang="el-GR" sz="2000" i="1" dirty="0"/>
              <a:t> </a:t>
            </a:r>
            <a:r>
              <a:rPr lang="el-GR" sz="2000" i="1" dirty="0">
                <a:solidFill>
                  <a:srgbClr val="FF0000"/>
                </a:solidFill>
              </a:rPr>
              <a:t>ἐννοεῖς</a:t>
            </a:r>
            <a:r>
              <a:rPr lang="nl-NL" sz="2000" dirty="0"/>
              <a:t>, </a:t>
            </a:r>
            <a:r>
              <a:rPr lang="el-GR" sz="2000" u="sng" dirty="0">
                <a:solidFill>
                  <a:srgbClr val="FF0000"/>
                </a:solidFill>
              </a:rPr>
              <a:t>ἔχειν</a:t>
            </a:r>
            <a:r>
              <a:rPr lang="el-GR" sz="2000" u="sng" dirty="0"/>
              <a:t> μὲν ἕκαστα τούτων ἐν τῷ παρόντι </a:t>
            </a:r>
            <a:r>
              <a:rPr lang="el-GR" sz="2000" dirty="0"/>
              <a:t>ἀνάγκη </a:t>
            </a:r>
            <a:r>
              <a:rPr lang="el-GR" sz="2000" b="1" i="1" dirty="0"/>
              <a:t>ἃ</a:t>
            </a:r>
            <a:r>
              <a:rPr lang="el-GR" sz="2000" i="1" dirty="0"/>
              <a:t> </a:t>
            </a:r>
            <a:r>
              <a:rPr lang="el-GR" sz="2000" i="1" dirty="0">
                <a:solidFill>
                  <a:srgbClr val="FF0000"/>
                </a:solidFill>
              </a:rPr>
              <a:t>ἔχουσιν</a:t>
            </a:r>
            <a:r>
              <a:rPr lang="nl-NL" sz="2000" i="1" dirty="0"/>
              <a:t>, </a:t>
            </a:r>
            <a:r>
              <a:rPr lang="el-GR" sz="2000" b="1" i="1" dirty="0"/>
              <a:t>ἐάντε</a:t>
            </a:r>
            <a:r>
              <a:rPr lang="el-GR" sz="2000" i="1" dirty="0"/>
              <a:t> </a:t>
            </a:r>
            <a:r>
              <a:rPr lang="el-GR" sz="2000" i="1" dirty="0">
                <a:solidFill>
                  <a:srgbClr val="FF0000"/>
                </a:solidFill>
              </a:rPr>
              <a:t>βούλωνται</a:t>
            </a:r>
            <a:r>
              <a:rPr lang="el-GR" sz="2000" i="1" dirty="0"/>
              <a:t> </a:t>
            </a:r>
            <a:r>
              <a:rPr lang="el-GR" sz="2000" b="1" i="1" dirty="0"/>
              <a:t>ἐάντε</a:t>
            </a:r>
            <a:r>
              <a:rPr lang="el-GR" sz="2000" i="1" dirty="0"/>
              <a:t> μή</a:t>
            </a:r>
            <a:r>
              <a:rPr lang="nl-NL" sz="2000" dirty="0"/>
              <a:t>, </a:t>
            </a:r>
            <a:r>
              <a:rPr lang="el-GR" sz="2000" dirty="0"/>
              <a:t>καὶ τούτου γε δήπου τίς ἂν </a:t>
            </a:r>
            <a:r>
              <a:rPr lang="el-GR" sz="2000" dirty="0">
                <a:solidFill>
                  <a:srgbClr val="FF0000"/>
                </a:solidFill>
              </a:rPr>
              <a:t>ἐπιθυμήσειεν</a:t>
            </a:r>
            <a:r>
              <a:rPr lang="nl-NL" sz="2000" dirty="0"/>
              <a:t>; </a:t>
            </a:r>
            <a:endParaRPr lang="el-GR" sz="2600" dirty="0"/>
          </a:p>
        </p:txBody>
      </p:sp>
    </p:spTree>
    <p:extLst>
      <p:ext uri="{BB962C8B-B14F-4D97-AF65-F5344CB8AC3E}">
        <p14:creationId xmlns:p14="http://schemas.microsoft.com/office/powerpoint/2010/main" val="128979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nl-NL" sz="3600" dirty="0" smtClean="0"/>
              <a:t>6.4 Agathon ondervraagd</a:t>
            </a:r>
            <a:br>
              <a:rPr lang="nl-NL" sz="3600" dirty="0" smtClean="0"/>
            </a:br>
            <a:r>
              <a:rPr lang="nl-NL" sz="3600" dirty="0" smtClean="0"/>
              <a:t>hfdst. 6.258-64</a:t>
            </a:r>
            <a:endParaRPr lang="nl-NL" sz="3600" dirty="0"/>
          </a:p>
        </p:txBody>
      </p:sp>
      <p:sp>
        <p:nvSpPr>
          <p:cNvPr id="9" name="Rechthoek 8">
            <a:hlinkClick r:id="rId2" action="ppaction://hlinksldjump"/>
          </p:cNvPr>
          <p:cNvSpPr/>
          <p:nvPr/>
        </p:nvSpPr>
        <p:spPr>
          <a:xfrm>
            <a:off x="6289451" y="6157073"/>
            <a:ext cx="1080120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Vertaling</a:t>
            </a:r>
            <a:endParaRPr lang="nl-NL" dirty="0"/>
          </a:p>
        </p:txBody>
      </p:sp>
      <p:sp>
        <p:nvSpPr>
          <p:cNvPr id="10" name="Rechthoek 9">
            <a:hlinkClick r:id="rId3" action="ppaction://hlinksldjump"/>
          </p:cNvPr>
          <p:cNvSpPr/>
          <p:nvPr/>
        </p:nvSpPr>
        <p:spPr>
          <a:xfrm>
            <a:off x="2765162" y="6157073"/>
            <a:ext cx="1080120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Structuur</a:t>
            </a:r>
            <a:endParaRPr lang="nl-NL" dirty="0"/>
          </a:p>
        </p:txBody>
      </p:sp>
      <p:sp>
        <p:nvSpPr>
          <p:cNvPr id="11" name="Rechthoek 10">
            <a:hlinkClick r:id="rId4" action="ppaction://hlinksldjump"/>
          </p:cNvPr>
          <p:cNvSpPr/>
          <p:nvPr/>
        </p:nvSpPr>
        <p:spPr>
          <a:xfrm>
            <a:off x="1765115" y="6161203"/>
            <a:ext cx="854604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Tekst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" name="Rechthoek 11">
            <a:hlinkClick r:id="rId5" action="ppaction://hlinksldjump"/>
          </p:cNvPr>
          <p:cNvSpPr/>
          <p:nvPr/>
        </p:nvSpPr>
        <p:spPr>
          <a:xfrm>
            <a:off x="3990725" y="6161203"/>
            <a:ext cx="792088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Extra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3" name="Rechthoek 12">
            <a:hlinkClick r:id="rId6" action="ppaction://hlinksldjump"/>
          </p:cNvPr>
          <p:cNvSpPr/>
          <p:nvPr/>
        </p:nvSpPr>
        <p:spPr>
          <a:xfrm>
            <a:off x="539552" y="6161203"/>
            <a:ext cx="1080120" cy="36004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Vorige</a:t>
            </a:r>
            <a:endParaRPr lang="nl-NL" dirty="0"/>
          </a:p>
        </p:txBody>
      </p:sp>
      <p:sp>
        <p:nvSpPr>
          <p:cNvPr id="14" name="Rechthoek 13">
            <a:hlinkClick r:id="rId7" action="ppaction://hlinksldjump"/>
          </p:cNvPr>
          <p:cNvSpPr/>
          <p:nvPr/>
        </p:nvSpPr>
        <p:spPr>
          <a:xfrm>
            <a:off x="7515015" y="6157073"/>
            <a:ext cx="1080120" cy="3683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Volgende</a:t>
            </a:r>
            <a:endParaRPr lang="nl-NL" dirty="0"/>
          </a:p>
        </p:txBody>
      </p:sp>
      <p:sp>
        <p:nvSpPr>
          <p:cNvPr id="15" name="Rechthoek 14">
            <a:hlinkClick r:id="rId8" action="ppaction://hlinksldjump"/>
          </p:cNvPr>
          <p:cNvSpPr/>
          <p:nvPr/>
        </p:nvSpPr>
        <p:spPr>
          <a:xfrm>
            <a:off x="4928256" y="6157073"/>
            <a:ext cx="1215752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Vragen</a:t>
            </a:r>
            <a:endParaRPr lang="nl-NL" dirty="0"/>
          </a:p>
        </p:txBody>
      </p:sp>
      <p:sp>
        <p:nvSpPr>
          <p:cNvPr id="16" name="Tijdelijke aanduiding voor inhoud 2"/>
          <p:cNvSpPr txBox="1">
            <a:spLocks/>
          </p:cNvSpPr>
          <p:nvPr/>
        </p:nvSpPr>
        <p:spPr>
          <a:xfrm>
            <a:off x="467544" y="1380075"/>
            <a:ext cx="8229600" cy="4781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l-GR" sz="2000" b="1" i="1" dirty="0"/>
              <a:t>Εἰ</a:t>
            </a:r>
            <a:r>
              <a:rPr lang="el-GR" sz="2000" i="1" dirty="0"/>
              <a:t> γὰρ καὶ </a:t>
            </a:r>
            <a:r>
              <a:rPr lang="el-GR" sz="2000" i="1" u="sng" dirty="0">
                <a:solidFill>
                  <a:srgbClr val="0070C0"/>
                </a:solidFill>
              </a:rPr>
              <a:t>ἰσχυρὸς ὢν </a:t>
            </a:r>
            <a:r>
              <a:rPr lang="el-GR" sz="2000" i="1" dirty="0">
                <a:solidFill>
                  <a:srgbClr val="FF0000"/>
                </a:solidFill>
              </a:rPr>
              <a:t>βούλοιτο</a:t>
            </a:r>
            <a:r>
              <a:rPr lang="el-GR" sz="2000" i="1" dirty="0"/>
              <a:t> </a:t>
            </a:r>
            <a:r>
              <a:rPr lang="el-GR" sz="2000" i="1" dirty="0">
                <a:solidFill>
                  <a:srgbClr val="0070C0"/>
                </a:solidFill>
              </a:rPr>
              <a:t>ἰσχυρὸς</a:t>
            </a:r>
            <a:r>
              <a:rPr lang="el-GR" sz="2000" i="1" dirty="0"/>
              <a:t> </a:t>
            </a:r>
            <a:r>
              <a:rPr lang="el-GR" sz="2000" i="1" dirty="0">
                <a:solidFill>
                  <a:srgbClr val="FF0000"/>
                </a:solidFill>
              </a:rPr>
              <a:t>εἶναι</a:t>
            </a:r>
            <a:r>
              <a:rPr lang="nl-NL" sz="2000" dirty="0"/>
              <a:t>, </a:t>
            </a:r>
            <a:r>
              <a:rPr lang="el-GR" sz="2000" u="sng" dirty="0">
                <a:solidFill>
                  <a:srgbClr val="FF0000"/>
                </a:solidFill>
              </a:rPr>
              <a:t>φάναι</a:t>
            </a:r>
            <a:r>
              <a:rPr lang="el-GR" sz="2000" u="sng" dirty="0"/>
              <a:t> </a:t>
            </a:r>
            <a:r>
              <a:rPr lang="el-GR" sz="2000" u="sng" dirty="0">
                <a:solidFill>
                  <a:srgbClr val="0070C0"/>
                </a:solidFill>
              </a:rPr>
              <a:t>τὸν Σωκράτη</a:t>
            </a:r>
            <a:r>
              <a:rPr lang="nl-NL" sz="2000" dirty="0"/>
              <a:t>, </a:t>
            </a:r>
            <a:r>
              <a:rPr lang="el-GR" sz="2000" i="1" dirty="0"/>
              <a:t>καὶ </a:t>
            </a:r>
            <a:r>
              <a:rPr lang="el-GR" sz="2000" i="1" u="sng" dirty="0">
                <a:solidFill>
                  <a:srgbClr val="0070C0"/>
                </a:solidFill>
              </a:rPr>
              <a:t>ταχὺς ὢν </a:t>
            </a:r>
            <a:r>
              <a:rPr lang="el-GR" sz="2000" i="1" dirty="0">
                <a:solidFill>
                  <a:srgbClr val="0070C0"/>
                </a:solidFill>
              </a:rPr>
              <a:t>ταχύς</a:t>
            </a:r>
            <a:r>
              <a:rPr lang="nl-NL" sz="2000" i="1" dirty="0"/>
              <a:t>, </a:t>
            </a:r>
            <a:r>
              <a:rPr lang="el-GR" sz="2000" i="1" dirty="0"/>
              <a:t>καὶ </a:t>
            </a:r>
            <a:r>
              <a:rPr lang="el-GR" sz="2000" i="1" u="sng" dirty="0">
                <a:solidFill>
                  <a:srgbClr val="0070C0"/>
                </a:solidFill>
              </a:rPr>
              <a:t>ὑγιὴς ὢν </a:t>
            </a:r>
            <a:r>
              <a:rPr lang="el-GR" sz="2000" i="1" dirty="0">
                <a:solidFill>
                  <a:srgbClr val="0070C0"/>
                </a:solidFill>
              </a:rPr>
              <a:t>ὑγιής</a:t>
            </a:r>
            <a:r>
              <a:rPr lang="el-GR" sz="2000" dirty="0">
                <a:solidFill>
                  <a:srgbClr val="0070C0"/>
                </a:solidFill>
              </a:rPr>
              <a:t> </a:t>
            </a:r>
            <a:r>
              <a:rPr lang="nl-NL" sz="2000" dirty="0"/>
              <a:t>– </a:t>
            </a:r>
            <a:r>
              <a:rPr lang="el-GR" sz="2000" dirty="0"/>
              <a:t>ἴσως γὰρ ἄν </a:t>
            </a:r>
            <a:r>
              <a:rPr lang="el-GR" sz="2000" dirty="0">
                <a:solidFill>
                  <a:srgbClr val="0070C0"/>
                </a:solidFill>
              </a:rPr>
              <a:t>τις</a:t>
            </a:r>
            <a:r>
              <a:rPr lang="el-GR" sz="2000" dirty="0"/>
              <a:t> ταῦτα </a:t>
            </a:r>
            <a:r>
              <a:rPr lang="nl-NL" sz="2000" dirty="0"/>
              <a:t>260 </a:t>
            </a:r>
            <a:r>
              <a:rPr lang="el-GR" sz="2000" dirty="0">
                <a:solidFill>
                  <a:srgbClr val="FF0000"/>
                </a:solidFill>
              </a:rPr>
              <a:t>οἰηθείη</a:t>
            </a:r>
            <a:r>
              <a:rPr lang="el-GR" sz="2000" dirty="0"/>
              <a:t> καὶ πάντα τὰ τοιαῦτα </a:t>
            </a:r>
            <a:r>
              <a:rPr lang="el-GR" sz="2000" i="1" dirty="0">
                <a:solidFill>
                  <a:srgbClr val="0070C0"/>
                </a:solidFill>
              </a:rPr>
              <a:t>τοὺς ὄντας τε τοιούτους </a:t>
            </a:r>
            <a:r>
              <a:rPr lang="el-GR" sz="2000" i="1" dirty="0"/>
              <a:t>καὶ </a:t>
            </a:r>
            <a:r>
              <a:rPr lang="el-GR" sz="2000" i="1" dirty="0">
                <a:solidFill>
                  <a:srgbClr val="0070C0"/>
                </a:solidFill>
              </a:rPr>
              <a:t>ἔχοντας</a:t>
            </a:r>
            <a:r>
              <a:rPr lang="nl-NL" sz="2000" i="1" dirty="0"/>
              <a:t>  </a:t>
            </a:r>
            <a:r>
              <a:rPr lang="el-GR" sz="2000" i="1" dirty="0">
                <a:solidFill>
                  <a:srgbClr val="FFC000"/>
                </a:solidFill>
              </a:rPr>
              <a:t>ταῦτα</a:t>
            </a:r>
            <a:r>
              <a:rPr lang="el-GR" sz="2000" i="1" dirty="0"/>
              <a:t> τούτων </a:t>
            </a:r>
            <a:r>
              <a:rPr lang="el-GR" sz="2000" b="1" i="1" dirty="0">
                <a:solidFill>
                  <a:srgbClr val="FFC000"/>
                </a:solidFill>
              </a:rPr>
              <a:t>ἅπερ</a:t>
            </a:r>
            <a:r>
              <a:rPr lang="el-GR" sz="2000" i="1" dirty="0">
                <a:solidFill>
                  <a:srgbClr val="FFC000"/>
                </a:solidFill>
              </a:rPr>
              <a:t> </a:t>
            </a:r>
            <a:r>
              <a:rPr lang="el-GR" sz="2000" i="1" dirty="0">
                <a:solidFill>
                  <a:srgbClr val="FF0000"/>
                </a:solidFill>
              </a:rPr>
              <a:t>ἔχουσι</a:t>
            </a:r>
            <a:r>
              <a:rPr lang="el-GR" sz="2000" i="1" dirty="0"/>
              <a:t> καὶ </a:t>
            </a:r>
            <a:r>
              <a:rPr lang="el-GR" sz="2000" i="1" dirty="0">
                <a:solidFill>
                  <a:srgbClr val="FF0000"/>
                </a:solidFill>
              </a:rPr>
              <a:t>ἐπιθυμεῖν</a:t>
            </a:r>
            <a:r>
              <a:rPr lang="nl-NL" sz="2000" dirty="0"/>
              <a:t>, </a:t>
            </a:r>
            <a:r>
              <a:rPr lang="el-GR" sz="2000" b="1" i="1" dirty="0"/>
              <a:t>ἵν</a:t>
            </a:r>
            <a:r>
              <a:rPr lang="el-GR" sz="2000" i="1" dirty="0"/>
              <a:t>᾽ οὖν μὴ </a:t>
            </a:r>
            <a:r>
              <a:rPr lang="el-GR" sz="2000" i="1" dirty="0">
                <a:solidFill>
                  <a:srgbClr val="FF0000"/>
                </a:solidFill>
              </a:rPr>
              <a:t>ἐξαπατηθῶμεν</a:t>
            </a:r>
            <a:r>
              <a:rPr lang="nl-NL" sz="2000" dirty="0"/>
              <a:t>, </a:t>
            </a:r>
            <a:r>
              <a:rPr lang="el-GR" sz="2000" dirty="0"/>
              <a:t>τούτου ἕνεκα </a:t>
            </a:r>
            <a:r>
              <a:rPr lang="el-GR" sz="2000" dirty="0">
                <a:solidFill>
                  <a:srgbClr val="FF0000"/>
                </a:solidFill>
              </a:rPr>
              <a:t>λέγω</a:t>
            </a:r>
            <a:r>
              <a:rPr lang="el-GR" sz="2000" dirty="0"/>
              <a:t> </a:t>
            </a:r>
            <a:r>
              <a:rPr lang="nl-NL" sz="2000" dirty="0"/>
              <a:t>– </a:t>
            </a:r>
            <a:r>
              <a:rPr lang="el-GR" sz="2000" dirty="0"/>
              <a:t>τούτοις γάρ</a:t>
            </a:r>
            <a:r>
              <a:rPr lang="nl-NL" sz="2000" dirty="0"/>
              <a:t>, </a:t>
            </a:r>
            <a:r>
              <a:rPr lang="el-GR" sz="2000" dirty="0"/>
              <a:t>ὦ Ἀγάθων</a:t>
            </a:r>
            <a:r>
              <a:rPr lang="nl-NL" sz="2000" dirty="0"/>
              <a:t>, </a:t>
            </a:r>
            <a:r>
              <a:rPr lang="el-GR" sz="2000" b="1" i="1" dirty="0"/>
              <a:t>εἰ</a:t>
            </a:r>
            <a:r>
              <a:rPr lang="el-GR" sz="2000" i="1" dirty="0"/>
              <a:t> </a:t>
            </a:r>
            <a:r>
              <a:rPr lang="el-GR" sz="2000" i="1" dirty="0">
                <a:solidFill>
                  <a:srgbClr val="FF0000"/>
                </a:solidFill>
              </a:rPr>
              <a:t>ἐννοεῖς</a:t>
            </a:r>
            <a:r>
              <a:rPr lang="nl-NL" sz="2000" dirty="0"/>
              <a:t>, </a:t>
            </a:r>
            <a:r>
              <a:rPr lang="el-GR" sz="2000" u="sng" dirty="0">
                <a:solidFill>
                  <a:srgbClr val="FF0000"/>
                </a:solidFill>
              </a:rPr>
              <a:t>ἔχειν</a:t>
            </a:r>
            <a:r>
              <a:rPr lang="el-GR" sz="2000" u="sng" dirty="0"/>
              <a:t> μὲν </a:t>
            </a:r>
            <a:r>
              <a:rPr lang="el-GR" sz="2000" u="sng" dirty="0">
                <a:solidFill>
                  <a:srgbClr val="FFC000"/>
                </a:solidFill>
              </a:rPr>
              <a:t>ἕκαστα τούτων </a:t>
            </a:r>
            <a:r>
              <a:rPr lang="el-GR" sz="2000" u="sng" dirty="0"/>
              <a:t>ἐν τῷ παρόντι </a:t>
            </a:r>
            <a:r>
              <a:rPr lang="el-GR" sz="2000" dirty="0">
                <a:solidFill>
                  <a:srgbClr val="0070C0"/>
                </a:solidFill>
              </a:rPr>
              <a:t>ἀνάγκη</a:t>
            </a:r>
            <a:r>
              <a:rPr lang="el-GR" sz="2000" dirty="0"/>
              <a:t> </a:t>
            </a:r>
            <a:r>
              <a:rPr lang="el-GR" sz="2000" b="1" i="1" dirty="0">
                <a:solidFill>
                  <a:srgbClr val="FFC000"/>
                </a:solidFill>
              </a:rPr>
              <a:t>ἃ</a:t>
            </a:r>
            <a:r>
              <a:rPr lang="el-GR" sz="2000" i="1" dirty="0">
                <a:solidFill>
                  <a:srgbClr val="FFC000"/>
                </a:solidFill>
              </a:rPr>
              <a:t> </a:t>
            </a:r>
            <a:r>
              <a:rPr lang="el-GR" sz="2000" i="1" dirty="0">
                <a:solidFill>
                  <a:srgbClr val="FF0000"/>
                </a:solidFill>
              </a:rPr>
              <a:t>ἔχουσιν</a:t>
            </a:r>
            <a:r>
              <a:rPr lang="nl-NL" sz="2000" i="1" dirty="0"/>
              <a:t>, </a:t>
            </a:r>
            <a:r>
              <a:rPr lang="el-GR" sz="2000" b="1" i="1" dirty="0"/>
              <a:t>ἐάντε</a:t>
            </a:r>
            <a:r>
              <a:rPr lang="el-GR" sz="2000" i="1" dirty="0"/>
              <a:t> </a:t>
            </a:r>
            <a:r>
              <a:rPr lang="el-GR" sz="2000" i="1" dirty="0">
                <a:solidFill>
                  <a:srgbClr val="FF0000"/>
                </a:solidFill>
              </a:rPr>
              <a:t>βούλωνται</a:t>
            </a:r>
            <a:r>
              <a:rPr lang="el-GR" sz="2000" i="1" dirty="0"/>
              <a:t> </a:t>
            </a:r>
            <a:r>
              <a:rPr lang="el-GR" sz="2000" b="1" i="1" dirty="0"/>
              <a:t>ἐάντε</a:t>
            </a:r>
            <a:r>
              <a:rPr lang="el-GR" sz="2000" i="1" dirty="0"/>
              <a:t> μή</a:t>
            </a:r>
            <a:r>
              <a:rPr lang="nl-NL" sz="2000" dirty="0"/>
              <a:t>, </a:t>
            </a:r>
            <a:r>
              <a:rPr lang="el-GR" sz="2000" dirty="0"/>
              <a:t>καὶ τούτου γε δήπου </a:t>
            </a:r>
            <a:r>
              <a:rPr lang="el-GR" sz="2000" dirty="0">
                <a:solidFill>
                  <a:srgbClr val="0070C0"/>
                </a:solidFill>
              </a:rPr>
              <a:t>τίς</a:t>
            </a:r>
            <a:r>
              <a:rPr lang="el-GR" sz="2000" dirty="0"/>
              <a:t> ἂν </a:t>
            </a:r>
            <a:r>
              <a:rPr lang="el-GR" sz="2000" dirty="0">
                <a:solidFill>
                  <a:srgbClr val="FF0000"/>
                </a:solidFill>
              </a:rPr>
              <a:t>ἐπιθυμήσειεν</a:t>
            </a:r>
            <a:r>
              <a:rPr lang="nl-NL" sz="2000" dirty="0"/>
              <a:t>; </a:t>
            </a:r>
            <a:endParaRPr lang="el-GR" sz="2600" dirty="0"/>
          </a:p>
        </p:txBody>
      </p:sp>
    </p:spTree>
    <p:extLst>
      <p:ext uri="{BB962C8B-B14F-4D97-AF65-F5344CB8AC3E}">
        <p14:creationId xmlns:p14="http://schemas.microsoft.com/office/powerpoint/2010/main" val="16197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nl-NL" sz="3600" dirty="0" smtClean="0"/>
              <a:t>6.4 Agathon ondervraagd</a:t>
            </a:r>
            <a:br>
              <a:rPr lang="nl-NL" sz="3600" dirty="0" smtClean="0"/>
            </a:br>
            <a:r>
              <a:rPr lang="nl-NL" sz="3600" dirty="0" smtClean="0"/>
              <a:t>hfdst. 6.222-27</a:t>
            </a:r>
            <a:endParaRPr lang="nl-NL" sz="3600" dirty="0"/>
          </a:p>
        </p:txBody>
      </p:sp>
      <p:sp>
        <p:nvSpPr>
          <p:cNvPr id="9" name="Rechthoek 8">
            <a:hlinkClick r:id="rId2" action="ppaction://hlinksldjump"/>
          </p:cNvPr>
          <p:cNvSpPr/>
          <p:nvPr/>
        </p:nvSpPr>
        <p:spPr>
          <a:xfrm>
            <a:off x="6289451" y="6157073"/>
            <a:ext cx="1080120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Vertaling</a:t>
            </a:r>
            <a:endParaRPr lang="nl-NL" dirty="0"/>
          </a:p>
        </p:txBody>
      </p:sp>
      <p:sp>
        <p:nvSpPr>
          <p:cNvPr id="10" name="Rechthoek 9">
            <a:hlinkClick r:id="rId3" action="ppaction://hlinksldjump"/>
          </p:cNvPr>
          <p:cNvSpPr/>
          <p:nvPr/>
        </p:nvSpPr>
        <p:spPr>
          <a:xfrm>
            <a:off x="2765162" y="6157073"/>
            <a:ext cx="1080120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Structuur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1" name="Rechthoek 10">
            <a:hlinkClick r:id="rId4" action="ppaction://hlinksldjump"/>
          </p:cNvPr>
          <p:cNvSpPr/>
          <p:nvPr/>
        </p:nvSpPr>
        <p:spPr>
          <a:xfrm>
            <a:off x="1765115" y="6161203"/>
            <a:ext cx="854604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Tekst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" name="Rechthoek 11">
            <a:hlinkClick r:id="rId5" action="ppaction://hlinksldjump"/>
          </p:cNvPr>
          <p:cNvSpPr/>
          <p:nvPr/>
        </p:nvSpPr>
        <p:spPr>
          <a:xfrm>
            <a:off x="3990725" y="6161203"/>
            <a:ext cx="792088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Extra</a:t>
            </a:r>
            <a:endParaRPr lang="nl-NL" dirty="0"/>
          </a:p>
        </p:txBody>
      </p:sp>
      <p:sp>
        <p:nvSpPr>
          <p:cNvPr id="13" name="Rechthoek 12">
            <a:hlinkClick r:id="rId6" action="ppaction://hlinksldjump"/>
          </p:cNvPr>
          <p:cNvSpPr/>
          <p:nvPr/>
        </p:nvSpPr>
        <p:spPr>
          <a:xfrm>
            <a:off x="539552" y="6161203"/>
            <a:ext cx="1080120" cy="36004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Vorige</a:t>
            </a:r>
            <a:endParaRPr lang="nl-NL" dirty="0"/>
          </a:p>
        </p:txBody>
      </p:sp>
      <p:sp>
        <p:nvSpPr>
          <p:cNvPr id="14" name="Rechthoek 13">
            <a:hlinkClick r:id="rId7" action="ppaction://hlinksldjump"/>
          </p:cNvPr>
          <p:cNvSpPr/>
          <p:nvPr/>
        </p:nvSpPr>
        <p:spPr>
          <a:xfrm>
            <a:off x="7515015" y="6157073"/>
            <a:ext cx="1080120" cy="3683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Volgende</a:t>
            </a:r>
            <a:endParaRPr lang="nl-NL" dirty="0"/>
          </a:p>
        </p:txBody>
      </p:sp>
      <p:sp>
        <p:nvSpPr>
          <p:cNvPr id="15" name="Rechthoek 14">
            <a:hlinkClick r:id="rId8" action="ppaction://hlinksldjump"/>
          </p:cNvPr>
          <p:cNvSpPr/>
          <p:nvPr/>
        </p:nvSpPr>
        <p:spPr>
          <a:xfrm>
            <a:off x="4928256" y="6157073"/>
            <a:ext cx="1215752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Vragen</a:t>
            </a:r>
            <a:endParaRPr lang="nl-NL" dirty="0"/>
          </a:p>
        </p:txBody>
      </p:sp>
      <p:sp>
        <p:nvSpPr>
          <p:cNvPr id="16" name="Tijdelijke aanduiding voor inhoud 2"/>
          <p:cNvSpPr txBox="1">
            <a:spLocks/>
          </p:cNvSpPr>
          <p:nvPr/>
        </p:nvSpPr>
        <p:spPr>
          <a:xfrm>
            <a:off x="467544" y="1380075"/>
            <a:ext cx="8229600" cy="4781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l-GR" sz="2000" dirty="0"/>
              <a:t>Καὶ μήν, ὦ φίλε Ἀγάθων, καλῶς μοι </a:t>
            </a:r>
            <a:r>
              <a:rPr lang="el-GR" sz="2000" dirty="0">
                <a:solidFill>
                  <a:srgbClr val="FF0000"/>
                </a:solidFill>
              </a:rPr>
              <a:t>ἔδοξας καθηγήσασθαι </a:t>
            </a:r>
            <a:r>
              <a:rPr lang="el-GR" sz="2000" dirty="0"/>
              <a:t>τοῦ λόγου, λέγων </a:t>
            </a:r>
            <a:r>
              <a:rPr lang="el-GR" sz="2000" b="1" i="1" dirty="0"/>
              <a:t>ὅτι</a:t>
            </a:r>
            <a:r>
              <a:rPr lang="el-GR" sz="2000" i="1" dirty="0"/>
              <a:t> πρῶτον μὲν </a:t>
            </a:r>
            <a:r>
              <a:rPr lang="el-GR" sz="2000" i="1" dirty="0">
                <a:solidFill>
                  <a:srgbClr val="FF0000"/>
                </a:solidFill>
              </a:rPr>
              <a:t>δέοι</a:t>
            </a:r>
            <a:r>
              <a:rPr lang="el-GR" sz="2000" i="1" dirty="0"/>
              <a:t> αὐτὸν </a:t>
            </a:r>
            <a:r>
              <a:rPr lang="el-GR" sz="2000" i="1" dirty="0">
                <a:solidFill>
                  <a:srgbClr val="FF0000"/>
                </a:solidFill>
              </a:rPr>
              <a:t>ἐπιδεῖξαι</a:t>
            </a:r>
            <a:r>
              <a:rPr lang="el-GR" sz="2000" i="1" dirty="0"/>
              <a:t> </a:t>
            </a:r>
            <a:r>
              <a:rPr lang="el-GR" sz="2000" b="1" i="1" dirty="0"/>
              <a:t>ὁποῖός</a:t>
            </a:r>
            <a:r>
              <a:rPr lang="el-GR" sz="2000" i="1" dirty="0"/>
              <a:t> τίς </a:t>
            </a:r>
            <a:r>
              <a:rPr lang="el-GR" sz="2000" i="1" dirty="0">
                <a:solidFill>
                  <a:srgbClr val="FF0000"/>
                </a:solidFill>
              </a:rPr>
              <a:t>ἐστιν</a:t>
            </a:r>
            <a:r>
              <a:rPr lang="el-GR" sz="2000" i="1" dirty="0"/>
              <a:t> ὁ Ἔρως, ὕστερον δὲ τὰ ἔργα αὐτοῦ</a:t>
            </a:r>
            <a:r>
              <a:rPr lang="el-GR" sz="2000" dirty="0"/>
              <a:t>. Ταύτην τὴν ἀρχὴν πάνυ </a:t>
            </a:r>
            <a:r>
              <a:rPr lang="el-GR" sz="2000" dirty="0">
                <a:solidFill>
                  <a:srgbClr val="FF0000"/>
                </a:solidFill>
              </a:rPr>
              <a:t>ἄγαμαι</a:t>
            </a:r>
            <a:r>
              <a:rPr lang="el-GR" sz="2000" dirty="0"/>
              <a:t>. Ἴθι οὖν 225 μοι περὶ Ἔρωτος, </a:t>
            </a:r>
            <a:r>
              <a:rPr lang="el-GR" sz="2000" b="1" i="1" dirty="0"/>
              <a:t>ἐπειδὴ</a:t>
            </a:r>
            <a:r>
              <a:rPr lang="el-GR" sz="2000" i="1" dirty="0"/>
              <a:t> καὶ τἆλλα καλῶς καὶ μεγαλοπρεπῶς </a:t>
            </a:r>
            <a:r>
              <a:rPr lang="el-GR" sz="2000" i="1" dirty="0" smtClean="0">
                <a:solidFill>
                  <a:srgbClr val="FF0000"/>
                </a:solidFill>
              </a:rPr>
              <a:t>διῆλθες</a:t>
            </a:r>
            <a:r>
              <a:rPr lang="nl-NL" sz="2000" i="1" dirty="0" smtClean="0">
                <a:solidFill>
                  <a:srgbClr val="FF0000"/>
                </a:solidFill>
              </a:rPr>
              <a:t> </a:t>
            </a:r>
            <a:r>
              <a:rPr lang="el-GR" sz="2000" b="1" i="1" dirty="0" smtClean="0"/>
              <a:t>οἷός</a:t>
            </a:r>
            <a:r>
              <a:rPr lang="el-GR" sz="2000" i="1" dirty="0" smtClean="0"/>
              <a:t> </a:t>
            </a:r>
            <a:r>
              <a:rPr lang="el-GR" sz="2000" i="1" dirty="0">
                <a:solidFill>
                  <a:srgbClr val="FF0000"/>
                </a:solidFill>
              </a:rPr>
              <a:t>ἐστι</a:t>
            </a:r>
            <a:r>
              <a:rPr lang="el-GR" sz="2000" i="1" dirty="0"/>
              <a:t>, </a:t>
            </a:r>
            <a:r>
              <a:rPr lang="el-GR" sz="2000" dirty="0"/>
              <a:t>καὶ τόδε </a:t>
            </a:r>
            <a:r>
              <a:rPr lang="el-GR" sz="2000" dirty="0">
                <a:solidFill>
                  <a:srgbClr val="FF0000"/>
                </a:solidFill>
              </a:rPr>
              <a:t>εἰπέ</a:t>
            </a:r>
            <a:r>
              <a:rPr lang="el-GR" sz="2000" dirty="0"/>
              <a:t>· πότερόν </a:t>
            </a:r>
            <a:r>
              <a:rPr lang="el-GR" sz="2000" dirty="0">
                <a:solidFill>
                  <a:srgbClr val="FF0000"/>
                </a:solidFill>
              </a:rPr>
              <a:t>ἐστι</a:t>
            </a:r>
            <a:r>
              <a:rPr lang="el-GR" sz="2000" dirty="0"/>
              <a:t> τοιοῦτος </a:t>
            </a:r>
            <a:r>
              <a:rPr lang="el-GR" sz="2000" b="1" i="1" dirty="0"/>
              <a:t>οἷος</a:t>
            </a:r>
            <a:r>
              <a:rPr lang="el-GR" sz="2000" i="1" dirty="0"/>
              <a:t> </a:t>
            </a:r>
            <a:r>
              <a:rPr lang="el-GR" sz="2000" i="1" dirty="0">
                <a:solidFill>
                  <a:srgbClr val="FF0000"/>
                </a:solidFill>
              </a:rPr>
              <a:t>εἶναί</a:t>
            </a:r>
            <a:r>
              <a:rPr lang="el-GR" sz="2000" i="1" dirty="0"/>
              <a:t> τινος ὁ Ἔρως ἔρως</a:t>
            </a:r>
            <a:r>
              <a:rPr lang="el-GR" sz="2000" dirty="0"/>
              <a:t>, ἢ οὐδενός; 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la-Latn" sz="2400" dirty="0">
              <a:solidFill>
                <a:srgbClr val="000000"/>
              </a:solidFill>
              <a:effectLst/>
              <a:latin typeface="Palatino Linotype" panose="02040502050505030304" pitchFamily="18" charset="0"/>
              <a:ea typeface="Times New Roman"/>
              <a:cs typeface="Times-Roman"/>
            </a:endParaRPr>
          </a:p>
        </p:txBody>
      </p:sp>
    </p:spTree>
    <p:extLst>
      <p:ext uri="{BB962C8B-B14F-4D97-AF65-F5344CB8AC3E}">
        <p14:creationId xmlns:p14="http://schemas.microsoft.com/office/powerpoint/2010/main" val="172903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nl-NL" sz="3600" dirty="0" smtClean="0"/>
              <a:t>6.4 Agathon ondervraagd</a:t>
            </a:r>
            <a:br>
              <a:rPr lang="nl-NL" sz="3600" dirty="0" smtClean="0"/>
            </a:br>
            <a:r>
              <a:rPr lang="nl-NL" sz="3600" dirty="0" smtClean="0"/>
              <a:t>hfdst. 6.258-64</a:t>
            </a:r>
            <a:endParaRPr lang="nl-NL" sz="3600" dirty="0"/>
          </a:p>
        </p:txBody>
      </p:sp>
      <p:sp>
        <p:nvSpPr>
          <p:cNvPr id="9" name="Rechthoek 8">
            <a:hlinkClick r:id="rId3" action="ppaction://hlinksldjump"/>
          </p:cNvPr>
          <p:cNvSpPr/>
          <p:nvPr/>
        </p:nvSpPr>
        <p:spPr>
          <a:xfrm>
            <a:off x="6289451" y="6157073"/>
            <a:ext cx="1080120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Vertaling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0" name="Rechthoek 9">
            <a:hlinkClick r:id="rId4" action="ppaction://hlinksldjump"/>
          </p:cNvPr>
          <p:cNvSpPr/>
          <p:nvPr/>
        </p:nvSpPr>
        <p:spPr>
          <a:xfrm>
            <a:off x="2765162" y="6157073"/>
            <a:ext cx="1080120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Structuur</a:t>
            </a:r>
            <a:endParaRPr lang="nl-NL" dirty="0"/>
          </a:p>
        </p:txBody>
      </p:sp>
      <p:sp>
        <p:nvSpPr>
          <p:cNvPr id="11" name="Rechthoek 10">
            <a:hlinkClick r:id="rId5" action="ppaction://hlinksldjump"/>
          </p:cNvPr>
          <p:cNvSpPr/>
          <p:nvPr/>
        </p:nvSpPr>
        <p:spPr>
          <a:xfrm>
            <a:off x="1765115" y="6161203"/>
            <a:ext cx="854604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Tekst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" name="Rechthoek 11">
            <a:hlinkClick r:id="rId6" action="ppaction://hlinksldjump"/>
          </p:cNvPr>
          <p:cNvSpPr/>
          <p:nvPr/>
        </p:nvSpPr>
        <p:spPr>
          <a:xfrm>
            <a:off x="3990725" y="6161203"/>
            <a:ext cx="792088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Extra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3" name="Rechthoek 12">
            <a:hlinkClick r:id="rId7" action="ppaction://hlinksldjump"/>
          </p:cNvPr>
          <p:cNvSpPr/>
          <p:nvPr/>
        </p:nvSpPr>
        <p:spPr>
          <a:xfrm>
            <a:off x="539552" y="6161203"/>
            <a:ext cx="1080120" cy="36004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Vorige</a:t>
            </a:r>
            <a:endParaRPr lang="nl-NL" dirty="0"/>
          </a:p>
        </p:txBody>
      </p:sp>
      <p:sp>
        <p:nvSpPr>
          <p:cNvPr id="14" name="Rechthoek 13">
            <a:hlinkClick r:id="rId8" action="ppaction://hlinksldjump"/>
          </p:cNvPr>
          <p:cNvSpPr/>
          <p:nvPr/>
        </p:nvSpPr>
        <p:spPr>
          <a:xfrm>
            <a:off x="7515015" y="6157073"/>
            <a:ext cx="1080120" cy="3683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Volgende</a:t>
            </a:r>
            <a:endParaRPr lang="nl-NL" dirty="0"/>
          </a:p>
        </p:txBody>
      </p:sp>
      <p:sp>
        <p:nvSpPr>
          <p:cNvPr id="15" name="Rechthoek 14">
            <a:hlinkClick r:id="rId9" action="ppaction://hlinksldjump"/>
          </p:cNvPr>
          <p:cNvSpPr/>
          <p:nvPr/>
        </p:nvSpPr>
        <p:spPr>
          <a:xfrm>
            <a:off x="4928256" y="6157073"/>
            <a:ext cx="1215752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Vragen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6" name="Tijdelijke aanduiding voor inhoud 2"/>
          <p:cNvSpPr txBox="1">
            <a:spLocks/>
          </p:cNvSpPr>
          <p:nvPr/>
        </p:nvSpPr>
        <p:spPr>
          <a:xfrm>
            <a:off x="467544" y="1380075"/>
            <a:ext cx="8229600" cy="4781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l-GR" sz="2000" dirty="0" err="1" smtClean="0"/>
              <a:t>Εἰ</a:t>
            </a:r>
            <a:r>
              <a:rPr lang="el-GR" sz="2000" dirty="0" smtClean="0"/>
              <a:t> </a:t>
            </a:r>
            <a:r>
              <a:rPr lang="el-GR" sz="2000" dirty="0" err="1" smtClean="0"/>
              <a:t>γὰρ</a:t>
            </a:r>
            <a:r>
              <a:rPr lang="el-GR" sz="2000" dirty="0" smtClean="0"/>
              <a:t> </a:t>
            </a:r>
            <a:r>
              <a:rPr lang="el-GR" sz="2000" dirty="0" err="1" smtClean="0"/>
              <a:t>καὶ</a:t>
            </a:r>
            <a:r>
              <a:rPr lang="el-GR" sz="2000" dirty="0" smtClean="0"/>
              <a:t> </a:t>
            </a:r>
            <a:r>
              <a:rPr lang="el-GR" sz="2000" dirty="0" err="1" smtClean="0"/>
              <a:t>ἰσχυρὸς</a:t>
            </a:r>
            <a:r>
              <a:rPr lang="el-GR" sz="2000" dirty="0" smtClean="0"/>
              <a:t> </a:t>
            </a:r>
            <a:r>
              <a:rPr lang="el-GR" sz="2000" dirty="0" err="1" smtClean="0"/>
              <a:t>ὢν</a:t>
            </a:r>
            <a:r>
              <a:rPr lang="el-GR" sz="2000" dirty="0" smtClean="0"/>
              <a:t> </a:t>
            </a:r>
            <a:r>
              <a:rPr lang="el-GR" sz="2000" dirty="0" err="1" smtClean="0"/>
              <a:t>βούλοιτο</a:t>
            </a:r>
            <a:r>
              <a:rPr lang="el-GR" sz="2000" dirty="0" smtClean="0"/>
              <a:t> </a:t>
            </a:r>
            <a:r>
              <a:rPr lang="el-GR" sz="2000" dirty="0" err="1" smtClean="0"/>
              <a:t>ἰσχυρὸς</a:t>
            </a:r>
            <a:r>
              <a:rPr lang="el-GR" sz="2000" dirty="0" smtClean="0"/>
              <a:t> </a:t>
            </a:r>
            <a:r>
              <a:rPr lang="el-GR" sz="2000" dirty="0" err="1" smtClean="0"/>
              <a:t>εἶναι</a:t>
            </a:r>
            <a:r>
              <a:rPr lang="nl-NL" sz="2000" dirty="0" smtClean="0"/>
              <a:t>, </a:t>
            </a:r>
            <a:r>
              <a:rPr lang="el-GR" sz="2000" dirty="0" err="1" smtClean="0"/>
              <a:t>φάναι</a:t>
            </a:r>
            <a:r>
              <a:rPr lang="el-GR" sz="2000" dirty="0" smtClean="0"/>
              <a:t> </a:t>
            </a:r>
            <a:r>
              <a:rPr lang="el-GR" sz="2000" dirty="0" err="1" smtClean="0"/>
              <a:t>τὸν</a:t>
            </a:r>
            <a:r>
              <a:rPr lang="el-GR" sz="2000" dirty="0" smtClean="0"/>
              <a:t> Σωκράτη</a:t>
            </a:r>
            <a:r>
              <a:rPr lang="nl-NL" sz="2000" dirty="0" smtClean="0"/>
              <a:t>, </a:t>
            </a:r>
            <a:r>
              <a:rPr lang="el-GR" sz="2000" dirty="0" err="1" smtClean="0"/>
              <a:t>καὶ</a:t>
            </a:r>
            <a:r>
              <a:rPr lang="el-GR" sz="2000" dirty="0" smtClean="0"/>
              <a:t> </a:t>
            </a:r>
            <a:r>
              <a:rPr lang="el-GR" sz="2000" dirty="0" err="1" smtClean="0"/>
              <a:t>ταχὺς</a:t>
            </a:r>
            <a:r>
              <a:rPr lang="el-GR" sz="2000" dirty="0" smtClean="0"/>
              <a:t> </a:t>
            </a:r>
            <a:r>
              <a:rPr lang="el-GR" sz="2000" dirty="0" err="1" smtClean="0"/>
              <a:t>ὢν</a:t>
            </a:r>
            <a:r>
              <a:rPr lang="el-GR" sz="2000" dirty="0" smtClean="0"/>
              <a:t> ταχύς</a:t>
            </a:r>
            <a:r>
              <a:rPr lang="nl-NL" sz="2000" dirty="0" smtClean="0"/>
              <a:t>, </a:t>
            </a:r>
            <a:r>
              <a:rPr lang="el-GR" sz="2000" dirty="0" err="1" smtClean="0"/>
              <a:t>καὶ</a:t>
            </a:r>
            <a:r>
              <a:rPr lang="el-GR" sz="2000" dirty="0" smtClean="0"/>
              <a:t> </a:t>
            </a:r>
            <a:r>
              <a:rPr lang="el-GR" sz="2000" dirty="0" err="1" smtClean="0"/>
              <a:t>ὑγιὴς</a:t>
            </a:r>
            <a:r>
              <a:rPr lang="el-GR" sz="2000" dirty="0" smtClean="0"/>
              <a:t> </a:t>
            </a:r>
            <a:r>
              <a:rPr lang="el-GR" sz="2000" dirty="0" err="1" smtClean="0"/>
              <a:t>ὢν</a:t>
            </a:r>
            <a:r>
              <a:rPr lang="el-GR" sz="2000" dirty="0" smtClean="0"/>
              <a:t> </a:t>
            </a:r>
            <a:r>
              <a:rPr lang="el-GR" sz="2000" dirty="0" err="1" smtClean="0"/>
              <a:t>ὑγιής</a:t>
            </a:r>
            <a:r>
              <a:rPr lang="el-GR" sz="2000" dirty="0" smtClean="0"/>
              <a:t> </a:t>
            </a:r>
            <a:r>
              <a:rPr lang="nl-NL" sz="2000" dirty="0" smtClean="0"/>
              <a:t>– </a:t>
            </a:r>
            <a:r>
              <a:rPr lang="el-GR" sz="2000" dirty="0" err="1" smtClean="0">
                <a:solidFill>
                  <a:srgbClr val="92D050"/>
                </a:solidFill>
              </a:rPr>
              <a:t>ἴσως</a:t>
            </a:r>
            <a:r>
              <a:rPr lang="el-GR" sz="2000" dirty="0" smtClean="0">
                <a:solidFill>
                  <a:srgbClr val="92D050"/>
                </a:solidFill>
              </a:rPr>
              <a:t> </a:t>
            </a:r>
            <a:r>
              <a:rPr lang="el-GR" sz="2000" dirty="0" err="1" smtClean="0">
                <a:solidFill>
                  <a:srgbClr val="92D050"/>
                </a:solidFill>
              </a:rPr>
              <a:t>γὰρ</a:t>
            </a:r>
            <a:r>
              <a:rPr lang="el-GR" sz="2000" dirty="0" smtClean="0">
                <a:solidFill>
                  <a:srgbClr val="92D050"/>
                </a:solidFill>
              </a:rPr>
              <a:t> </a:t>
            </a:r>
            <a:r>
              <a:rPr lang="el-GR" sz="2000" dirty="0" err="1" smtClean="0">
                <a:solidFill>
                  <a:srgbClr val="92D050"/>
                </a:solidFill>
              </a:rPr>
              <a:t>ἄν</a:t>
            </a:r>
            <a:r>
              <a:rPr lang="el-GR" sz="2000" dirty="0" smtClean="0">
                <a:solidFill>
                  <a:srgbClr val="92D050"/>
                </a:solidFill>
              </a:rPr>
              <a:t> τις </a:t>
            </a:r>
            <a:r>
              <a:rPr lang="el-GR" sz="2000" dirty="0" err="1" smtClean="0">
                <a:solidFill>
                  <a:srgbClr val="92D050"/>
                </a:solidFill>
              </a:rPr>
              <a:t>ταῦτα</a:t>
            </a:r>
            <a:r>
              <a:rPr lang="el-GR" sz="2000" dirty="0" smtClean="0">
                <a:solidFill>
                  <a:srgbClr val="92D050"/>
                </a:solidFill>
              </a:rPr>
              <a:t> </a:t>
            </a:r>
            <a:r>
              <a:rPr lang="nl-NL" sz="2000" dirty="0" smtClean="0">
                <a:solidFill>
                  <a:srgbClr val="92D050"/>
                </a:solidFill>
              </a:rPr>
              <a:t>260 </a:t>
            </a:r>
            <a:r>
              <a:rPr lang="el-GR" sz="2000" dirty="0" err="1" smtClean="0">
                <a:solidFill>
                  <a:srgbClr val="92D050"/>
                </a:solidFill>
              </a:rPr>
              <a:t>οἰηθείη</a:t>
            </a:r>
            <a:r>
              <a:rPr lang="nl-NL" sz="2000" dirty="0" smtClean="0">
                <a:solidFill>
                  <a:srgbClr val="92D050"/>
                </a:solidFill>
              </a:rPr>
              <a:t> (1)</a:t>
            </a:r>
            <a:r>
              <a:rPr lang="el-GR" sz="2000" dirty="0" smtClean="0">
                <a:solidFill>
                  <a:srgbClr val="92D050"/>
                </a:solidFill>
              </a:rPr>
              <a:t> </a:t>
            </a:r>
            <a:r>
              <a:rPr lang="el-GR" sz="2000" dirty="0" err="1" smtClean="0"/>
              <a:t>καὶ</a:t>
            </a:r>
            <a:r>
              <a:rPr lang="el-GR" sz="2000" dirty="0" smtClean="0"/>
              <a:t> </a:t>
            </a:r>
            <a:r>
              <a:rPr lang="el-GR" sz="2000" dirty="0" smtClean="0">
                <a:solidFill>
                  <a:srgbClr val="92D050"/>
                </a:solidFill>
              </a:rPr>
              <a:t>πάντα </a:t>
            </a:r>
            <a:r>
              <a:rPr lang="el-GR" sz="2000" dirty="0" err="1" smtClean="0">
                <a:solidFill>
                  <a:srgbClr val="92D050"/>
                </a:solidFill>
              </a:rPr>
              <a:t>τὰ</a:t>
            </a:r>
            <a:r>
              <a:rPr lang="el-GR" sz="2000" dirty="0" smtClean="0">
                <a:solidFill>
                  <a:srgbClr val="92D050"/>
                </a:solidFill>
              </a:rPr>
              <a:t> </a:t>
            </a:r>
            <a:r>
              <a:rPr lang="el-GR" sz="2000" dirty="0" err="1" smtClean="0">
                <a:solidFill>
                  <a:srgbClr val="92D050"/>
                </a:solidFill>
              </a:rPr>
              <a:t>τοιαῦτα</a:t>
            </a:r>
            <a:r>
              <a:rPr lang="nl-NL" sz="2000" dirty="0" smtClean="0">
                <a:solidFill>
                  <a:srgbClr val="92D050"/>
                </a:solidFill>
              </a:rPr>
              <a:t> (2)</a:t>
            </a:r>
            <a:r>
              <a:rPr lang="el-GR" sz="2000" dirty="0" smtClean="0">
                <a:solidFill>
                  <a:srgbClr val="92D050"/>
                </a:solidFill>
              </a:rPr>
              <a:t> </a:t>
            </a:r>
            <a:r>
              <a:rPr lang="el-GR" sz="2000" dirty="0" err="1" smtClean="0"/>
              <a:t>τοὺς</a:t>
            </a:r>
            <a:r>
              <a:rPr lang="el-GR" sz="2000" dirty="0" smtClean="0"/>
              <a:t> </a:t>
            </a:r>
            <a:r>
              <a:rPr lang="el-GR" sz="2000" dirty="0" err="1" smtClean="0"/>
              <a:t>ὄντας</a:t>
            </a:r>
            <a:r>
              <a:rPr lang="el-GR" sz="2000" dirty="0" smtClean="0"/>
              <a:t> τε τοιούτους </a:t>
            </a:r>
            <a:r>
              <a:rPr lang="el-GR" sz="2000" dirty="0" err="1" smtClean="0"/>
              <a:t>καὶ</a:t>
            </a:r>
            <a:r>
              <a:rPr lang="el-GR" sz="2000" dirty="0" smtClean="0"/>
              <a:t> </a:t>
            </a:r>
            <a:r>
              <a:rPr lang="el-GR" sz="2000" dirty="0" err="1" smtClean="0"/>
              <a:t>ἔχοντας</a:t>
            </a:r>
            <a:r>
              <a:rPr lang="nl-NL" sz="2000" dirty="0" smtClean="0"/>
              <a:t>  </a:t>
            </a:r>
            <a:r>
              <a:rPr lang="el-GR" sz="2000" dirty="0" err="1" smtClean="0"/>
              <a:t>ταῦτα</a:t>
            </a:r>
            <a:r>
              <a:rPr lang="el-GR" sz="2000" dirty="0" smtClean="0"/>
              <a:t> τούτων </a:t>
            </a:r>
            <a:r>
              <a:rPr lang="el-GR" sz="2000" dirty="0" err="1" smtClean="0"/>
              <a:t>ἅπερ</a:t>
            </a:r>
            <a:r>
              <a:rPr lang="el-GR" sz="2000" dirty="0" smtClean="0"/>
              <a:t> </a:t>
            </a:r>
            <a:r>
              <a:rPr lang="el-GR" sz="2000" dirty="0" err="1" smtClean="0"/>
              <a:t>ἔχουσι</a:t>
            </a:r>
            <a:r>
              <a:rPr lang="el-GR" sz="2000" dirty="0" smtClean="0"/>
              <a:t> </a:t>
            </a:r>
            <a:r>
              <a:rPr lang="el-GR" sz="2000" dirty="0" err="1" smtClean="0"/>
              <a:t>καὶ</a:t>
            </a:r>
            <a:r>
              <a:rPr lang="el-GR" sz="2000" dirty="0" smtClean="0"/>
              <a:t> </a:t>
            </a:r>
            <a:r>
              <a:rPr lang="el-GR" sz="2000" dirty="0" err="1" smtClean="0"/>
              <a:t>ἐπιθυμεῖν</a:t>
            </a:r>
            <a:r>
              <a:rPr lang="nl-NL" sz="2000" dirty="0" smtClean="0"/>
              <a:t>, </a:t>
            </a:r>
            <a:r>
              <a:rPr lang="el-GR" sz="2000" dirty="0" err="1" smtClean="0"/>
              <a:t>ἵν᾽</a:t>
            </a:r>
            <a:r>
              <a:rPr lang="el-GR" sz="2000" dirty="0" smtClean="0"/>
              <a:t> </a:t>
            </a:r>
            <a:r>
              <a:rPr lang="el-GR" sz="2000" dirty="0" err="1" smtClean="0"/>
              <a:t>οὖν</a:t>
            </a:r>
            <a:r>
              <a:rPr lang="el-GR" sz="2000" dirty="0" smtClean="0"/>
              <a:t> </a:t>
            </a:r>
            <a:r>
              <a:rPr lang="el-GR" sz="2000" dirty="0" err="1" smtClean="0"/>
              <a:t>μὴ</a:t>
            </a:r>
            <a:r>
              <a:rPr lang="el-GR" sz="2000" dirty="0" smtClean="0"/>
              <a:t> </a:t>
            </a:r>
            <a:r>
              <a:rPr lang="el-GR" sz="2000" dirty="0" err="1" smtClean="0">
                <a:solidFill>
                  <a:srgbClr val="92D050"/>
                </a:solidFill>
              </a:rPr>
              <a:t>ἐξαπατηθῶμεν</a:t>
            </a:r>
            <a:r>
              <a:rPr lang="nl-NL" sz="2000" dirty="0" smtClean="0">
                <a:solidFill>
                  <a:srgbClr val="92D050"/>
                </a:solidFill>
              </a:rPr>
              <a:t> (3)</a:t>
            </a:r>
            <a:r>
              <a:rPr lang="nl-NL" sz="2000" dirty="0" smtClean="0"/>
              <a:t>, </a:t>
            </a:r>
            <a:r>
              <a:rPr lang="el-GR" sz="2000" dirty="0" smtClean="0"/>
              <a:t>τούτου </a:t>
            </a:r>
            <a:r>
              <a:rPr lang="el-GR" sz="2000" dirty="0" err="1" smtClean="0"/>
              <a:t>ἕνεκα</a:t>
            </a:r>
            <a:r>
              <a:rPr lang="el-GR" sz="2000" dirty="0" smtClean="0"/>
              <a:t> λέγω </a:t>
            </a:r>
            <a:r>
              <a:rPr lang="nl-NL" sz="2000" dirty="0" smtClean="0"/>
              <a:t>– </a:t>
            </a:r>
            <a:r>
              <a:rPr lang="el-GR" sz="2000" dirty="0" smtClean="0"/>
              <a:t>τούτοις γάρ</a:t>
            </a:r>
            <a:r>
              <a:rPr lang="nl-NL" sz="2000" dirty="0" smtClean="0"/>
              <a:t>, </a:t>
            </a:r>
            <a:r>
              <a:rPr lang="el-GR" sz="2000" dirty="0" smtClean="0"/>
              <a:t>ὦ </a:t>
            </a:r>
            <a:r>
              <a:rPr lang="el-GR" sz="2000" dirty="0" err="1" smtClean="0"/>
              <a:t>Ἀγάθων</a:t>
            </a:r>
            <a:r>
              <a:rPr lang="nl-NL" sz="2000" dirty="0" smtClean="0"/>
              <a:t>, </a:t>
            </a:r>
            <a:r>
              <a:rPr lang="el-GR" sz="2000" dirty="0" err="1" smtClean="0"/>
              <a:t>εἰ</a:t>
            </a:r>
            <a:r>
              <a:rPr lang="el-GR" sz="2000" dirty="0" smtClean="0"/>
              <a:t> </a:t>
            </a:r>
            <a:r>
              <a:rPr lang="el-GR" sz="2000" dirty="0" err="1" smtClean="0"/>
              <a:t>ἐννοεῖς</a:t>
            </a:r>
            <a:r>
              <a:rPr lang="nl-NL" sz="2000" dirty="0" smtClean="0"/>
              <a:t>, </a:t>
            </a:r>
            <a:r>
              <a:rPr lang="el-GR" sz="2000" dirty="0" err="1" smtClean="0"/>
              <a:t>ἔχειν</a:t>
            </a:r>
            <a:r>
              <a:rPr lang="el-GR" sz="2000" dirty="0" smtClean="0"/>
              <a:t> </a:t>
            </a:r>
            <a:r>
              <a:rPr lang="el-GR" sz="2000" dirty="0" err="1" smtClean="0"/>
              <a:t>μὲν</a:t>
            </a:r>
            <a:r>
              <a:rPr lang="el-GR" sz="2000" dirty="0" smtClean="0"/>
              <a:t> </a:t>
            </a:r>
            <a:r>
              <a:rPr lang="el-GR" sz="2000" dirty="0" err="1" smtClean="0"/>
              <a:t>ἕκαστα</a:t>
            </a:r>
            <a:r>
              <a:rPr lang="el-GR" sz="2000" dirty="0" smtClean="0"/>
              <a:t> τούτων </a:t>
            </a:r>
            <a:r>
              <a:rPr lang="el-GR" sz="2000" dirty="0" err="1" smtClean="0"/>
              <a:t>ἐν</a:t>
            </a:r>
            <a:r>
              <a:rPr lang="el-GR" sz="2000" dirty="0" smtClean="0"/>
              <a:t> </a:t>
            </a:r>
            <a:r>
              <a:rPr lang="el-GR" sz="2000" dirty="0" err="1" smtClean="0"/>
              <a:t>τῷ</a:t>
            </a:r>
            <a:r>
              <a:rPr lang="el-GR" sz="2000" dirty="0" smtClean="0"/>
              <a:t> παρόντι </a:t>
            </a:r>
            <a:r>
              <a:rPr lang="el-GR" sz="2000" dirty="0" err="1" smtClean="0"/>
              <a:t>ἀνάγκη</a:t>
            </a:r>
            <a:r>
              <a:rPr lang="el-GR" sz="2000" dirty="0" smtClean="0"/>
              <a:t> ἃ </a:t>
            </a:r>
            <a:r>
              <a:rPr lang="el-GR" sz="2000" dirty="0" err="1" smtClean="0"/>
              <a:t>ἔχουσιν</a:t>
            </a:r>
            <a:r>
              <a:rPr lang="nl-NL" sz="2000" dirty="0" smtClean="0"/>
              <a:t>, </a:t>
            </a:r>
            <a:r>
              <a:rPr lang="el-GR" sz="2000" dirty="0" err="1" smtClean="0"/>
              <a:t>ἐάντε</a:t>
            </a:r>
            <a:r>
              <a:rPr lang="el-GR" sz="2000" dirty="0" smtClean="0"/>
              <a:t> </a:t>
            </a:r>
            <a:r>
              <a:rPr lang="el-GR" sz="2000" dirty="0" err="1" smtClean="0"/>
              <a:t>βούλωνται</a:t>
            </a:r>
            <a:r>
              <a:rPr lang="el-GR" sz="2000" dirty="0" smtClean="0"/>
              <a:t> </a:t>
            </a:r>
            <a:r>
              <a:rPr lang="el-GR" sz="2000" dirty="0" err="1" smtClean="0"/>
              <a:t>ἐάντε</a:t>
            </a:r>
            <a:r>
              <a:rPr lang="el-GR" sz="2000" dirty="0" smtClean="0"/>
              <a:t> </a:t>
            </a:r>
            <a:r>
              <a:rPr lang="el-GR" sz="2000" dirty="0" err="1" smtClean="0"/>
              <a:t>μή</a:t>
            </a:r>
            <a:r>
              <a:rPr lang="nl-NL" sz="2000" dirty="0" smtClean="0"/>
              <a:t>, </a:t>
            </a:r>
            <a:r>
              <a:rPr lang="el-GR" sz="2000" dirty="0" err="1" smtClean="0"/>
              <a:t>καὶ</a:t>
            </a:r>
            <a:r>
              <a:rPr lang="el-GR" sz="2000" dirty="0" smtClean="0"/>
              <a:t> τούτου </a:t>
            </a:r>
            <a:r>
              <a:rPr lang="el-GR" sz="2000" dirty="0" err="1" smtClean="0"/>
              <a:t>γε</a:t>
            </a:r>
            <a:r>
              <a:rPr lang="el-GR" sz="2000" dirty="0" smtClean="0"/>
              <a:t> </a:t>
            </a:r>
            <a:r>
              <a:rPr lang="el-GR" sz="2000" dirty="0" err="1" smtClean="0"/>
              <a:t>δήπου</a:t>
            </a:r>
            <a:r>
              <a:rPr lang="el-GR" sz="2000" dirty="0" smtClean="0"/>
              <a:t> </a:t>
            </a:r>
            <a:r>
              <a:rPr lang="el-GR" sz="2000" dirty="0" err="1" smtClean="0"/>
              <a:t>τίς</a:t>
            </a:r>
            <a:r>
              <a:rPr lang="el-GR" sz="2000" dirty="0" smtClean="0"/>
              <a:t> </a:t>
            </a:r>
            <a:r>
              <a:rPr lang="el-GR" sz="2000" dirty="0" err="1" smtClean="0"/>
              <a:t>ἂν</a:t>
            </a:r>
            <a:r>
              <a:rPr lang="el-GR" sz="2000" dirty="0" smtClean="0"/>
              <a:t> </a:t>
            </a:r>
            <a:r>
              <a:rPr lang="el-GR" sz="2000" dirty="0" err="1" smtClean="0"/>
              <a:t>ἐπιθυμήσειεν</a:t>
            </a:r>
            <a:r>
              <a:rPr lang="nl-NL" sz="2000" dirty="0" smtClean="0"/>
              <a:t>; </a:t>
            </a:r>
            <a:endParaRPr lang="el-GR" sz="2600" dirty="0" smtClean="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nl-NL" sz="1600" dirty="0" smtClean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/>
                <a:cs typeface="Times-Roman"/>
              </a:rPr>
              <a:t>Heeft deze persoon ongelijk in de ogen van Socrates?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nl-NL" sz="1600" dirty="0" smtClean="0">
                <a:solidFill>
                  <a:srgbClr val="000000"/>
                </a:solidFill>
                <a:latin typeface="Palatino Linotype" panose="02040502050505030304" pitchFamily="18" charset="0"/>
                <a:ea typeface="Times New Roman"/>
                <a:cs typeface="Times-Roman"/>
              </a:rPr>
              <a:t>Wat bedoelt Socrates hiermee?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nl-NL" sz="1600" dirty="0" smtClean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/>
                <a:cs typeface="Times-Roman"/>
              </a:rPr>
              <a:t>Verklaar het gebruik van de modus.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endParaRPr lang="la-Latn" sz="1600" dirty="0">
              <a:solidFill>
                <a:srgbClr val="000000"/>
              </a:solidFill>
              <a:effectLst/>
              <a:latin typeface="Palatino Linotype" panose="02040502050505030304" pitchFamily="18" charset="0"/>
              <a:ea typeface="Times New Roman"/>
              <a:cs typeface="Times-Roman"/>
            </a:endParaRPr>
          </a:p>
        </p:txBody>
      </p:sp>
    </p:spTree>
    <p:extLst>
      <p:ext uri="{BB962C8B-B14F-4D97-AF65-F5344CB8AC3E}">
        <p14:creationId xmlns:p14="http://schemas.microsoft.com/office/powerpoint/2010/main" val="394601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nl-NL" sz="3600" dirty="0" smtClean="0"/>
              <a:t>6.4 Agathon ondervraagd</a:t>
            </a:r>
            <a:br>
              <a:rPr lang="nl-NL" sz="3600" dirty="0" smtClean="0"/>
            </a:br>
            <a:r>
              <a:rPr lang="nl-NL" sz="3600" dirty="0" smtClean="0"/>
              <a:t>hfdst. 6.258-64</a:t>
            </a:r>
            <a:endParaRPr lang="nl-NL" sz="3600" dirty="0"/>
          </a:p>
        </p:txBody>
      </p:sp>
      <p:sp>
        <p:nvSpPr>
          <p:cNvPr id="9" name="Rechthoek 8">
            <a:hlinkClick r:id="rId2" action="ppaction://hlinksldjump"/>
          </p:cNvPr>
          <p:cNvSpPr/>
          <p:nvPr/>
        </p:nvSpPr>
        <p:spPr>
          <a:xfrm>
            <a:off x="6289451" y="6157073"/>
            <a:ext cx="1080120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Vertaling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0" name="Rechthoek 9">
            <a:hlinkClick r:id="rId3" action="ppaction://hlinksldjump"/>
          </p:cNvPr>
          <p:cNvSpPr/>
          <p:nvPr/>
        </p:nvSpPr>
        <p:spPr>
          <a:xfrm>
            <a:off x="2765162" y="6157073"/>
            <a:ext cx="1080120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Structuur</a:t>
            </a:r>
            <a:endParaRPr lang="nl-NL" dirty="0"/>
          </a:p>
        </p:txBody>
      </p:sp>
      <p:sp>
        <p:nvSpPr>
          <p:cNvPr id="11" name="Rechthoek 10">
            <a:hlinkClick r:id="rId4" action="ppaction://hlinksldjump"/>
          </p:cNvPr>
          <p:cNvSpPr/>
          <p:nvPr/>
        </p:nvSpPr>
        <p:spPr>
          <a:xfrm>
            <a:off x="1765115" y="6161203"/>
            <a:ext cx="854604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Tekst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" name="Rechthoek 11">
            <a:hlinkClick r:id="rId5" action="ppaction://hlinksldjump"/>
          </p:cNvPr>
          <p:cNvSpPr/>
          <p:nvPr/>
        </p:nvSpPr>
        <p:spPr>
          <a:xfrm>
            <a:off x="3990725" y="6161203"/>
            <a:ext cx="792088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Extra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3" name="Rechthoek 12">
            <a:hlinkClick r:id="rId6" action="ppaction://hlinksldjump"/>
          </p:cNvPr>
          <p:cNvSpPr/>
          <p:nvPr/>
        </p:nvSpPr>
        <p:spPr>
          <a:xfrm>
            <a:off x="539552" y="6161203"/>
            <a:ext cx="1080120" cy="36004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Vorige</a:t>
            </a:r>
            <a:endParaRPr lang="nl-NL" dirty="0"/>
          </a:p>
        </p:txBody>
      </p:sp>
      <p:sp>
        <p:nvSpPr>
          <p:cNvPr id="14" name="Rechthoek 13">
            <a:hlinkClick r:id="rId7" action="ppaction://hlinksldjump"/>
          </p:cNvPr>
          <p:cNvSpPr/>
          <p:nvPr/>
        </p:nvSpPr>
        <p:spPr>
          <a:xfrm>
            <a:off x="7515015" y="6157073"/>
            <a:ext cx="1080120" cy="3683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Volgende</a:t>
            </a:r>
            <a:endParaRPr lang="nl-NL" dirty="0"/>
          </a:p>
        </p:txBody>
      </p:sp>
      <p:sp>
        <p:nvSpPr>
          <p:cNvPr id="15" name="Rechthoek 14">
            <a:hlinkClick r:id="rId8" action="ppaction://hlinksldjump"/>
          </p:cNvPr>
          <p:cNvSpPr/>
          <p:nvPr/>
        </p:nvSpPr>
        <p:spPr>
          <a:xfrm>
            <a:off x="4928256" y="6157073"/>
            <a:ext cx="1215752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Vragen</a:t>
            </a:r>
            <a:endParaRPr lang="nl-NL" dirty="0"/>
          </a:p>
        </p:txBody>
      </p:sp>
      <p:sp>
        <p:nvSpPr>
          <p:cNvPr id="16" name="Tijdelijke aanduiding voor inhoud 2"/>
          <p:cNvSpPr txBox="1">
            <a:spLocks/>
          </p:cNvSpPr>
          <p:nvPr/>
        </p:nvSpPr>
        <p:spPr>
          <a:xfrm>
            <a:off x="467544" y="1380075"/>
            <a:ext cx="8229600" cy="4781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l-GR" sz="1800" b="1" i="1" dirty="0"/>
              <a:t>Εἰ</a:t>
            </a:r>
            <a:r>
              <a:rPr lang="el-GR" sz="1800" i="1" dirty="0"/>
              <a:t> γὰρ καὶ </a:t>
            </a:r>
            <a:r>
              <a:rPr lang="el-GR" sz="1800" i="1" u="sng" dirty="0">
                <a:solidFill>
                  <a:srgbClr val="0070C0"/>
                </a:solidFill>
              </a:rPr>
              <a:t>ἰσχυρὸς ὢν </a:t>
            </a:r>
            <a:r>
              <a:rPr lang="el-GR" sz="1800" i="1" dirty="0">
                <a:solidFill>
                  <a:srgbClr val="FF0000"/>
                </a:solidFill>
              </a:rPr>
              <a:t>βούλοιτο</a:t>
            </a:r>
            <a:r>
              <a:rPr lang="el-GR" sz="1800" i="1" dirty="0"/>
              <a:t> </a:t>
            </a:r>
            <a:r>
              <a:rPr lang="el-GR" sz="1800" i="1" dirty="0">
                <a:solidFill>
                  <a:srgbClr val="0070C0"/>
                </a:solidFill>
              </a:rPr>
              <a:t>ἰσχυρὸς</a:t>
            </a:r>
            <a:r>
              <a:rPr lang="el-GR" sz="1800" i="1" dirty="0"/>
              <a:t> </a:t>
            </a:r>
            <a:r>
              <a:rPr lang="el-GR" sz="1800" i="1" dirty="0">
                <a:solidFill>
                  <a:srgbClr val="FF0000"/>
                </a:solidFill>
              </a:rPr>
              <a:t>εἶναι</a:t>
            </a:r>
            <a:r>
              <a:rPr lang="nl-NL" sz="1800" dirty="0"/>
              <a:t>, </a:t>
            </a:r>
            <a:r>
              <a:rPr lang="el-GR" sz="1800" u="sng" dirty="0">
                <a:solidFill>
                  <a:srgbClr val="FF0000"/>
                </a:solidFill>
              </a:rPr>
              <a:t>φάναι</a:t>
            </a:r>
            <a:r>
              <a:rPr lang="el-GR" sz="1800" u="sng" dirty="0"/>
              <a:t> </a:t>
            </a:r>
            <a:r>
              <a:rPr lang="el-GR" sz="1800" u="sng" dirty="0">
                <a:solidFill>
                  <a:srgbClr val="0070C0"/>
                </a:solidFill>
              </a:rPr>
              <a:t>τὸν Σωκράτη</a:t>
            </a:r>
            <a:r>
              <a:rPr lang="nl-NL" sz="1800" dirty="0"/>
              <a:t>, </a:t>
            </a:r>
            <a:r>
              <a:rPr lang="el-GR" sz="1800" i="1" dirty="0"/>
              <a:t>καὶ </a:t>
            </a:r>
            <a:r>
              <a:rPr lang="el-GR" sz="1800" i="1" u="sng" dirty="0">
                <a:solidFill>
                  <a:srgbClr val="0070C0"/>
                </a:solidFill>
              </a:rPr>
              <a:t>ταχὺς ὢν </a:t>
            </a:r>
            <a:r>
              <a:rPr lang="el-GR" sz="1800" i="1" dirty="0">
                <a:solidFill>
                  <a:srgbClr val="0070C0"/>
                </a:solidFill>
              </a:rPr>
              <a:t>ταχύς</a:t>
            </a:r>
            <a:r>
              <a:rPr lang="nl-NL" sz="1800" i="1" dirty="0"/>
              <a:t>, </a:t>
            </a:r>
            <a:r>
              <a:rPr lang="el-GR" sz="1800" i="1" dirty="0"/>
              <a:t>καὶ </a:t>
            </a:r>
            <a:r>
              <a:rPr lang="el-GR" sz="1800" i="1" u="sng" dirty="0">
                <a:solidFill>
                  <a:srgbClr val="0070C0"/>
                </a:solidFill>
              </a:rPr>
              <a:t>ὑγιὴς ὢν </a:t>
            </a:r>
            <a:r>
              <a:rPr lang="el-GR" sz="1800" i="1" dirty="0">
                <a:solidFill>
                  <a:srgbClr val="0070C0"/>
                </a:solidFill>
              </a:rPr>
              <a:t>ὑγιής</a:t>
            </a:r>
            <a:r>
              <a:rPr lang="el-GR" sz="1800" dirty="0">
                <a:solidFill>
                  <a:srgbClr val="0070C0"/>
                </a:solidFill>
              </a:rPr>
              <a:t> </a:t>
            </a:r>
            <a:r>
              <a:rPr lang="nl-NL" sz="1800" dirty="0"/>
              <a:t>– </a:t>
            </a:r>
            <a:r>
              <a:rPr lang="el-GR" sz="1800" dirty="0"/>
              <a:t>ἴσως γὰρ ἄν </a:t>
            </a:r>
            <a:r>
              <a:rPr lang="el-GR" sz="1800" dirty="0">
                <a:solidFill>
                  <a:srgbClr val="0070C0"/>
                </a:solidFill>
              </a:rPr>
              <a:t>τις</a:t>
            </a:r>
            <a:r>
              <a:rPr lang="el-GR" sz="1800" dirty="0"/>
              <a:t> ταῦτα </a:t>
            </a:r>
            <a:r>
              <a:rPr lang="nl-NL" sz="1800" dirty="0"/>
              <a:t>260 </a:t>
            </a:r>
            <a:r>
              <a:rPr lang="el-GR" sz="1800" dirty="0">
                <a:solidFill>
                  <a:srgbClr val="FF0000"/>
                </a:solidFill>
              </a:rPr>
              <a:t>οἰηθείη</a:t>
            </a:r>
            <a:r>
              <a:rPr lang="el-GR" sz="1800" dirty="0"/>
              <a:t> καὶ πάντα τὰ τοιαῦτα </a:t>
            </a:r>
            <a:r>
              <a:rPr lang="el-GR" sz="1800" i="1" dirty="0">
                <a:solidFill>
                  <a:srgbClr val="0070C0"/>
                </a:solidFill>
              </a:rPr>
              <a:t>τοὺς ὄντας τε τοιούτους </a:t>
            </a:r>
            <a:r>
              <a:rPr lang="el-GR" sz="1800" i="1" dirty="0"/>
              <a:t>καὶ </a:t>
            </a:r>
            <a:r>
              <a:rPr lang="el-GR" sz="1800" i="1" dirty="0">
                <a:solidFill>
                  <a:srgbClr val="0070C0"/>
                </a:solidFill>
              </a:rPr>
              <a:t>ἔχοντας</a:t>
            </a:r>
            <a:r>
              <a:rPr lang="nl-NL" sz="1800" i="1" dirty="0"/>
              <a:t>  </a:t>
            </a:r>
            <a:r>
              <a:rPr lang="el-GR" sz="1800" i="1" dirty="0">
                <a:solidFill>
                  <a:srgbClr val="FFC000"/>
                </a:solidFill>
              </a:rPr>
              <a:t>ταῦτα</a:t>
            </a:r>
            <a:r>
              <a:rPr lang="el-GR" sz="1800" i="1" dirty="0"/>
              <a:t> τούτων </a:t>
            </a:r>
            <a:r>
              <a:rPr lang="el-GR" sz="1800" b="1" i="1" dirty="0">
                <a:solidFill>
                  <a:srgbClr val="FFC000"/>
                </a:solidFill>
              </a:rPr>
              <a:t>ἅπερ</a:t>
            </a:r>
            <a:r>
              <a:rPr lang="el-GR" sz="1800" i="1" dirty="0">
                <a:solidFill>
                  <a:srgbClr val="FFC000"/>
                </a:solidFill>
              </a:rPr>
              <a:t> </a:t>
            </a:r>
            <a:r>
              <a:rPr lang="el-GR" sz="1800" i="1" dirty="0">
                <a:solidFill>
                  <a:srgbClr val="FF0000"/>
                </a:solidFill>
              </a:rPr>
              <a:t>ἔχουσι</a:t>
            </a:r>
            <a:r>
              <a:rPr lang="el-GR" sz="1800" i="1" dirty="0"/>
              <a:t> καὶ </a:t>
            </a:r>
            <a:r>
              <a:rPr lang="el-GR" sz="1800" i="1" dirty="0">
                <a:solidFill>
                  <a:srgbClr val="FF0000"/>
                </a:solidFill>
              </a:rPr>
              <a:t>ἐπιθυμεῖν</a:t>
            </a:r>
            <a:r>
              <a:rPr lang="nl-NL" sz="1800" dirty="0"/>
              <a:t>, </a:t>
            </a:r>
            <a:r>
              <a:rPr lang="el-GR" sz="1800" b="1" i="1" dirty="0"/>
              <a:t>ἵν</a:t>
            </a:r>
            <a:r>
              <a:rPr lang="el-GR" sz="1800" i="1" dirty="0"/>
              <a:t>᾽ οὖν μὴ </a:t>
            </a:r>
            <a:r>
              <a:rPr lang="el-GR" sz="1800" i="1" dirty="0">
                <a:solidFill>
                  <a:srgbClr val="FF0000"/>
                </a:solidFill>
              </a:rPr>
              <a:t>ἐξαπατηθῶμεν</a:t>
            </a:r>
            <a:r>
              <a:rPr lang="nl-NL" sz="1800" dirty="0"/>
              <a:t>, </a:t>
            </a:r>
            <a:r>
              <a:rPr lang="el-GR" sz="1800" dirty="0"/>
              <a:t>τούτου ἕνεκα </a:t>
            </a:r>
            <a:r>
              <a:rPr lang="el-GR" sz="1800" dirty="0">
                <a:solidFill>
                  <a:srgbClr val="FF0000"/>
                </a:solidFill>
              </a:rPr>
              <a:t>λέγω</a:t>
            </a:r>
            <a:r>
              <a:rPr lang="el-GR" sz="1800" dirty="0"/>
              <a:t> </a:t>
            </a:r>
            <a:r>
              <a:rPr lang="nl-NL" sz="1800" dirty="0"/>
              <a:t>– </a:t>
            </a:r>
            <a:r>
              <a:rPr lang="el-GR" sz="1800" dirty="0"/>
              <a:t>τούτοις γάρ</a:t>
            </a:r>
            <a:r>
              <a:rPr lang="nl-NL" sz="1800" dirty="0"/>
              <a:t>, </a:t>
            </a:r>
            <a:r>
              <a:rPr lang="el-GR" sz="1800" dirty="0"/>
              <a:t>ὦ Ἀγάθων</a:t>
            </a:r>
            <a:r>
              <a:rPr lang="nl-NL" sz="1800" dirty="0"/>
              <a:t>, </a:t>
            </a:r>
            <a:r>
              <a:rPr lang="el-GR" sz="1800" b="1" i="1" dirty="0"/>
              <a:t>εἰ</a:t>
            </a:r>
            <a:r>
              <a:rPr lang="el-GR" sz="1800" i="1" dirty="0"/>
              <a:t> </a:t>
            </a:r>
            <a:r>
              <a:rPr lang="el-GR" sz="1800" i="1" dirty="0">
                <a:solidFill>
                  <a:srgbClr val="FF0000"/>
                </a:solidFill>
              </a:rPr>
              <a:t>ἐννοεῖς</a:t>
            </a:r>
            <a:r>
              <a:rPr lang="nl-NL" sz="1800" dirty="0"/>
              <a:t>, </a:t>
            </a:r>
            <a:r>
              <a:rPr lang="el-GR" sz="1800" u="sng" dirty="0">
                <a:solidFill>
                  <a:srgbClr val="FF0000"/>
                </a:solidFill>
              </a:rPr>
              <a:t>ἔχειν</a:t>
            </a:r>
            <a:r>
              <a:rPr lang="el-GR" sz="1800" u="sng" dirty="0"/>
              <a:t> μὲν </a:t>
            </a:r>
            <a:r>
              <a:rPr lang="el-GR" sz="1800" u="sng" dirty="0">
                <a:solidFill>
                  <a:srgbClr val="FFC000"/>
                </a:solidFill>
              </a:rPr>
              <a:t>ἕκαστα τούτων </a:t>
            </a:r>
            <a:r>
              <a:rPr lang="el-GR" sz="1800" u="sng" dirty="0"/>
              <a:t>ἐν τῷ παρόντι </a:t>
            </a:r>
            <a:r>
              <a:rPr lang="el-GR" sz="1800" dirty="0">
                <a:solidFill>
                  <a:srgbClr val="0070C0"/>
                </a:solidFill>
              </a:rPr>
              <a:t>ἀνάγκη</a:t>
            </a:r>
            <a:r>
              <a:rPr lang="el-GR" sz="1800" dirty="0"/>
              <a:t> </a:t>
            </a:r>
            <a:r>
              <a:rPr lang="el-GR" sz="1800" b="1" i="1" dirty="0">
                <a:solidFill>
                  <a:srgbClr val="FFC000"/>
                </a:solidFill>
              </a:rPr>
              <a:t>ἃ</a:t>
            </a:r>
            <a:r>
              <a:rPr lang="el-GR" sz="1800" i="1" dirty="0"/>
              <a:t> </a:t>
            </a:r>
            <a:r>
              <a:rPr lang="el-GR" sz="1800" i="1" dirty="0">
                <a:solidFill>
                  <a:srgbClr val="FF0000"/>
                </a:solidFill>
              </a:rPr>
              <a:t>ἔχουσιν</a:t>
            </a:r>
            <a:r>
              <a:rPr lang="nl-NL" sz="1800" i="1" dirty="0"/>
              <a:t>, </a:t>
            </a:r>
            <a:r>
              <a:rPr lang="el-GR" sz="1800" b="1" i="1" dirty="0"/>
              <a:t>ἐάντε</a:t>
            </a:r>
            <a:r>
              <a:rPr lang="el-GR" sz="1800" i="1" dirty="0"/>
              <a:t> </a:t>
            </a:r>
            <a:r>
              <a:rPr lang="el-GR" sz="1800" i="1" dirty="0">
                <a:solidFill>
                  <a:srgbClr val="FF0000"/>
                </a:solidFill>
              </a:rPr>
              <a:t>βούλωνται</a:t>
            </a:r>
            <a:r>
              <a:rPr lang="el-GR" sz="1800" i="1" dirty="0"/>
              <a:t> </a:t>
            </a:r>
            <a:r>
              <a:rPr lang="el-GR" sz="1800" b="1" i="1" dirty="0"/>
              <a:t>ἐάντε</a:t>
            </a:r>
            <a:r>
              <a:rPr lang="el-GR" sz="1800" i="1" dirty="0"/>
              <a:t> μή</a:t>
            </a:r>
            <a:r>
              <a:rPr lang="nl-NL" sz="1800" dirty="0"/>
              <a:t>, </a:t>
            </a:r>
            <a:r>
              <a:rPr lang="el-GR" sz="1800" dirty="0"/>
              <a:t>καὶ τούτου γε δήπου </a:t>
            </a:r>
            <a:r>
              <a:rPr lang="el-GR" sz="1800" dirty="0">
                <a:solidFill>
                  <a:srgbClr val="0070C0"/>
                </a:solidFill>
              </a:rPr>
              <a:t>τίς</a:t>
            </a:r>
            <a:r>
              <a:rPr lang="el-GR" sz="1800" dirty="0"/>
              <a:t> ἂν </a:t>
            </a:r>
            <a:r>
              <a:rPr lang="el-GR" sz="1800" dirty="0">
                <a:solidFill>
                  <a:srgbClr val="FF0000"/>
                </a:solidFill>
              </a:rPr>
              <a:t>ἐπιθυμήσειεν</a:t>
            </a:r>
            <a:r>
              <a:rPr lang="nl-NL" sz="1800" dirty="0"/>
              <a:t>; </a:t>
            </a:r>
            <a:endParaRPr lang="el-GR" sz="2400" dirty="0"/>
          </a:p>
          <a:p>
            <a:pPr marL="0" indent="0">
              <a:spcBef>
                <a:spcPts val="0"/>
              </a:spcBef>
              <a:buNone/>
            </a:pPr>
            <a:r>
              <a:rPr lang="nl-NL" sz="1800" dirty="0"/>
              <a:t>— ‘Want,’ zei* Socrates, ‘ook als hij sterk zou willen zijn, terwijl hij [al] sterk is, en snel, terwijl hij [al] snel is, en gezond, terwijl hij [al] gezond is; – immers, met betrekking tot deze en al dergelijke zaken zou iemand 260 misschien kunnen menen dat diegenen die [al] zodanig zijn en [die] die zaken [al] hebben, precies die zaken die ze [al] hebben, ook begeren; dus om te voorkomen dat wij (</a:t>
            </a:r>
            <a:r>
              <a:rPr lang="nl-NL" sz="1800" dirty="0" err="1"/>
              <a:t>lett</a:t>
            </a:r>
            <a:r>
              <a:rPr lang="nl-NL" sz="1800" dirty="0"/>
              <a:t>. dus opdat wij niet) bedrogen worden, daarom zeg ik [dit]; – want als je nadenkt, </a:t>
            </a:r>
            <a:r>
              <a:rPr lang="nl-NL" sz="1800" dirty="0" err="1"/>
              <a:t>Agathon</a:t>
            </a:r>
            <a:r>
              <a:rPr lang="nl-NL" sz="1800" dirty="0"/>
              <a:t>, is het voor hen noodzakelijk (</a:t>
            </a:r>
            <a:r>
              <a:rPr lang="nl-NL" sz="1800" dirty="0" err="1"/>
              <a:t>lett</a:t>
            </a:r>
            <a:r>
              <a:rPr lang="nl-NL" sz="1800" dirty="0"/>
              <a:t>. is er noodzaak) om op dat moment elk van / al die zaken die ze [al] hebben, te hebben, of ze nu willen of niet, en wie zou dat toch kunnen begeren?</a:t>
            </a:r>
          </a:p>
        </p:txBody>
      </p:sp>
    </p:spTree>
    <p:extLst>
      <p:ext uri="{BB962C8B-B14F-4D97-AF65-F5344CB8AC3E}">
        <p14:creationId xmlns:p14="http://schemas.microsoft.com/office/powerpoint/2010/main" val="159728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nl-NL" sz="3600" dirty="0" smtClean="0"/>
              <a:t>6.4 Agathon ondervraagd</a:t>
            </a:r>
            <a:br>
              <a:rPr lang="nl-NL" sz="3600" dirty="0" smtClean="0"/>
            </a:br>
            <a:r>
              <a:rPr lang="nl-NL" sz="3600" dirty="0" smtClean="0"/>
              <a:t>hfdst. 6.264-72</a:t>
            </a:r>
            <a:endParaRPr lang="nl-NL" sz="3600" dirty="0"/>
          </a:p>
        </p:txBody>
      </p:sp>
      <p:sp>
        <p:nvSpPr>
          <p:cNvPr id="9" name="Rechthoek 8">
            <a:hlinkClick r:id="rId2" action="ppaction://hlinksldjump"/>
          </p:cNvPr>
          <p:cNvSpPr/>
          <p:nvPr/>
        </p:nvSpPr>
        <p:spPr>
          <a:xfrm>
            <a:off x="6289451" y="6157073"/>
            <a:ext cx="1080120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Vertaling</a:t>
            </a:r>
            <a:endParaRPr lang="nl-NL" dirty="0"/>
          </a:p>
        </p:txBody>
      </p:sp>
      <p:sp>
        <p:nvSpPr>
          <p:cNvPr id="10" name="Rechthoek 9">
            <a:hlinkClick r:id="rId3" action="ppaction://hlinksldjump"/>
          </p:cNvPr>
          <p:cNvSpPr/>
          <p:nvPr/>
        </p:nvSpPr>
        <p:spPr>
          <a:xfrm>
            <a:off x="2765162" y="6157073"/>
            <a:ext cx="1080120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Structuur</a:t>
            </a:r>
            <a:endParaRPr lang="nl-NL" dirty="0"/>
          </a:p>
        </p:txBody>
      </p:sp>
      <p:sp>
        <p:nvSpPr>
          <p:cNvPr id="11" name="Rechthoek 10">
            <a:hlinkClick r:id="rId4" action="ppaction://hlinksldjump"/>
          </p:cNvPr>
          <p:cNvSpPr/>
          <p:nvPr/>
        </p:nvSpPr>
        <p:spPr>
          <a:xfrm>
            <a:off x="1765115" y="6161203"/>
            <a:ext cx="854604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Tekst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2" name="Rechthoek 11">
            <a:hlinkClick r:id="rId5" action="ppaction://hlinksldjump"/>
          </p:cNvPr>
          <p:cNvSpPr/>
          <p:nvPr/>
        </p:nvSpPr>
        <p:spPr>
          <a:xfrm>
            <a:off x="3990725" y="6161203"/>
            <a:ext cx="792088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Extra</a:t>
            </a:r>
            <a:endParaRPr lang="nl-NL" dirty="0"/>
          </a:p>
        </p:txBody>
      </p:sp>
      <p:sp>
        <p:nvSpPr>
          <p:cNvPr id="13" name="Rechthoek 12">
            <a:hlinkClick r:id="rId6" action="ppaction://hlinksldjump"/>
          </p:cNvPr>
          <p:cNvSpPr/>
          <p:nvPr/>
        </p:nvSpPr>
        <p:spPr>
          <a:xfrm>
            <a:off x="539552" y="6161203"/>
            <a:ext cx="1080120" cy="36004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Vorige</a:t>
            </a:r>
            <a:endParaRPr lang="nl-NL" dirty="0"/>
          </a:p>
        </p:txBody>
      </p:sp>
      <p:sp>
        <p:nvSpPr>
          <p:cNvPr id="14" name="Rechthoek 13">
            <a:hlinkClick r:id="rId7" action="ppaction://hlinksldjump"/>
          </p:cNvPr>
          <p:cNvSpPr/>
          <p:nvPr/>
        </p:nvSpPr>
        <p:spPr>
          <a:xfrm>
            <a:off x="7515015" y="6157073"/>
            <a:ext cx="1080120" cy="3683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Volgende</a:t>
            </a:r>
            <a:endParaRPr lang="nl-NL" dirty="0"/>
          </a:p>
        </p:txBody>
      </p:sp>
      <p:sp>
        <p:nvSpPr>
          <p:cNvPr id="15" name="Rechthoek 14">
            <a:hlinkClick r:id="rId8" action="ppaction://hlinksldjump"/>
          </p:cNvPr>
          <p:cNvSpPr/>
          <p:nvPr/>
        </p:nvSpPr>
        <p:spPr>
          <a:xfrm>
            <a:off x="4928256" y="6157073"/>
            <a:ext cx="1215752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Vragen</a:t>
            </a:r>
            <a:endParaRPr lang="nl-NL" dirty="0"/>
          </a:p>
        </p:txBody>
      </p:sp>
      <p:sp>
        <p:nvSpPr>
          <p:cNvPr id="16" name="Tijdelijke aanduiding voor inhoud 2"/>
          <p:cNvSpPr txBox="1">
            <a:spLocks/>
          </p:cNvSpPr>
          <p:nvPr/>
        </p:nvSpPr>
        <p:spPr>
          <a:xfrm>
            <a:off x="467544" y="1380075"/>
            <a:ext cx="8229600" cy="4781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l-GR" sz="2000" dirty="0" err="1" smtClean="0"/>
              <a:t>Ἀλλ᾽</a:t>
            </a:r>
            <a:r>
              <a:rPr lang="el-GR" sz="2000" dirty="0" smtClean="0"/>
              <a:t> </a:t>
            </a:r>
            <a:r>
              <a:rPr lang="el-GR" sz="2000" dirty="0" err="1" smtClean="0"/>
              <a:t>ὅταν</a:t>
            </a:r>
            <a:r>
              <a:rPr lang="el-GR" sz="2000" dirty="0" smtClean="0"/>
              <a:t> τις </a:t>
            </a:r>
            <a:r>
              <a:rPr lang="nl-NL" sz="2000" dirty="0" smtClean="0"/>
              <a:t>265 </a:t>
            </a:r>
            <a:r>
              <a:rPr lang="el-GR" sz="2000" dirty="0" err="1" smtClean="0"/>
              <a:t>λέγῃ</a:t>
            </a:r>
            <a:r>
              <a:rPr lang="el-GR" sz="2000" dirty="0" smtClean="0"/>
              <a:t> </a:t>
            </a:r>
            <a:r>
              <a:rPr lang="el-GR" sz="2000" dirty="0" err="1" smtClean="0"/>
              <a:t>ὅτι</a:t>
            </a:r>
            <a:r>
              <a:rPr lang="el-GR" sz="2000" dirty="0" smtClean="0"/>
              <a:t> </a:t>
            </a:r>
            <a:r>
              <a:rPr lang="el-GR" sz="2000" dirty="0" err="1" smtClean="0"/>
              <a:t>ἐγὼ</a:t>
            </a:r>
            <a:r>
              <a:rPr lang="el-GR" sz="2000" dirty="0" smtClean="0"/>
              <a:t> </a:t>
            </a:r>
            <a:r>
              <a:rPr lang="el-GR" sz="2000" dirty="0" err="1" smtClean="0"/>
              <a:t>ὑγιαίνων</a:t>
            </a:r>
            <a:r>
              <a:rPr lang="el-GR" sz="2000" dirty="0" smtClean="0"/>
              <a:t> βούλομαι </a:t>
            </a:r>
            <a:r>
              <a:rPr lang="el-GR" sz="2000" dirty="0" err="1" smtClean="0"/>
              <a:t>καὶ</a:t>
            </a:r>
            <a:r>
              <a:rPr lang="el-GR" sz="2000" dirty="0" smtClean="0"/>
              <a:t> </a:t>
            </a:r>
            <a:r>
              <a:rPr lang="el-GR" sz="2000" dirty="0" err="1" smtClean="0"/>
              <a:t>ὑγιαίνειν</a:t>
            </a:r>
            <a:r>
              <a:rPr lang="nl-NL" sz="2000" dirty="0" smtClean="0"/>
              <a:t>, </a:t>
            </a:r>
            <a:r>
              <a:rPr lang="el-GR" sz="2000" dirty="0" err="1" smtClean="0"/>
              <a:t>καὶ</a:t>
            </a:r>
            <a:r>
              <a:rPr lang="el-GR" sz="2000" dirty="0" smtClean="0"/>
              <a:t> </a:t>
            </a:r>
            <a:r>
              <a:rPr lang="el-GR" sz="2000" dirty="0" err="1" smtClean="0"/>
              <a:t>πλουτῶν</a:t>
            </a:r>
            <a:r>
              <a:rPr lang="el-GR" sz="2000" dirty="0" smtClean="0"/>
              <a:t> βούλομαι </a:t>
            </a:r>
            <a:r>
              <a:rPr lang="el-GR" sz="2000" dirty="0" err="1" smtClean="0"/>
              <a:t>καὶ</a:t>
            </a:r>
            <a:r>
              <a:rPr lang="el-GR" sz="2000" dirty="0" smtClean="0"/>
              <a:t> </a:t>
            </a:r>
            <a:r>
              <a:rPr lang="el-GR" sz="2000" dirty="0" err="1" smtClean="0"/>
              <a:t>πλουτεῖν</a:t>
            </a:r>
            <a:r>
              <a:rPr lang="nl-NL" sz="2000" dirty="0" smtClean="0"/>
              <a:t>, </a:t>
            </a:r>
            <a:r>
              <a:rPr lang="el-GR" sz="2000" dirty="0" err="1" smtClean="0"/>
              <a:t>καὶ</a:t>
            </a:r>
            <a:r>
              <a:rPr lang="el-GR" sz="2000" dirty="0" smtClean="0"/>
              <a:t> </a:t>
            </a:r>
            <a:r>
              <a:rPr lang="el-GR" sz="2000" dirty="0" err="1" smtClean="0"/>
              <a:t>ἐπιθυμῶ</a:t>
            </a:r>
            <a:r>
              <a:rPr lang="el-GR" sz="2000" dirty="0" smtClean="0"/>
              <a:t> </a:t>
            </a:r>
            <a:r>
              <a:rPr lang="el-GR" sz="2000" dirty="0" err="1" smtClean="0"/>
              <a:t>αὐτῶν</a:t>
            </a:r>
            <a:r>
              <a:rPr lang="el-GR" sz="2000" dirty="0" smtClean="0"/>
              <a:t> τούτων ἃ </a:t>
            </a:r>
            <a:r>
              <a:rPr lang="el-GR" sz="2000" dirty="0" err="1" smtClean="0"/>
              <a:t>ἔχω</a:t>
            </a:r>
            <a:r>
              <a:rPr lang="nl-NL" sz="2000" dirty="0" smtClean="0"/>
              <a:t>, </a:t>
            </a:r>
            <a:r>
              <a:rPr lang="el-GR" sz="2000" dirty="0" err="1" smtClean="0"/>
              <a:t>εἴποιμεν</a:t>
            </a:r>
            <a:r>
              <a:rPr lang="el-GR" sz="2000" dirty="0" smtClean="0"/>
              <a:t> </a:t>
            </a:r>
            <a:r>
              <a:rPr lang="el-GR" sz="2000" dirty="0" err="1" smtClean="0"/>
              <a:t>ἂν</a:t>
            </a:r>
            <a:r>
              <a:rPr lang="el-GR" sz="2000" dirty="0" smtClean="0"/>
              <a:t> </a:t>
            </a:r>
            <a:r>
              <a:rPr lang="el-GR" sz="2000" dirty="0" err="1" smtClean="0"/>
              <a:t>αὐτῷ</a:t>
            </a:r>
            <a:r>
              <a:rPr lang="el-GR" sz="2000" dirty="0" smtClean="0"/>
              <a:t> </a:t>
            </a:r>
            <a:r>
              <a:rPr lang="el-GR" sz="2000" dirty="0" err="1" smtClean="0"/>
              <a:t>ὅτι</a:t>
            </a:r>
            <a:r>
              <a:rPr lang="el-GR" sz="2000" dirty="0" smtClean="0"/>
              <a:t> </a:t>
            </a:r>
            <a:r>
              <a:rPr lang="el-GR" sz="2000" dirty="0" err="1" smtClean="0"/>
              <a:t>σύ</a:t>
            </a:r>
            <a:r>
              <a:rPr lang="nl-NL" sz="2000" dirty="0" smtClean="0"/>
              <a:t>, </a:t>
            </a:r>
            <a:r>
              <a:rPr lang="el-GR" sz="2000" dirty="0" smtClean="0"/>
              <a:t>ὦ </a:t>
            </a:r>
            <a:r>
              <a:rPr lang="el-GR" sz="2000" dirty="0" err="1" smtClean="0"/>
              <a:t>ἄνθρωπε</a:t>
            </a:r>
            <a:r>
              <a:rPr lang="nl-NL" sz="2000" dirty="0" smtClean="0"/>
              <a:t>, </a:t>
            </a:r>
            <a:r>
              <a:rPr lang="el-GR" sz="2000" dirty="0" err="1" smtClean="0"/>
              <a:t>πλοῦτον</a:t>
            </a:r>
            <a:r>
              <a:rPr lang="el-GR" sz="2000" dirty="0" smtClean="0"/>
              <a:t> κεκτημένος </a:t>
            </a:r>
            <a:r>
              <a:rPr lang="el-GR" sz="2000" dirty="0" err="1" smtClean="0"/>
              <a:t>καὶ</a:t>
            </a:r>
            <a:r>
              <a:rPr lang="el-GR" sz="2000" dirty="0" smtClean="0"/>
              <a:t> </a:t>
            </a:r>
            <a:r>
              <a:rPr lang="el-GR" sz="2000" dirty="0" err="1" smtClean="0"/>
              <a:t>ὑγίειαν</a:t>
            </a:r>
            <a:r>
              <a:rPr lang="el-GR" sz="2000" dirty="0" smtClean="0"/>
              <a:t> </a:t>
            </a:r>
            <a:r>
              <a:rPr lang="el-GR" sz="2000" dirty="0" err="1" smtClean="0"/>
              <a:t>καὶ</a:t>
            </a:r>
            <a:r>
              <a:rPr lang="el-GR" sz="2000" dirty="0" smtClean="0"/>
              <a:t> </a:t>
            </a:r>
            <a:r>
              <a:rPr lang="el-GR" sz="2000" dirty="0" err="1" smtClean="0"/>
              <a:t>ἰσχὺν</a:t>
            </a:r>
            <a:r>
              <a:rPr lang="el-GR" sz="2000" dirty="0" smtClean="0"/>
              <a:t> </a:t>
            </a:r>
            <a:r>
              <a:rPr lang="el-GR" sz="2000" dirty="0" err="1" smtClean="0"/>
              <a:t>βούλει</a:t>
            </a:r>
            <a:r>
              <a:rPr lang="el-GR" sz="2000" dirty="0" smtClean="0"/>
              <a:t> </a:t>
            </a:r>
            <a:r>
              <a:rPr lang="el-GR" sz="2000" dirty="0" err="1" smtClean="0"/>
              <a:t>καὶ</a:t>
            </a:r>
            <a:r>
              <a:rPr lang="el-GR" sz="2000" dirty="0" smtClean="0"/>
              <a:t> </a:t>
            </a:r>
            <a:r>
              <a:rPr lang="el-GR" sz="2000" dirty="0" err="1" smtClean="0"/>
              <a:t>εἰς</a:t>
            </a:r>
            <a:r>
              <a:rPr lang="el-GR" sz="2000" dirty="0" smtClean="0"/>
              <a:t> </a:t>
            </a:r>
            <a:r>
              <a:rPr lang="el-GR" sz="2000" dirty="0" err="1" smtClean="0"/>
              <a:t>τὸν</a:t>
            </a:r>
            <a:r>
              <a:rPr lang="el-GR" sz="2000" dirty="0" smtClean="0"/>
              <a:t> </a:t>
            </a:r>
            <a:r>
              <a:rPr lang="el-GR" sz="2000" dirty="0" err="1" smtClean="0"/>
              <a:t>ἔπειτα</a:t>
            </a:r>
            <a:r>
              <a:rPr lang="el-GR" sz="2000" dirty="0" smtClean="0"/>
              <a:t> </a:t>
            </a:r>
            <a:r>
              <a:rPr lang="el-GR" sz="2000" dirty="0" err="1" smtClean="0"/>
              <a:t>χρόνον</a:t>
            </a:r>
            <a:r>
              <a:rPr lang="el-GR" sz="2000" dirty="0" smtClean="0"/>
              <a:t> </a:t>
            </a:r>
            <a:r>
              <a:rPr lang="el-GR" sz="2000" dirty="0" err="1" smtClean="0"/>
              <a:t>ταῦτα</a:t>
            </a:r>
            <a:r>
              <a:rPr lang="el-GR" sz="2000" dirty="0" smtClean="0"/>
              <a:t> </a:t>
            </a:r>
            <a:r>
              <a:rPr lang="el-GR" sz="2000" dirty="0" err="1" smtClean="0"/>
              <a:t>κεκτῆσθαι</a:t>
            </a:r>
            <a:r>
              <a:rPr lang="nl-NL" sz="2000" dirty="0" smtClean="0"/>
              <a:t>, </a:t>
            </a:r>
            <a:r>
              <a:rPr lang="el-GR" sz="2000" dirty="0" err="1" smtClean="0"/>
              <a:t>ἐπεὶ</a:t>
            </a:r>
            <a:r>
              <a:rPr lang="el-GR" sz="2000" dirty="0" smtClean="0"/>
              <a:t> </a:t>
            </a:r>
            <a:r>
              <a:rPr lang="el-GR" sz="2000" dirty="0" err="1" smtClean="0"/>
              <a:t>ἐν</a:t>
            </a:r>
            <a:r>
              <a:rPr lang="el-GR" sz="2000" dirty="0" smtClean="0"/>
              <a:t> </a:t>
            </a:r>
            <a:r>
              <a:rPr lang="el-GR" sz="2000" dirty="0" err="1" smtClean="0"/>
              <a:t>τῷ</a:t>
            </a:r>
            <a:r>
              <a:rPr lang="el-GR" sz="2000" dirty="0" smtClean="0"/>
              <a:t> </a:t>
            </a:r>
            <a:r>
              <a:rPr lang="el-GR" sz="2000" dirty="0" err="1" smtClean="0"/>
              <a:t>γε</a:t>
            </a:r>
            <a:r>
              <a:rPr lang="el-GR" sz="2000" dirty="0" smtClean="0"/>
              <a:t> </a:t>
            </a:r>
            <a:r>
              <a:rPr lang="el-GR" sz="2000" dirty="0" err="1" smtClean="0"/>
              <a:t>νῦν</a:t>
            </a:r>
            <a:r>
              <a:rPr lang="el-GR" sz="2000" dirty="0" smtClean="0"/>
              <a:t> παρόντι</a:t>
            </a:r>
            <a:r>
              <a:rPr lang="nl-NL" sz="2000" dirty="0" smtClean="0"/>
              <a:t>, </a:t>
            </a:r>
            <a:r>
              <a:rPr lang="el-GR" sz="2000" dirty="0" err="1" smtClean="0"/>
              <a:t>εἴτε</a:t>
            </a:r>
            <a:r>
              <a:rPr lang="el-GR" sz="2000" dirty="0" smtClean="0"/>
              <a:t> </a:t>
            </a:r>
            <a:r>
              <a:rPr lang="el-GR" sz="2000" dirty="0" err="1" smtClean="0"/>
              <a:t>βούλει</a:t>
            </a:r>
            <a:r>
              <a:rPr lang="el-GR" sz="2000" dirty="0" smtClean="0"/>
              <a:t> </a:t>
            </a:r>
            <a:r>
              <a:rPr lang="el-GR" sz="2000" dirty="0" err="1" smtClean="0"/>
              <a:t>εἴτε</a:t>
            </a:r>
            <a:r>
              <a:rPr lang="el-GR" sz="2000" dirty="0" smtClean="0"/>
              <a:t> </a:t>
            </a:r>
            <a:r>
              <a:rPr lang="el-GR" sz="2000" dirty="0" err="1" smtClean="0"/>
              <a:t>μή</a:t>
            </a:r>
            <a:r>
              <a:rPr lang="nl-NL" sz="2000" dirty="0" smtClean="0"/>
              <a:t>, </a:t>
            </a:r>
            <a:r>
              <a:rPr lang="el-GR" sz="2000" dirty="0" err="1" smtClean="0"/>
              <a:t>ἔχεις</a:t>
            </a:r>
            <a:r>
              <a:rPr lang="nl-NL" sz="2000" dirty="0" smtClean="0"/>
              <a:t>· </a:t>
            </a:r>
            <a:r>
              <a:rPr lang="el-GR" sz="2000" dirty="0" err="1" smtClean="0"/>
              <a:t>σκόπει</a:t>
            </a:r>
            <a:r>
              <a:rPr lang="el-GR" sz="2000" dirty="0" smtClean="0"/>
              <a:t> </a:t>
            </a:r>
            <a:r>
              <a:rPr lang="el-GR" sz="2000" dirty="0" err="1" smtClean="0"/>
              <a:t>οὖν</a:t>
            </a:r>
            <a:r>
              <a:rPr lang="nl-NL" sz="2000" dirty="0" smtClean="0"/>
              <a:t>, </a:t>
            </a:r>
            <a:r>
              <a:rPr lang="el-GR" sz="2000" dirty="0" err="1" smtClean="0"/>
              <a:t>ὅταν</a:t>
            </a:r>
            <a:r>
              <a:rPr lang="el-GR" sz="2000" dirty="0" smtClean="0"/>
              <a:t> </a:t>
            </a:r>
            <a:r>
              <a:rPr lang="el-GR" sz="2000" dirty="0" err="1" smtClean="0"/>
              <a:t>τοῦτο</a:t>
            </a:r>
            <a:r>
              <a:rPr lang="el-GR" sz="2000" dirty="0" smtClean="0"/>
              <a:t> </a:t>
            </a:r>
            <a:r>
              <a:rPr lang="el-GR" sz="2000" dirty="0" err="1" smtClean="0"/>
              <a:t>λέγῃς</a:t>
            </a:r>
            <a:r>
              <a:rPr lang="nl-NL" sz="2000" dirty="0" smtClean="0"/>
              <a:t>, </a:t>
            </a:r>
            <a:r>
              <a:rPr lang="el-GR" sz="2000" dirty="0" err="1" smtClean="0"/>
              <a:t>ὅτι</a:t>
            </a:r>
            <a:r>
              <a:rPr lang="el-GR" sz="2000" dirty="0" smtClean="0"/>
              <a:t> </a:t>
            </a:r>
            <a:r>
              <a:rPr lang="el-GR" sz="2000" dirty="0" err="1" smtClean="0"/>
              <a:t>ἐπιθυμῶ</a:t>
            </a:r>
            <a:r>
              <a:rPr lang="el-GR" sz="2000" dirty="0" smtClean="0"/>
              <a:t> </a:t>
            </a:r>
            <a:r>
              <a:rPr lang="el-GR" sz="2000" dirty="0" err="1" smtClean="0"/>
              <a:t>τῶν</a:t>
            </a:r>
            <a:r>
              <a:rPr lang="nl-NL" sz="2000" dirty="0" smtClean="0"/>
              <a:t>  270 </a:t>
            </a:r>
            <a:r>
              <a:rPr lang="el-GR" sz="2000" dirty="0" smtClean="0"/>
              <a:t>παρόντων</a:t>
            </a:r>
            <a:r>
              <a:rPr lang="nl-NL" sz="2000" dirty="0" smtClean="0"/>
              <a:t>, </a:t>
            </a:r>
            <a:r>
              <a:rPr lang="el-GR" sz="2000" dirty="0" err="1" smtClean="0"/>
              <a:t>εἰ</a:t>
            </a:r>
            <a:r>
              <a:rPr lang="el-GR" sz="2000" dirty="0" smtClean="0"/>
              <a:t> </a:t>
            </a:r>
            <a:r>
              <a:rPr lang="el-GR" sz="2000" dirty="0" err="1" smtClean="0"/>
              <a:t>ἄλλο</a:t>
            </a:r>
            <a:r>
              <a:rPr lang="el-GR" sz="2000" dirty="0" smtClean="0"/>
              <a:t> τι λέγεις ἢ </a:t>
            </a:r>
            <a:r>
              <a:rPr lang="el-GR" sz="2000" dirty="0" err="1" smtClean="0"/>
              <a:t>τόδε</a:t>
            </a:r>
            <a:r>
              <a:rPr lang="nl-NL" sz="2000" dirty="0" smtClean="0"/>
              <a:t>, </a:t>
            </a:r>
            <a:r>
              <a:rPr lang="el-GR" sz="2000" dirty="0" err="1" smtClean="0"/>
              <a:t>ὅτι</a:t>
            </a:r>
            <a:r>
              <a:rPr lang="el-GR" sz="2000" dirty="0" smtClean="0"/>
              <a:t> βούλομαι </a:t>
            </a:r>
            <a:r>
              <a:rPr lang="el-GR" sz="2000" dirty="0" err="1" smtClean="0"/>
              <a:t>τὰ</a:t>
            </a:r>
            <a:r>
              <a:rPr lang="el-GR" sz="2000" dirty="0" smtClean="0"/>
              <a:t> </a:t>
            </a:r>
            <a:r>
              <a:rPr lang="el-GR" sz="2000" dirty="0" err="1" smtClean="0"/>
              <a:t>νῦν</a:t>
            </a:r>
            <a:r>
              <a:rPr lang="el-GR" sz="2000" dirty="0" smtClean="0"/>
              <a:t> παρόντα </a:t>
            </a:r>
            <a:r>
              <a:rPr lang="el-GR" sz="2000" dirty="0" err="1" smtClean="0"/>
              <a:t>καὶ</a:t>
            </a:r>
            <a:r>
              <a:rPr lang="el-GR" sz="2000" dirty="0" smtClean="0"/>
              <a:t> </a:t>
            </a:r>
            <a:r>
              <a:rPr lang="el-GR" sz="2000" dirty="0" err="1" smtClean="0"/>
              <a:t>εἰς</a:t>
            </a:r>
            <a:r>
              <a:rPr lang="el-GR" sz="2000" dirty="0" smtClean="0"/>
              <a:t> </a:t>
            </a:r>
            <a:r>
              <a:rPr lang="el-GR" sz="2000" dirty="0" err="1" smtClean="0"/>
              <a:t>τὸν</a:t>
            </a:r>
            <a:r>
              <a:rPr lang="el-GR" sz="2000" dirty="0" smtClean="0"/>
              <a:t> </a:t>
            </a:r>
            <a:r>
              <a:rPr lang="el-GR" sz="2000" dirty="0" err="1" smtClean="0"/>
              <a:t>ἔπειτα</a:t>
            </a:r>
            <a:r>
              <a:rPr lang="el-GR" sz="2000" dirty="0" smtClean="0"/>
              <a:t> </a:t>
            </a:r>
            <a:r>
              <a:rPr lang="el-GR" sz="2000" dirty="0" err="1" smtClean="0"/>
              <a:t>χρόνον</a:t>
            </a:r>
            <a:r>
              <a:rPr lang="el-GR" sz="2000" dirty="0" smtClean="0"/>
              <a:t> </a:t>
            </a:r>
            <a:r>
              <a:rPr lang="el-GR" sz="2000" dirty="0" err="1" smtClean="0"/>
              <a:t>παρεῖναι</a:t>
            </a:r>
            <a:r>
              <a:rPr lang="nl-NL" sz="2000" dirty="0" smtClean="0"/>
              <a:t>. </a:t>
            </a:r>
            <a:r>
              <a:rPr lang="el-GR" sz="2000" dirty="0" err="1" smtClean="0"/>
              <a:t>Ἄλλο</a:t>
            </a:r>
            <a:r>
              <a:rPr lang="el-GR" sz="2000" dirty="0" smtClean="0"/>
              <a:t> τι </a:t>
            </a:r>
            <a:r>
              <a:rPr lang="el-GR" sz="2000" dirty="0" err="1" smtClean="0"/>
              <a:t>ὁμολογοῖ</a:t>
            </a:r>
            <a:r>
              <a:rPr lang="el-GR" sz="2000" dirty="0" smtClean="0"/>
              <a:t> </a:t>
            </a:r>
            <a:r>
              <a:rPr lang="el-GR" sz="2000" dirty="0" err="1" smtClean="0"/>
              <a:t>ἄν</a:t>
            </a:r>
            <a:r>
              <a:rPr lang="nl-NL" sz="2000" dirty="0" smtClean="0"/>
              <a:t>; </a:t>
            </a:r>
            <a:r>
              <a:rPr lang="el-GR" sz="2000" dirty="0" err="1" smtClean="0"/>
              <a:t>Συμφάναι</a:t>
            </a:r>
            <a:r>
              <a:rPr lang="el-GR" sz="2000" dirty="0" smtClean="0"/>
              <a:t> </a:t>
            </a:r>
            <a:r>
              <a:rPr lang="el-GR" sz="2000" dirty="0" err="1" smtClean="0"/>
              <a:t>ἔφη</a:t>
            </a:r>
            <a:r>
              <a:rPr lang="el-GR" sz="2000" dirty="0" smtClean="0"/>
              <a:t> </a:t>
            </a:r>
            <a:r>
              <a:rPr lang="el-GR" sz="2000" dirty="0" err="1" smtClean="0"/>
              <a:t>τὸν</a:t>
            </a:r>
            <a:r>
              <a:rPr lang="el-GR" sz="2000" dirty="0" smtClean="0"/>
              <a:t> </a:t>
            </a:r>
            <a:r>
              <a:rPr lang="el-GR" sz="2000" dirty="0" err="1" smtClean="0"/>
              <a:t>Ἀγάθωνα</a:t>
            </a:r>
            <a:r>
              <a:rPr lang="nl-NL" sz="2000" dirty="0" smtClean="0"/>
              <a:t>.</a:t>
            </a:r>
            <a:endParaRPr lang="el-GR" sz="2000" dirty="0" smtClean="0"/>
          </a:p>
        </p:txBody>
      </p:sp>
    </p:spTree>
    <p:extLst>
      <p:ext uri="{BB962C8B-B14F-4D97-AF65-F5344CB8AC3E}">
        <p14:creationId xmlns:p14="http://schemas.microsoft.com/office/powerpoint/2010/main" val="1436614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nl-NL" sz="3600" dirty="0" smtClean="0"/>
              <a:t>6.4 Agathon ondervraagd</a:t>
            </a:r>
            <a:br>
              <a:rPr lang="nl-NL" sz="3600" dirty="0" smtClean="0"/>
            </a:br>
            <a:r>
              <a:rPr lang="nl-NL" sz="3600" dirty="0" smtClean="0"/>
              <a:t>hfdst. 6.264-72</a:t>
            </a:r>
            <a:endParaRPr lang="nl-NL" sz="3600" dirty="0"/>
          </a:p>
        </p:txBody>
      </p:sp>
      <p:sp>
        <p:nvSpPr>
          <p:cNvPr id="9" name="Rechthoek 8">
            <a:hlinkClick r:id="rId2" action="ppaction://hlinksldjump"/>
          </p:cNvPr>
          <p:cNvSpPr/>
          <p:nvPr/>
        </p:nvSpPr>
        <p:spPr>
          <a:xfrm>
            <a:off x="6289451" y="6157073"/>
            <a:ext cx="1080120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Vertaling</a:t>
            </a:r>
            <a:endParaRPr lang="nl-NL" dirty="0"/>
          </a:p>
        </p:txBody>
      </p:sp>
      <p:sp>
        <p:nvSpPr>
          <p:cNvPr id="10" name="Rechthoek 9">
            <a:hlinkClick r:id="rId3" action="ppaction://hlinksldjump"/>
          </p:cNvPr>
          <p:cNvSpPr/>
          <p:nvPr/>
        </p:nvSpPr>
        <p:spPr>
          <a:xfrm>
            <a:off x="2765162" y="6157073"/>
            <a:ext cx="1080120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Structuur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1" name="Rechthoek 10">
            <a:hlinkClick r:id="rId4" action="ppaction://hlinksldjump"/>
          </p:cNvPr>
          <p:cNvSpPr/>
          <p:nvPr/>
        </p:nvSpPr>
        <p:spPr>
          <a:xfrm>
            <a:off x="1765115" y="6161203"/>
            <a:ext cx="854604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Tekst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" name="Rechthoek 11">
            <a:hlinkClick r:id="rId5" action="ppaction://hlinksldjump"/>
          </p:cNvPr>
          <p:cNvSpPr/>
          <p:nvPr/>
        </p:nvSpPr>
        <p:spPr>
          <a:xfrm>
            <a:off x="3990725" y="6161203"/>
            <a:ext cx="792088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Extra</a:t>
            </a:r>
            <a:endParaRPr lang="nl-NL" dirty="0"/>
          </a:p>
        </p:txBody>
      </p:sp>
      <p:sp>
        <p:nvSpPr>
          <p:cNvPr id="13" name="Rechthoek 12">
            <a:hlinkClick r:id="rId6" action="ppaction://hlinksldjump"/>
          </p:cNvPr>
          <p:cNvSpPr/>
          <p:nvPr/>
        </p:nvSpPr>
        <p:spPr>
          <a:xfrm>
            <a:off x="539552" y="6161203"/>
            <a:ext cx="1080120" cy="36004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Vorige</a:t>
            </a:r>
            <a:endParaRPr lang="nl-NL" dirty="0"/>
          </a:p>
        </p:txBody>
      </p:sp>
      <p:sp>
        <p:nvSpPr>
          <p:cNvPr id="14" name="Rechthoek 13">
            <a:hlinkClick r:id="rId7" action="ppaction://hlinksldjump"/>
          </p:cNvPr>
          <p:cNvSpPr/>
          <p:nvPr/>
        </p:nvSpPr>
        <p:spPr>
          <a:xfrm>
            <a:off x="7515015" y="6157073"/>
            <a:ext cx="1080120" cy="3683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Volgende</a:t>
            </a:r>
            <a:endParaRPr lang="nl-NL" dirty="0"/>
          </a:p>
        </p:txBody>
      </p:sp>
      <p:sp>
        <p:nvSpPr>
          <p:cNvPr id="15" name="Rechthoek 14">
            <a:hlinkClick r:id="rId8" action="ppaction://hlinksldjump"/>
          </p:cNvPr>
          <p:cNvSpPr/>
          <p:nvPr/>
        </p:nvSpPr>
        <p:spPr>
          <a:xfrm>
            <a:off x="4928256" y="6157073"/>
            <a:ext cx="1215752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Vragen</a:t>
            </a:r>
            <a:endParaRPr lang="nl-NL" dirty="0"/>
          </a:p>
        </p:txBody>
      </p:sp>
      <p:sp>
        <p:nvSpPr>
          <p:cNvPr id="16" name="Tijdelijke aanduiding voor inhoud 2"/>
          <p:cNvSpPr txBox="1">
            <a:spLocks/>
          </p:cNvSpPr>
          <p:nvPr/>
        </p:nvSpPr>
        <p:spPr>
          <a:xfrm>
            <a:off x="467544" y="1380075"/>
            <a:ext cx="8229600" cy="4781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l-GR" sz="2000" dirty="0"/>
              <a:t>Ἀλλ᾽ </a:t>
            </a:r>
            <a:r>
              <a:rPr lang="el-GR" sz="2000" b="1" i="1" dirty="0"/>
              <a:t>ὅταν</a:t>
            </a:r>
            <a:r>
              <a:rPr lang="el-GR" sz="2000" i="1" dirty="0"/>
              <a:t> τις </a:t>
            </a:r>
            <a:r>
              <a:rPr lang="nl-NL" sz="2000" i="1" dirty="0"/>
              <a:t>265 </a:t>
            </a:r>
            <a:r>
              <a:rPr lang="el-GR" sz="2000" i="1" dirty="0">
                <a:solidFill>
                  <a:srgbClr val="FF0000"/>
                </a:solidFill>
              </a:rPr>
              <a:t>λέγῃ</a:t>
            </a:r>
            <a:r>
              <a:rPr lang="el-GR" sz="2000" i="1" dirty="0"/>
              <a:t> </a:t>
            </a:r>
            <a:r>
              <a:rPr lang="el-GR" sz="2000" b="1" i="1" dirty="0"/>
              <a:t>ὅτι</a:t>
            </a:r>
            <a:r>
              <a:rPr lang="el-GR" sz="2000" i="1" dirty="0"/>
              <a:t> ἐγὼ ὑγιαίνων </a:t>
            </a:r>
            <a:r>
              <a:rPr lang="el-GR" sz="2000" i="1" dirty="0">
                <a:solidFill>
                  <a:srgbClr val="FF0000"/>
                </a:solidFill>
              </a:rPr>
              <a:t>βούλομαι</a:t>
            </a:r>
            <a:r>
              <a:rPr lang="el-GR" sz="2000" i="1" dirty="0"/>
              <a:t> καὶ </a:t>
            </a:r>
            <a:r>
              <a:rPr lang="el-GR" sz="2000" i="1" dirty="0">
                <a:solidFill>
                  <a:srgbClr val="FF0000"/>
                </a:solidFill>
              </a:rPr>
              <a:t>ὑγιαίνειν</a:t>
            </a:r>
            <a:r>
              <a:rPr lang="nl-NL" sz="2000" i="1" dirty="0"/>
              <a:t>, </a:t>
            </a:r>
            <a:r>
              <a:rPr lang="el-GR" sz="2000" i="1" dirty="0"/>
              <a:t>καὶ πλουτῶν </a:t>
            </a:r>
            <a:r>
              <a:rPr lang="el-GR" sz="2000" i="1" dirty="0">
                <a:solidFill>
                  <a:srgbClr val="FF0000"/>
                </a:solidFill>
              </a:rPr>
              <a:t>βούλομαι</a:t>
            </a:r>
            <a:r>
              <a:rPr lang="el-GR" sz="2000" i="1" dirty="0"/>
              <a:t> καὶ </a:t>
            </a:r>
            <a:r>
              <a:rPr lang="el-GR" sz="2000" i="1" dirty="0">
                <a:solidFill>
                  <a:srgbClr val="FF0000"/>
                </a:solidFill>
              </a:rPr>
              <a:t>πλουτεῖν</a:t>
            </a:r>
            <a:r>
              <a:rPr lang="nl-NL" sz="2000" i="1" dirty="0"/>
              <a:t>, </a:t>
            </a:r>
            <a:r>
              <a:rPr lang="el-GR" sz="2000" i="1" dirty="0"/>
              <a:t>καὶ </a:t>
            </a:r>
            <a:r>
              <a:rPr lang="el-GR" sz="2000" i="1" dirty="0">
                <a:solidFill>
                  <a:srgbClr val="FF0000"/>
                </a:solidFill>
              </a:rPr>
              <a:t>ἐπιθυμῶ</a:t>
            </a:r>
            <a:r>
              <a:rPr lang="el-GR" sz="2000" i="1" dirty="0"/>
              <a:t> αὐτῶν τούτων </a:t>
            </a:r>
            <a:r>
              <a:rPr lang="el-GR" sz="2000" b="1" i="1" dirty="0"/>
              <a:t>ἃ</a:t>
            </a:r>
            <a:r>
              <a:rPr lang="el-GR" sz="2000" i="1" dirty="0"/>
              <a:t> </a:t>
            </a:r>
            <a:r>
              <a:rPr lang="el-GR" sz="2000" i="1" dirty="0">
                <a:solidFill>
                  <a:srgbClr val="FF0000"/>
                </a:solidFill>
              </a:rPr>
              <a:t>ἔχω</a:t>
            </a:r>
            <a:r>
              <a:rPr lang="nl-NL" sz="2000" dirty="0"/>
              <a:t>, </a:t>
            </a:r>
            <a:r>
              <a:rPr lang="el-GR" sz="2000" dirty="0">
                <a:solidFill>
                  <a:srgbClr val="FF0000"/>
                </a:solidFill>
              </a:rPr>
              <a:t>εἴποιμεν</a:t>
            </a:r>
            <a:r>
              <a:rPr lang="el-GR" sz="2000" dirty="0"/>
              <a:t> ἂν αὐτῷ ὅτι σύ</a:t>
            </a:r>
            <a:r>
              <a:rPr lang="nl-NL" sz="2000" dirty="0"/>
              <a:t>, </a:t>
            </a:r>
            <a:r>
              <a:rPr lang="el-GR" sz="2000" dirty="0"/>
              <a:t>ὦ ἄνθρωπε</a:t>
            </a:r>
            <a:r>
              <a:rPr lang="nl-NL" sz="2000" dirty="0"/>
              <a:t>, </a:t>
            </a:r>
            <a:r>
              <a:rPr lang="el-GR" sz="2000" u="sng" dirty="0"/>
              <a:t>πλοῦτον κεκτημένος καὶ ὑγίειαν καὶ ἰσχὺν </a:t>
            </a:r>
            <a:r>
              <a:rPr lang="el-GR" sz="2000" dirty="0">
                <a:solidFill>
                  <a:srgbClr val="FF0000"/>
                </a:solidFill>
              </a:rPr>
              <a:t>βούλει</a:t>
            </a:r>
            <a:r>
              <a:rPr lang="el-GR" sz="2000" dirty="0"/>
              <a:t> </a:t>
            </a:r>
            <a:r>
              <a:rPr lang="el-GR" sz="2000" u="sng" dirty="0"/>
              <a:t>καὶ εἰς τὸν ἔπειτα χρόνον ταῦτα </a:t>
            </a:r>
            <a:r>
              <a:rPr lang="el-GR" sz="2000" u="sng" dirty="0">
                <a:solidFill>
                  <a:srgbClr val="FF0000"/>
                </a:solidFill>
              </a:rPr>
              <a:t>κεκτῆσθαι</a:t>
            </a:r>
            <a:r>
              <a:rPr lang="nl-NL" sz="2000" dirty="0"/>
              <a:t>, </a:t>
            </a:r>
            <a:r>
              <a:rPr lang="el-GR" sz="2000" b="1" i="1" dirty="0"/>
              <a:t>ἐπεὶ</a:t>
            </a:r>
            <a:r>
              <a:rPr lang="el-GR" sz="2000" i="1" dirty="0"/>
              <a:t> ἐν τῷ γε νῦν παρόντι</a:t>
            </a:r>
            <a:r>
              <a:rPr lang="nl-NL" sz="2000" i="1" dirty="0"/>
              <a:t>, </a:t>
            </a:r>
            <a:r>
              <a:rPr lang="el-GR" sz="2000" b="1" i="1" dirty="0"/>
              <a:t>εἴτε</a:t>
            </a:r>
            <a:r>
              <a:rPr lang="el-GR" sz="2000" i="1" dirty="0"/>
              <a:t> </a:t>
            </a:r>
            <a:r>
              <a:rPr lang="el-GR" sz="2000" i="1" dirty="0">
                <a:solidFill>
                  <a:srgbClr val="FF0000"/>
                </a:solidFill>
              </a:rPr>
              <a:t>βούλει</a:t>
            </a:r>
            <a:r>
              <a:rPr lang="el-GR" sz="2000" i="1" dirty="0"/>
              <a:t> </a:t>
            </a:r>
            <a:r>
              <a:rPr lang="el-GR" sz="2000" b="1" i="1" dirty="0"/>
              <a:t>εἴτε</a:t>
            </a:r>
            <a:r>
              <a:rPr lang="el-GR" sz="2000" i="1" dirty="0"/>
              <a:t> μή</a:t>
            </a:r>
            <a:r>
              <a:rPr lang="nl-NL" sz="2000" i="1" dirty="0"/>
              <a:t>, </a:t>
            </a:r>
            <a:r>
              <a:rPr lang="el-GR" sz="2000" i="1" dirty="0">
                <a:solidFill>
                  <a:srgbClr val="FF0000"/>
                </a:solidFill>
              </a:rPr>
              <a:t>ἔχεις</a:t>
            </a:r>
            <a:r>
              <a:rPr lang="nl-NL" sz="2000" dirty="0"/>
              <a:t>· </a:t>
            </a:r>
            <a:r>
              <a:rPr lang="el-GR" sz="2000" dirty="0">
                <a:solidFill>
                  <a:srgbClr val="FF0000"/>
                </a:solidFill>
              </a:rPr>
              <a:t>σκόπει</a:t>
            </a:r>
            <a:r>
              <a:rPr lang="el-GR" sz="2000" dirty="0"/>
              <a:t> οὖν</a:t>
            </a:r>
            <a:r>
              <a:rPr lang="nl-NL" sz="2000" dirty="0"/>
              <a:t>, </a:t>
            </a:r>
            <a:r>
              <a:rPr lang="el-GR" sz="2000" b="1" i="1" dirty="0"/>
              <a:t>ὅταν</a:t>
            </a:r>
            <a:r>
              <a:rPr lang="el-GR" sz="2000" i="1" dirty="0"/>
              <a:t> τοῦτο </a:t>
            </a:r>
            <a:r>
              <a:rPr lang="el-GR" sz="2000" i="1" dirty="0">
                <a:solidFill>
                  <a:srgbClr val="FF0000"/>
                </a:solidFill>
              </a:rPr>
              <a:t>λέγῃς</a:t>
            </a:r>
            <a:r>
              <a:rPr lang="nl-NL" sz="2000" dirty="0"/>
              <a:t>, </a:t>
            </a:r>
            <a:r>
              <a:rPr lang="el-GR" sz="2000" b="1" i="1" dirty="0"/>
              <a:t>ὅτι</a:t>
            </a:r>
            <a:r>
              <a:rPr lang="el-GR" sz="2000" i="1" dirty="0"/>
              <a:t> </a:t>
            </a:r>
            <a:r>
              <a:rPr lang="el-GR" sz="2000" i="1" dirty="0">
                <a:solidFill>
                  <a:srgbClr val="FF0000"/>
                </a:solidFill>
              </a:rPr>
              <a:t>ἐπιθυμῶ</a:t>
            </a:r>
            <a:r>
              <a:rPr lang="el-GR" sz="2000" i="1" dirty="0"/>
              <a:t> τῶν</a:t>
            </a:r>
            <a:r>
              <a:rPr lang="nl-NL" sz="2000" i="1" dirty="0"/>
              <a:t>  270 </a:t>
            </a:r>
            <a:r>
              <a:rPr lang="el-GR" sz="2000" i="1" dirty="0"/>
              <a:t>παρόντων</a:t>
            </a:r>
            <a:r>
              <a:rPr lang="nl-NL" sz="2000" i="1" dirty="0"/>
              <a:t>, </a:t>
            </a:r>
            <a:r>
              <a:rPr lang="el-GR" sz="2000" b="1" i="1" dirty="0"/>
              <a:t>εἰ</a:t>
            </a:r>
            <a:r>
              <a:rPr lang="el-GR" sz="2000" i="1" dirty="0"/>
              <a:t> ἄλλο τι </a:t>
            </a:r>
            <a:r>
              <a:rPr lang="el-GR" sz="2000" i="1" dirty="0">
                <a:solidFill>
                  <a:srgbClr val="FF0000"/>
                </a:solidFill>
              </a:rPr>
              <a:t>λέγεις</a:t>
            </a:r>
            <a:r>
              <a:rPr lang="el-GR" sz="2000" i="1" dirty="0"/>
              <a:t> ἢ τόδε</a:t>
            </a:r>
            <a:r>
              <a:rPr lang="nl-NL" sz="2000" i="1" dirty="0"/>
              <a:t>, </a:t>
            </a:r>
            <a:r>
              <a:rPr lang="el-GR" sz="2000" b="1" i="1" dirty="0"/>
              <a:t>ὅτι</a:t>
            </a:r>
            <a:r>
              <a:rPr lang="el-GR" sz="2000" i="1" dirty="0"/>
              <a:t> </a:t>
            </a:r>
            <a:r>
              <a:rPr lang="el-GR" sz="2000" i="1" dirty="0">
                <a:solidFill>
                  <a:srgbClr val="FF0000"/>
                </a:solidFill>
              </a:rPr>
              <a:t>βούλομαι</a:t>
            </a:r>
            <a:r>
              <a:rPr lang="el-GR" sz="2000" i="1" dirty="0"/>
              <a:t> </a:t>
            </a:r>
            <a:r>
              <a:rPr lang="el-GR" sz="2000" i="1" u="sng" dirty="0"/>
              <a:t>τὰ νῦν παρόντα καὶ εἰς τὸν ἔπειτα χρόνον </a:t>
            </a:r>
            <a:r>
              <a:rPr lang="el-GR" sz="2000" i="1" u="sng" dirty="0">
                <a:solidFill>
                  <a:srgbClr val="FF0000"/>
                </a:solidFill>
              </a:rPr>
              <a:t>παρεῖναι</a:t>
            </a:r>
            <a:r>
              <a:rPr lang="nl-NL" sz="2000" dirty="0"/>
              <a:t>. </a:t>
            </a:r>
            <a:r>
              <a:rPr lang="el-GR" sz="2000" dirty="0"/>
              <a:t>Ἄλλο τι </a:t>
            </a:r>
            <a:r>
              <a:rPr lang="el-GR" sz="2000" dirty="0">
                <a:solidFill>
                  <a:srgbClr val="FF0000"/>
                </a:solidFill>
              </a:rPr>
              <a:t>ὁμολογοῖ</a:t>
            </a:r>
            <a:r>
              <a:rPr lang="el-GR" sz="2000" dirty="0"/>
              <a:t> ἄν</a:t>
            </a:r>
            <a:r>
              <a:rPr lang="nl-NL" sz="2000" dirty="0"/>
              <a:t>; </a:t>
            </a:r>
            <a:r>
              <a:rPr lang="el-GR" sz="2000" u="sng" dirty="0">
                <a:solidFill>
                  <a:srgbClr val="FF0000"/>
                </a:solidFill>
              </a:rPr>
              <a:t>Συμφάναι</a:t>
            </a:r>
            <a:r>
              <a:rPr lang="el-GR" sz="2000" dirty="0">
                <a:solidFill>
                  <a:srgbClr val="FF0000"/>
                </a:solidFill>
              </a:rPr>
              <a:t> ἔφη</a:t>
            </a:r>
            <a:r>
              <a:rPr lang="el-GR" sz="2000" dirty="0"/>
              <a:t> </a:t>
            </a:r>
            <a:r>
              <a:rPr lang="el-GR" sz="2000" u="sng" dirty="0"/>
              <a:t>τὸν Ἀγάθωνα</a:t>
            </a:r>
            <a:r>
              <a:rPr lang="nl-NL" sz="2000" dirty="0"/>
              <a:t>.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352310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nl-NL" sz="3600" dirty="0" smtClean="0"/>
              <a:t>6.4 Agathon ondervraagd</a:t>
            </a:r>
            <a:br>
              <a:rPr lang="nl-NL" sz="3600" dirty="0" smtClean="0"/>
            </a:br>
            <a:r>
              <a:rPr lang="nl-NL" sz="3600" dirty="0" smtClean="0"/>
              <a:t>hfdst. 6.264-72</a:t>
            </a:r>
            <a:endParaRPr lang="nl-NL" sz="3600" dirty="0"/>
          </a:p>
        </p:txBody>
      </p:sp>
      <p:sp>
        <p:nvSpPr>
          <p:cNvPr id="9" name="Rechthoek 8">
            <a:hlinkClick r:id="rId2" action="ppaction://hlinksldjump"/>
          </p:cNvPr>
          <p:cNvSpPr/>
          <p:nvPr/>
        </p:nvSpPr>
        <p:spPr>
          <a:xfrm>
            <a:off x="6289451" y="6157073"/>
            <a:ext cx="1080120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Vertaling</a:t>
            </a:r>
            <a:endParaRPr lang="nl-NL" dirty="0"/>
          </a:p>
        </p:txBody>
      </p:sp>
      <p:sp>
        <p:nvSpPr>
          <p:cNvPr id="10" name="Rechthoek 9">
            <a:hlinkClick r:id="rId3" action="ppaction://hlinksldjump"/>
          </p:cNvPr>
          <p:cNvSpPr/>
          <p:nvPr/>
        </p:nvSpPr>
        <p:spPr>
          <a:xfrm>
            <a:off x="2765162" y="6157073"/>
            <a:ext cx="1080120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Structuur</a:t>
            </a:r>
            <a:endParaRPr lang="nl-NL" dirty="0"/>
          </a:p>
        </p:txBody>
      </p:sp>
      <p:sp>
        <p:nvSpPr>
          <p:cNvPr id="11" name="Rechthoek 10">
            <a:hlinkClick r:id="rId4" action="ppaction://hlinksldjump"/>
          </p:cNvPr>
          <p:cNvSpPr/>
          <p:nvPr/>
        </p:nvSpPr>
        <p:spPr>
          <a:xfrm>
            <a:off x="1765115" y="6161203"/>
            <a:ext cx="854604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Tekst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" name="Rechthoek 11">
            <a:hlinkClick r:id="rId5" action="ppaction://hlinksldjump"/>
          </p:cNvPr>
          <p:cNvSpPr/>
          <p:nvPr/>
        </p:nvSpPr>
        <p:spPr>
          <a:xfrm>
            <a:off x="3990725" y="6161203"/>
            <a:ext cx="792088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Extra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3" name="Rechthoek 12">
            <a:hlinkClick r:id="rId6" action="ppaction://hlinksldjump"/>
          </p:cNvPr>
          <p:cNvSpPr/>
          <p:nvPr/>
        </p:nvSpPr>
        <p:spPr>
          <a:xfrm>
            <a:off x="539552" y="6161203"/>
            <a:ext cx="1080120" cy="36004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Vorige</a:t>
            </a:r>
            <a:endParaRPr lang="nl-NL" dirty="0"/>
          </a:p>
        </p:txBody>
      </p:sp>
      <p:sp>
        <p:nvSpPr>
          <p:cNvPr id="14" name="Rechthoek 13">
            <a:hlinkClick r:id="rId7" action="ppaction://hlinksldjump"/>
          </p:cNvPr>
          <p:cNvSpPr/>
          <p:nvPr/>
        </p:nvSpPr>
        <p:spPr>
          <a:xfrm>
            <a:off x="7515015" y="6157073"/>
            <a:ext cx="1080120" cy="3683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Volgende</a:t>
            </a:r>
            <a:endParaRPr lang="nl-NL" dirty="0"/>
          </a:p>
        </p:txBody>
      </p:sp>
      <p:sp>
        <p:nvSpPr>
          <p:cNvPr id="15" name="Rechthoek 14">
            <a:hlinkClick r:id="rId8" action="ppaction://hlinksldjump"/>
          </p:cNvPr>
          <p:cNvSpPr/>
          <p:nvPr/>
        </p:nvSpPr>
        <p:spPr>
          <a:xfrm>
            <a:off x="4928256" y="6157073"/>
            <a:ext cx="1215752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Vragen</a:t>
            </a:r>
            <a:endParaRPr lang="nl-NL" dirty="0"/>
          </a:p>
        </p:txBody>
      </p:sp>
      <p:sp>
        <p:nvSpPr>
          <p:cNvPr id="16" name="Tijdelijke aanduiding voor inhoud 2"/>
          <p:cNvSpPr txBox="1">
            <a:spLocks/>
          </p:cNvSpPr>
          <p:nvPr/>
        </p:nvSpPr>
        <p:spPr>
          <a:xfrm>
            <a:off x="467544" y="1380075"/>
            <a:ext cx="8229600" cy="4781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l-GR" sz="2000" dirty="0"/>
              <a:t>Ἀλλ᾽ </a:t>
            </a:r>
            <a:r>
              <a:rPr lang="el-GR" sz="2000" b="1" i="1" dirty="0"/>
              <a:t>ὅταν</a:t>
            </a:r>
            <a:r>
              <a:rPr lang="el-GR" sz="2000" i="1" dirty="0"/>
              <a:t> </a:t>
            </a:r>
            <a:r>
              <a:rPr lang="el-GR" sz="2000" i="1" dirty="0">
                <a:solidFill>
                  <a:srgbClr val="0070C0"/>
                </a:solidFill>
              </a:rPr>
              <a:t>τις</a:t>
            </a:r>
            <a:r>
              <a:rPr lang="el-GR" sz="2000" i="1" dirty="0"/>
              <a:t> </a:t>
            </a:r>
            <a:r>
              <a:rPr lang="nl-NL" sz="2000" i="1" dirty="0"/>
              <a:t>265 </a:t>
            </a:r>
            <a:r>
              <a:rPr lang="el-GR" sz="2000" i="1" dirty="0">
                <a:solidFill>
                  <a:srgbClr val="FF0000"/>
                </a:solidFill>
              </a:rPr>
              <a:t>λέγῃ</a:t>
            </a:r>
            <a:r>
              <a:rPr lang="el-GR" sz="2000" i="1" dirty="0"/>
              <a:t> </a:t>
            </a:r>
            <a:r>
              <a:rPr lang="el-GR" sz="2000" b="1" i="1" dirty="0"/>
              <a:t>ὅτι</a:t>
            </a:r>
            <a:r>
              <a:rPr lang="el-GR" sz="2000" i="1" dirty="0"/>
              <a:t> </a:t>
            </a:r>
            <a:r>
              <a:rPr lang="el-GR" sz="2000" i="1" dirty="0">
                <a:solidFill>
                  <a:srgbClr val="0070C0"/>
                </a:solidFill>
              </a:rPr>
              <a:t>ἐγὼ ὑγιαίνων </a:t>
            </a:r>
            <a:r>
              <a:rPr lang="el-GR" sz="2000" i="1" dirty="0">
                <a:solidFill>
                  <a:srgbClr val="FF0000"/>
                </a:solidFill>
              </a:rPr>
              <a:t>βούλομαι</a:t>
            </a:r>
            <a:r>
              <a:rPr lang="el-GR" sz="2000" i="1" dirty="0"/>
              <a:t> καὶ </a:t>
            </a:r>
            <a:r>
              <a:rPr lang="el-GR" sz="2000" i="1" dirty="0">
                <a:solidFill>
                  <a:srgbClr val="FF0000"/>
                </a:solidFill>
              </a:rPr>
              <a:t>ὑγιαίνειν</a:t>
            </a:r>
            <a:r>
              <a:rPr lang="nl-NL" sz="2000" i="1" dirty="0"/>
              <a:t>, </a:t>
            </a:r>
            <a:r>
              <a:rPr lang="el-GR" sz="2000" i="1" dirty="0"/>
              <a:t>καὶ </a:t>
            </a:r>
            <a:r>
              <a:rPr lang="el-GR" sz="2000" i="1" dirty="0">
                <a:solidFill>
                  <a:srgbClr val="0070C0"/>
                </a:solidFill>
              </a:rPr>
              <a:t>πλουτῶν</a:t>
            </a:r>
            <a:r>
              <a:rPr lang="el-GR" sz="2000" i="1" dirty="0"/>
              <a:t> </a:t>
            </a:r>
            <a:r>
              <a:rPr lang="el-GR" sz="2000" i="1" dirty="0">
                <a:solidFill>
                  <a:srgbClr val="FF0000"/>
                </a:solidFill>
              </a:rPr>
              <a:t>βούλομαι</a:t>
            </a:r>
            <a:r>
              <a:rPr lang="el-GR" sz="2000" i="1" dirty="0"/>
              <a:t> καὶ </a:t>
            </a:r>
            <a:r>
              <a:rPr lang="el-GR" sz="2000" i="1" dirty="0">
                <a:solidFill>
                  <a:srgbClr val="FF0000"/>
                </a:solidFill>
              </a:rPr>
              <a:t>πλουτεῖν</a:t>
            </a:r>
            <a:r>
              <a:rPr lang="nl-NL" sz="2000" i="1" dirty="0"/>
              <a:t>, </a:t>
            </a:r>
            <a:r>
              <a:rPr lang="el-GR" sz="2000" i="1" dirty="0"/>
              <a:t>καὶ </a:t>
            </a:r>
            <a:r>
              <a:rPr lang="el-GR" sz="2000" i="1" dirty="0">
                <a:solidFill>
                  <a:srgbClr val="FF0000"/>
                </a:solidFill>
              </a:rPr>
              <a:t>ἐπιθυμῶ</a:t>
            </a:r>
            <a:r>
              <a:rPr lang="el-GR" sz="2000" i="1" dirty="0"/>
              <a:t> αὐτῶν τούτων </a:t>
            </a:r>
            <a:r>
              <a:rPr lang="el-GR" sz="2000" b="1" i="1" dirty="0">
                <a:solidFill>
                  <a:srgbClr val="FFC000"/>
                </a:solidFill>
              </a:rPr>
              <a:t>ἃ</a:t>
            </a:r>
            <a:r>
              <a:rPr lang="el-GR" sz="2000" i="1" dirty="0"/>
              <a:t> </a:t>
            </a:r>
            <a:r>
              <a:rPr lang="el-GR" sz="2000" i="1" dirty="0">
                <a:solidFill>
                  <a:srgbClr val="FF0000"/>
                </a:solidFill>
              </a:rPr>
              <a:t>ἔχω</a:t>
            </a:r>
            <a:r>
              <a:rPr lang="nl-NL" sz="2000" dirty="0"/>
              <a:t>, </a:t>
            </a:r>
            <a:r>
              <a:rPr lang="el-GR" sz="2000" dirty="0">
                <a:solidFill>
                  <a:srgbClr val="FF0000"/>
                </a:solidFill>
              </a:rPr>
              <a:t>εἴποιμεν</a:t>
            </a:r>
            <a:r>
              <a:rPr lang="el-GR" sz="2000" dirty="0"/>
              <a:t> ἂν αὐτῷ ὅτι </a:t>
            </a:r>
            <a:r>
              <a:rPr lang="el-GR" sz="2000" dirty="0">
                <a:solidFill>
                  <a:srgbClr val="0070C0"/>
                </a:solidFill>
              </a:rPr>
              <a:t>σύ</a:t>
            </a:r>
            <a:r>
              <a:rPr lang="nl-NL" sz="2000" dirty="0"/>
              <a:t>, </a:t>
            </a:r>
            <a:r>
              <a:rPr lang="el-GR" sz="2000" dirty="0"/>
              <a:t>ὦ ἄνθρωπε</a:t>
            </a:r>
            <a:r>
              <a:rPr lang="nl-NL" sz="2000" dirty="0"/>
              <a:t>, </a:t>
            </a:r>
            <a:r>
              <a:rPr lang="el-GR" sz="2000" u="sng" dirty="0">
                <a:solidFill>
                  <a:srgbClr val="FFC000"/>
                </a:solidFill>
              </a:rPr>
              <a:t>πλοῦτον</a:t>
            </a:r>
            <a:r>
              <a:rPr lang="el-GR" sz="2000" u="sng" dirty="0"/>
              <a:t> </a:t>
            </a:r>
            <a:r>
              <a:rPr lang="el-GR" sz="2000" u="sng" dirty="0">
                <a:solidFill>
                  <a:srgbClr val="0070C0"/>
                </a:solidFill>
              </a:rPr>
              <a:t>κεκτημένος</a:t>
            </a:r>
            <a:r>
              <a:rPr lang="el-GR" sz="2000" u="sng" dirty="0"/>
              <a:t> καὶ </a:t>
            </a:r>
            <a:r>
              <a:rPr lang="el-GR" sz="2000" u="sng" dirty="0">
                <a:solidFill>
                  <a:srgbClr val="FFC000"/>
                </a:solidFill>
              </a:rPr>
              <a:t>ὑγίειαν</a:t>
            </a:r>
            <a:r>
              <a:rPr lang="el-GR" sz="2000" u="sng" dirty="0"/>
              <a:t> καὶ </a:t>
            </a:r>
            <a:r>
              <a:rPr lang="el-GR" sz="2000" u="sng" dirty="0">
                <a:solidFill>
                  <a:srgbClr val="FFC000"/>
                </a:solidFill>
              </a:rPr>
              <a:t>ἰσχὺν</a:t>
            </a:r>
            <a:r>
              <a:rPr lang="el-GR" sz="2000" u="sng" dirty="0"/>
              <a:t> </a:t>
            </a:r>
            <a:r>
              <a:rPr lang="el-GR" sz="2000" dirty="0">
                <a:solidFill>
                  <a:srgbClr val="FF0000"/>
                </a:solidFill>
              </a:rPr>
              <a:t>βούλει</a:t>
            </a:r>
            <a:r>
              <a:rPr lang="el-GR" sz="2000" dirty="0"/>
              <a:t> </a:t>
            </a:r>
            <a:r>
              <a:rPr lang="el-GR" sz="2000" u="sng" dirty="0"/>
              <a:t>καὶ εἰς τὸν ἔπειτα χρόνον </a:t>
            </a:r>
            <a:r>
              <a:rPr lang="el-GR" sz="2000" u="sng" dirty="0">
                <a:solidFill>
                  <a:srgbClr val="FFC000"/>
                </a:solidFill>
              </a:rPr>
              <a:t>ταῦτα</a:t>
            </a:r>
            <a:r>
              <a:rPr lang="el-GR" sz="2000" u="sng" dirty="0"/>
              <a:t> </a:t>
            </a:r>
            <a:r>
              <a:rPr lang="el-GR" sz="2000" u="sng" dirty="0">
                <a:solidFill>
                  <a:srgbClr val="FF0000"/>
                </a:solidFill>
              </a:rPr>
              <a:t>κεκτῆσθαι</a:t>
            </a:r>
            <a:r>
              <a:rPr lang="nl-NL" sz="2000" dirty="0"/>
              <a:t>, </a:t>
            </a:r>
            <a:r>
              <a:rPr lang="el-GR" sz="2000" b="1" i="1" dirty="0"/>
              <a:t>ἐπεὶ</a:t>
            </a:r>
            <a:r>
              <a:rPr lang="el-GR" sz="2000" i="1" dirty="0"/>
              <a:t> ἐν τῷ γε νῦν παρόντι</a:t>
            </a:r>
            <a:r>
              <a:rPr lang="nl-NL" sz="2000" i="1" dirty="0"/>
              <a:t>, </a:t>
            </a:r>
            <a:r>
              <a:rPr lang="el-GR" sz="2000" b="1" i="1" dirty="0"/>
              <a:t>εἴτε</a:t>
            </a:r>
            <a:r>
              <a:rPr lang="el-GR" sz="2000" i="1" dirty="0"/>
              <a:t> </a:t>
            </a:r>
            <a:r>
              <a:rPr lang="el-GR" sz="2000" i="1" dirty="0">
                <a:solidFill>
                  <a:srgbClr val="FF0000"/>
                </a:solidFill>
              </a:rPr>
              <a:t>βούλει</a:t>
            </a:r>
            <a:r>
              <a:rPr lang="el-GR" sz="2000" i="1" dirty="0"/>
              <a:t> </a:t>
            </a:r>
            <a:r>
              <a:rPr lang="el-GR" sz="2000" b="1" i="1" dirty="0"/>
              <a:t>εἴτε</a:t>
            </a:r>
            <a:r>
              <a:rPr lang="el-GR" sz="2000" i="1" dirty="0"/>
              <a:t> μή</a:t>
            </a:r>
            <a:r>
              <a:rPr lang="nl-NL" sz="2000" i="1" dirty="0"/>
              <a:t>, </a:t>
            </a:r>
            <a:r>
              <a:rPr lang="el-GR" sz="2000" i="1" dirty="0">
                <a:solidFill>
                  <a:srgbClr val="FF0000"/>
                </a:solidFill>
              </a:rPr>
              <a:t>ἔχεις</a:t>
            </a:r>
            <a:r>
              <a:rPr lang="nl-NL" sz="2000" dirty="0"/>
              <a:t>· </a:t>
            </a:r>
            <a:r>
              <a:rPr lang="el-GR" sz="2000" dirty="0">
                <a:solidFill>
                  <a:srgbClr val="FF0000"/>
                </a:solidFill>
              </a:rPr>
              <a:t>σκόπει</a:t>
            </a:r>
            <a:r>
              <a:rPr lang="el-GR" sz="2000" dirty="0"/>
              <a:t> οὖν</a:t>
            </a:r>
            <a:r>
              <a:rPr lang="nl-NL" sz="2000" dirty="0"/>
              <a:t>, </a:t>
            </a:r>
            <a:r>
              <a:rPr lang="el-GR" sz="2000" b="1" i="1" dirty="0"/>
              <a:t>ὅταν</a:t>
            </a:r>
            <a:r>
              <a:rPr lang="el-GR" sz="2000" i="1" dirty="0"/>
              <a:t> </a:t>
            </a:r>
            <a:r>
              <a:rPr lang="el-GR" sz="2000" i="1" dirty="0">
                <a:solidFill>
                  <a:srgbClr val="FFC000"/>
                </a:solidFill>
              </a:rPr>
              <a:t>τοῦτο</a:t>
            </a:r>
            <a:r>
              <a:rPr lang="el-GR" sz="2000" i="1" dirty="0"/>
              <a:t> </a:t>
            </a:r>
            <a:r>
              <a:rPr lang="el-GR" sz="2000" i="1" dirty="0">
                <a:solidFill>
                  <a:srgbClr val="FF0000"/>
                </a:solidFill>
              </a:rPr>
              <a:t>λέγῃς</a:t>
            </a:r>
            <a:r>
              <a:rPr lang="nl-NL" sz="2000" dirty="0"/>
              <a:t>, </a:t>
            </a:r>
            <a:r>
              <a:rPr lang="el-GR" sz="2000" b="1" i="1" dirty="0"/>
              <a:t>ὅτι</a:t>
            </a:r>
            <a:r>
              <a:rPr lang="el-GR" sz="2000" i="1" dirty="0"/>
              <a:t> </a:t>
            </a:r>
            <a:r>
              <a:rPr lang="el-GR" sz="2000" i="1" dirty="0">
                <a:solidFill>
                  <a:srgbClr val="FF0000"/>
                </a:solidFill>
              </a:rPr>
              <a:t>ἐπιθυμῶ</a:t>
            </a:r>
            <a:r>
              <a:rPr lang="el-GR" sz="2000" i="1" dirty="0"/>
              <a:t> τῶν</a:t>
            </a:r>
            <a:r>
              <a:rPr lang="nl-NL" sz="2000" i="1" dirty="0"/>
              <a:t>  270 </a:t>
            </a:r>
            <a:r>
              <a:rPr lang="el-GR" sz="2000" i="1" dirty="0"/>
              <a:t>παρόντων</a:t>
            </a:r>
            <a:r>
              <a:rPr lang="nl-NL" sz="2000" i="1" dirty="0"/>
              <a:t>, </a:t>
            </a:r>
            <a:r>
              <a:rPr lang="el-GR" sz="2000" b="1" i="1" dirty="0"/>
              <a:t>εἰ</a:t>
            </a:r>
            <a:r>
              <a:rPr lang="el-GR" sz="2000" i="1" dirty="0"/>
              <a:t> </a:t>
            </a:r>
            <a:r>
              <a:rPr lang="el-GR" sz="2000" i="1" dirty="0">
                <a:solidFill>
                  <a:srgbClr val="FFC000"/>
                </a:solidFill>
              </a:rPr>
              <a:t>ἄλλο τι</a:t>
            </a:r>
            <a:r>
              <a:rPr lang="el-GR" sz="2000" i="1" dirty="0"/>
              <a:t> </a:t>
            </a:r>
            <a:r>
              <a:rPr lang="el-GR" sz="2000" i="1" dirty="0">
                <a:solidFill>
                  <a:srgbClr val="FF0000"/>
                </a:solidFill>
              </a:rPr>
              <a:t>λέγεις</a:t>
            </a:r>
            <a:r>
              <a:rPr lang="el-GR" sz="2000" i="1" dirty="0"/>
              <a:t> ἢ </a:t>
            </a:r>
            <a:r>
              <a:rPr lang="el-GR" sz="2000" i="1" dirty="0">
                <a:solidFill>
                  <a:srgbClr val="FFC000"/>
                </a:solidFill>
              </a:rPr>
              <a:t>τόδε</a:t>
            </a:r>
            <a:r>
              <a:rPr lang="nl-NL" sz="2000" i="1" dirty="0"/>
              <a:t>, </a:t>
            </a:r>
            <a:r>
              <a:rPr lang="el-GR" sz="2000" b="1" i="1" dirty="0"/>
              <a:t>ὅτι</a:t>
            </a:r>
            <a:r>
              <a:rPr lang="el-GR" sz="2000" i="1" dirty="0"/>
              <a:t> </a:t>
            </a:r>
            <a:r>
              <a:rPr lang="el-GR" sz="2000" i="1" dirty="0">
                <a:solidFill>
                  <a:srgbClr val="FF0000"/>
                </a:solidFill>
              </a:rPr>
              <a:t>βούλομαι</a:t>
            </a:r>
            <a:r>
              <a:rPr lang="el-GR" sz="2000" i="1" dirty="0"/>
              <a:t> </a:t>
            </a:r>
            <a:r>
              <a:rPr lang="el-GR" sz="2000" i="1" u="sng" dirty="0">
                <a:solidFill>
                  <a:srgbClr val="0070C0"/>
                </a:solidFill>
              </a:rPr>
              <a:t>τὰ νῦν παρόντα </a:t>
            </a:r>
            <a:r>
              <a:rPr lang="el-GR" sz="2000" i="1" u="sng" dirty="0"/>
              <a:t>καὶ εἰς τὸν ἔπειτα χρόνον </a:t>
            </a:r>
            <a:r>
              <a:rPr lang="el-GR" sz="2000" i="1" u="sng" dirty="0">
                <a:solidFill>
                  <a:srgbClr val="FF0000"/>
                </a:solidFill>
              </a:rPr>
              <a:t>παρεῖναι</a:t>
            </a:r>
            <a:r>
              <a:rPr lang="nl-NL" sz="2000" dirty="0"/>
              <a:t>. </a:t>
            </a:r>
            <a:r>
              <a:rPr lang="el-GR" sz="2000" dirty="0">
                <a:solidFill>
                  <a:srgbClr val="FFC000"/>
                </a:solidFill>
              </a:rPr>
              <a:t>Ἄλλο τι </a:t>
            </a:r>
            <a:r>
              <a:rPr lang="el-GR" sz="2000" dirty="0">
                <a:solidFill>
                  <a:srgbClr val="FF0000"/>
                </a:solidFill>
              </a:rPr>
              <a:t>ὁμολογοῖ</a:t>
            </a:r>
            <a:r>
              <a:rPr lang="el-GR" sz="2000" dirty="0"/>
              <a:t> ἄν</a:t>
            </a:r>
            <a:r>
              <a:rPr lang="nl-NL" sz="2000" dirty="0"/>
              <a:t>; </a:t>
            </a:r>
            <a:r>
              <a:rPr lang="el-GR" sz="2000" u="sng" dirty="0">
                <a:solidFill>
                  <a:srgbClr val="FF0000"/>
                </a:solidFill>
              </a:rPr>
              <a:t>Συμφάναι</a:t>
            </a:r>
            <a:r>
              <a:rPr lang="el-GR" sz="2000" dirty="0">
                <a:solidFill>
                  <a:srgbClr val="FF0000"/>
                </a:solidFill>
              </a:rPr>
              <a:t> ἔφη</a:t>
            </a:r>
            <a:r>
              <a:rPr lang="el-GR" sz="2000" dirty="0"/>
              <a:t> </a:t>
            </a:r>
            <a:r>
              <a:rPr lang="el-GR" sz="2000" u="sng" dirty="0">
                <a:solidFill>
                  <a:srgbClr val="0070C0"/>
                </a:solidFill>
              </a:rPr>
              <a:t>τὸν Ἀγάθωνα</a:t>
            </a:r>
            <a:r>
              <a:rPr lang="nl-NL" sz="2000" dirty="0">
                <a:solidFill>
                  <a:srgbClr val="0070C0"/>
                </a:solidFill>
              </a:rPr>
              <a:t>.</a:t>
            </a:r>
            <a:endParaRPr lang="el-GR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98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nl-NL" sz="3600" dirty="0" smtClean="0"/>
              <a:t>6.4 Agathon ondervraagd</a:t>
            </a:r>
            <a:br>
              <a:rPr lang="nl-NL" sz="3600" dirty="0" smtClean="0"/>
            </a:br>
            <a:r>
              <a:rPr lang="nl-NL" sz="3600" dirty="0" smtClean="0"/>
              <a:t>hfdst. 6.264-72</a:t>
            </a:r>
            <a:endParaRPr lang="nl-NL" sz="3600" dirty="0"/>
          </a:p>
        </p:txBody>
      </p:sp>
      <p:sp>
        <p:nvSpPr>
          <p:cNvPr id="9" name="Rechthoek 8">
            <a:hlinkClick r:id="rId3" action="ppaction://hlinksldjump"/>
          </p:cNvPr>
          <p:cNvSpPr/>
          <p:nvPr/>
        </p:nvSpPr>
        <p:spPr>
          <a:xfrm>
            <a:off x="6289451" y="6157073"/>
            <a:ext cx="1080120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Vertaling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0" name="Rechthoek 9">
            <a:hlinkClick r:id="rId4" action="ppaction://hlinksldjump"/>
          </p:cNvPr>
          <p:cNvSpPr/>
          <p:nvPr/>
        </p:nvSpPr>
        <p:spPr>
          <a:xfrm>
            <a:off x="2765162" y="6157073"/>
            <a:ext cx="1080120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Structuur</a:t>
            </a:r>
            <a:endParaRPr lang="nl-NL" dirty="0"/>
          </a:p>
        </p:txBody>
      </p:sp>
      <p:sp>
        <p:nvSpPr>
          <p:cNvPr id="11" name="Rechthoek 10">
            <a:hlinkClick r:id="rId5" action="ppaction://hlinksldjump"/>
          </p:cNvPr>
          <p:cNvSpPr/>
          <p:nvPr/>
        </p:nvSpPr>
        <p:spPr>
          <a:xfrm>
            <a:off x="1765115" y="6161203"/>
            <a:ext cx="854604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Tekst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" name="Rechthoek 11">
            <a:hlinkClick r:id="rId6" action="ppaction://hlinksldjump"/>
          </p:cNvPr>
          <p:cNvSpPr/>
          <p:nvPr/>
        </p:nvSpPr>
        <p:spPr>
          <a:xfrm>
            <a:off x="3990725" y="6161203"/>
            <a:ext cx="792088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Extra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3" name="Rechthoek 12">
            <a:hlinkClick r:id="rId7" action="ppaction://hlinksldjump"/>
          </p:cNvPr>
          <p:cNvSpPr/>
          <p:nvPr/>
        </p:nvSpPr>
        <p:spPr>
          <a:xfrm>
            <a:off x="539552" y="6161203"/>
            <a:ext cx="1080120" cy="36004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Vorige</a:t>
            </a:r>
            <a:endParaRPr lang="nl-NL" dirty="0"/>
          </a:p>
        </p:txBody>
      </p:sp>
      <p:sp>
        <p:nvSpPr>
          <p:cNvPr id="14" name="Rechthoek 13">
            <a:hlinkClick r:id="rId8" action="ppaction://hlinksldjump"/>
          </p:cNvPr>
          <p:cNvSpPr/>
          <p:nvPr/>
        </p:nvSpPr>
        <p:spPr>
          <a:xfrm>
            <a:off x="7515015" y="6157073"/>
            <a:ext cx="1080120" cy="3683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Volgende</a:t>
            </a:r>
            <a:endParaRPr lang="nl-NL" dirty="0"/>
          </a:p>
        </p:txBody>
      </p:sp>
      <p:sp>
        <p:nvSpPr>
          <p:cNvPr id="15" name="Rechthoek 14">
            <a:hlinkClick r:id="rId9" action="ppaction://hlinksldjump"/>
          </p:cNvPr>
          <p:cNvSpPr/>
          <p:nvPr/>
        </p:nvSpPr>
        <p:spPr>
          <a:xfrm>
            <a:off x="4928256" y="6157073"/>
            <a:ext cx="1215752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Vragen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6" name="Tijdelijke aanduiding voor inhoud 2"/>
          <p:cNvSpPr txBox="1">
            <a:spLocks/>
          </p:cNvSpPr>
          <p:nvPr/>
        </p:nvSpPr>
        <p:spPr>
          <a:xfrm>
            <a:off x="467544" y="1380075"/>
            <a:ext cx="8229600" cy="4781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l-GR" sz="2000" dirty="0" smtClean="0"/>
              <a:t>Ἀλλ᾽ ὅταν τις λέγῃ ὅτι ἐγὼ ὑγιαίνων βούλομαι καὶ ὑγιαίνειν</a:t>
            </a:r>
            <a:r>
              <a:rPr lang="nl-NL" sz="2000" dirty="0" smtClean="0"/>
              <a:t>, </a:t>
            </a:r>
            <a:r>
              <a:rPr lang="el-GR" sz="2000" dirty="0" err="1" smtClean="0"/>
              <a:t>καὶ</a:t>
            </a:r>
            <a:r>
              <a:rPr lang="el-GR" sz="2000" dirty="0" smtClean="0"/>
              <a:t> </a:t>
            </a:r>
            <a:r>
              <a:rPr lang="el-GR" sz="2000" dirty="0" err="1" smtClean="0"/>
              <a:t>πλουτῶν</a:t>
            </a:r>
            <a:r>
              <a:rPr lang="el-GR" sz="2000" dirty="0" smtClean="0"/>
              <a:t> βούλομαι </a:t>
            </a:r>
            <a:r>
              <a:rPr lang="el-GR" sz="2000" dirty="0" err="1" smtClean="0"/>
              <a:t>καὶ</a:t>
            </a:r>
            <a:r>
              <a:rPr lang="el-GR" sz="2000" dirty="0" smtClean="0"/>
              <a:t> </a:t>
            </a:r>
            <a:r>
              <a:rPr lang="el-GR" sz="2000" dirty="0" err="1" smtClean="0"/>
              <a:t>πλουτεῖν</a:t>
            </a:r>
            <a:r>
              <a:rPr lang="nl-NL" sz="2000" dirty="0" smtClean="0"/>
              <a:t>, </a:t>
            </a:r>
            <a:r>
              <a:rPr lang="el-GR" sz="2000" dirty="0" err="1" smtClean="0"/>
              <a:t>καὶ</a:t>
            </a:r>
            <a:r>
              <a:rPr lang="el-GR" sz="2000" dirty="0" smtClean="0"/>
              <a:t> </a:t>
            </a:r>
            <a:r>
              <a:rPr lang="el-GR" sz="2000" dirty="0" err="1" smtClean="0"/>
              <a:t>ἐπιθυμῶ</a:t>
            </a:r>
            <a:r>
              <a:rPr lang="el-GR" sz="2000" dirty="0" smtClean="0"/>
              <a:t> </a:t>
            </a:r>
            <a:r>
              <a:rPr lang="el-GR" sz="2000" dirty="0" err="1" smtClean="0"/>
              <a:t>αὐτῶν</a:t>
            </a:r>
            <a:r>
              <a:rPr lang="el-GR" sz="2000" dirty="0" smtClean="0"/>
              <a:t> τούτων ἃ </a:t>
            </a:r>
            <a:r>
              <a:rPr lang="el-GR" sz="2000" dirty="0" err="1" smtClean="0"/>
              <a:t>ἔχω</a:t>
            </a:r>
            <a:r>
              <a:rPr lang="nl-NL" sz="2000" dirty="0" smtClean="0"/>
              <a:t>, </a:t>
            </a:r>
            <a:r>
              <a:rPr lang="el-GR" sz="2000" dirty="0" err="1" smtClean="0"/>
              <a:t>εἴποιμεν</a:t>
            </a:r>
            <a:r>
              <a:rPr lang="el-GR" sz="2000" dirty="0" smtClean="0"/>
              <a:t> </a:t>
            </a:r>
            <a:r>
              <a:rPr lang="el-GR" sz="2000" dirty="0" err="1" smtClean="0"/>
              <a:t>ἂν</a:t>
            </a:r>
            <a:r>
              <a:rPr lang="el-GR" sz="2000" dirty="0" smtClean="0"/>
              <a:t> </a:t>
            </a:r>
            <a:r>
              <a:rPr lang="el-GR" sz="2000" dirty="0" err="1" smtClean="0"/>
              <a:t>αὐτῷ</a:t>
            </a:r>
            <a:r>
              <a:rPr lang="el-GR" sz="2000" dirty="0" smtClean="0"/>
              <a:t> </a:t>
            </a:r>
            <a:r>
              <a:rPr lang="el-GR" sz="2000" dirty="0" err="1" smtClean="0"/>
              <a:t>ὅτι</a:t>
            </a:r>
            <a:r>
              <a:rPr lang="el-GR" sz="2000" dirty="0" smtClean="0"/>
              <a:t> </a:t>
            </a:r>
            <a:r>
              <a:rPr lang="el-GR" sz="2000" dirty="0" err="1" smtClean="0"/>
              <a:t>σύ</a:t>
            </a:r>
            <a:r>
              <a:rPr lang="nl-NL" sz="2000" dirty="0" smtClean="0"/>
              <a:t>, </a:t>
            </a:r>
            <a:r>
              <a:rPr lang="el-GR" sz="2000" dirty="0" smtClean="0"/>
              <a:t>ὦ </a:t>
            </a:r>
            <a:r>
              <a:rPr lang="el-GR" sz="2000" dirty="0" err="1" smtClean="0"/>
              <a:t>ἄνθρωπε</a:t>
            </a:r>
            <a:r>
              <a:rPr lang="nl-NL" sz="2000" dirty="0" smtClean="0"/>
              <a:t>, </a:t>
            </a:r>
            <a:r>
              <a:rPr lang="el-GR" sz="2000" dirty="0" err="1" smtClean="0"/>
              <a:t>πλοῦτον</a:t>
            </a:r>
            <a:r>
              <a:rPr lang="el-GR" sz="2000" dirty="0" smtClean="0"/>
              <a:t> κεκτημένος </a:t>
            </a:r>
            <a:r>
              <a:rPr lang="el-GR" sz="2000" dirty="0" err="1" smtClean="0"/>
              <a:t>καὶ</a:t>
            </a:r>
            <a:r>
              <a:rPr lang="el-GR" sz="2000" dirty="0" smtClean="0"/>
              <a:t> </a:t>
            </a:r>
            <a:r>
              <a:rPr lang="el-GR" sz="2000" dirty="0" err="1" smtClean="0"/>
              <a:t>ὑγίειαν</a:t>
            </a:r>
            <a:r>
              <a:rPr lang="el-GR" sz="2000" dirty="0" smtClean="0"/>
              <a:t> </a:t>
            </a:r>
            <a:r>
              <a:rPr lang="el-GR" sz="2000" dirty="0" err="1" smtClean="0"/>
              <a:t>καὶ</a:t>
            </a:r>
            <a:r>
              <a:rPr lang="el-GR" sz="2000" dirty="0" smtClean="0"/>
              <a:t> </a:t>
            </a:r>
            <a:r>
              <a:rPr lang="el-GR" sz="2000" dirty="0" err="1" smtClean="0"/>
              <a:t>ἰσχὺν</a:t>
            </a:r>
            <a:r>
              <a:rPr lang="el-GR" sz="2000" dirty="0" smtClean="0"/>
              <a:t> </a:t>
            </a:r>
            <a:r>
              <a:rPr lang="el-GR" sz="2000" dirty="0" err="1" smtClean="0">
                <a:solidFill>
                  <a:srgbClr val="92D050"/>
                </a:solidFill>
              </a:rPr>
              <a:t>βούλει</a:t>
            </a:r>
            <a:r>
              <a:rPr lang="nl-NL" sz="2000" dirty="0" smtClean="0">
                <a:solidFill>
                  <a:srgbClr val="92D050"/>
                </a:solidFill>
              </a:rPr>
              <a:t> (1)</a:t>
            </a:r>
            <a:r>
              <a:rPr lang="el-GR" sz="2000" dirty="0" smtClean="0"/>
              <a:t> </a:t>
            </a:r>
            <a:r>
              <a:rPr lang="el-GR" sz="2000" dirty="0" err="1" smtClean="0"/>
              <a:t>καὶ</a:t>
            </a:r>
            <a:r>
              <a:rPr lang="el-GR" sz="2000" dirty="0" smtClean="0"/>
              <a:t> </a:t>
            </a:r>
            <a:r>
              <a:rPr lang="el-GR" sz="2000" dirty="0" err="1" smtClean="0"/>
              <a:t>εἰς</a:t>
            </a:r>
            <a:r>
              <a:rPr lang="el-GR" sz="2000" dirty="0" smtClean="0"/>
              <a:t> </a:t>
            </a:r>
            <a:r>
              <a:rPr lang="el-GR" sz="2000" dirty="0" err="1" smtClean="0"/>
              <a:t>τὸν</a:t>
            </a:r>
            <a:r>
              <a:rPr lang="el-GR" sz="2000" dirty="0" smtClean="0"/>
              <a:t> </a:t>
            </a:r>
            <a:r>
              <a:rPr lang="el-GR" sz="2000" dirty="0" err="1" smtClean="0"/>
              <a:t>ἔπειτα</a:t>
            </a:r>
            <a:r>
              <a:rPr lang="el-GR" sz="2000" dirty="0" smtClean="0"/>
              <a:t> </a:t>
            </a:r>
            <a:r>
              <a:rPr lang="el-GR" sz="2000" dirty="0" err="1" smtClean="0"/>
              <a:t>χρόνον</a:t>
            </a:r>
            <a:r>
              <a:rPr lang="el-GR" sz="2000" dirty="0" smtClean="0"/>
              <a:t> </a:t>
            </a:r>
            <a:r>
              <a:rPr lang="el-GR" sz="2000" dirty="0" err="1" smtClean="0"/>
              <a:t>ταῦτα</a:t>
            </a:r>
            <a:r>
              <a:rPr lang="el-GR" sz="2000" dirty="0" smtClean="0"/>
              <a:t> </a:t>
            </a:r>
            <a:r>
              <a:rPr lang="el-GR" sz="2000" dirty="0" err="1" smtClean="0"/>
              <a:t>κεκτῆσθαι</a:t>
            </a:r>
            <a:r>
              <a:rPr lang="nl-NL" sz="2000" dirty="0" smtClean="0"/>
              <a:t>, </a:t>
            </a:r>
            <a:r>
              <a:rPr lang="el-GR" sz="2000" dirty="0" err="1" smtClean="0"/>
              <a:t>ἐπεὶ</a:t>
            </a:r>
            <a:r>
              <a:rPr lang="el-GR" sz="2000" dirty="0" smtClean="0"/>
              <a:t> </a:t>
            </a:r>
            <a:r>
              <a:rPr lang="el-GR" sz="2000" dirty="0" err="1" smtClean="0"/>
              <a:t>ἐν</a:t>
            </a:r>
            <a:r>
              <a:rPr lang="el-GR" sz="2000" dirty="0" smtClean="0"/>
              <a:t> </a:t>
            </a:r>
            <a:r>
              <a:rPr lang="el-GR" sz="2000" dirty="0" err="1" smtClean="0"/>
              <a:t>τῷ</a:t>
            </a:r>
            <a:r>
              <a:rPr lang="el-GR" sz="2000" dirty="0" smtClean="0"/>
              <a:t> </a:t>
            </a:r>
            <a:r>
              <a:rPr lang="el-GR" sz="2000" dirty="0" err="1" smtClean="0"/>
              <a:t>γε</a:t>
            </a:r>
            <a:r>
              <a:rPr lang="el-GR" sz="2000" dirty="0" smtClean="0"/>
              <a:t> </a:t>
            </a:r>
            <a:r>
              <a:rPr lang="el-GR" sz="2000" dirty="0" err="1" smtClean="0"/>
              <a:t>νῦν</a:t>
            </a:r>
            <a:r>
              <a:rPr lang="el-GR" sz="2000" dirty="0" smtClean="0"/>
              <a:t> παρόντι</a:t>
            </a:r>
            <a:r>
              <a:rPr lang="nl-NL" sz="2000" dirty="0" smtClean="0"/>
              <a:t>, </a:t>
            </a:r>
            <a:r>
              <a:rPr lang="el-GR" sz="2000" dirty="0" err="1" smtClean="0"/>
              <a:t>εἴτε</a:t>
            </a:r>
            <a:r>
              <a:rPr lang="el-GR" sz="2000" dirty="0" smtClean="0"/>
              <a:t> </a:t>
            </a:r>
            <a:r>
              <a:rPr lang="el-GR" sz="2000" dirty="0" err="1" smtClean="0"/>
              <a:t>βούλει</a:t>
            </a:r>
            <a:r>
              <a:rPr lang="el-GR" sz="2000" dirty="0" smtClean="0"/>
              <a:t> </a:t>
            </a:r>
            <a:r>
              <a:rPr lang="el-GR" sz="2000" dirty="0" err="1" smtClean="0"/>
              <a:t>εἴτε</a:t>
            </a:r>
            <a:r>
              <a:rPr lang="el-GR" sz="2000" dirty="0" smtClean="0"/>
              <a:t> </a:t>
            </a:r>
            <a:r>
              <a:rPr lang="el-GR" sz="2000" dirty="0" err="1" smtClean="0"/>
              <a:t>μή</a:t>
            </a:r>
            <a:r>
              <a:rPr lang="nl-NL" sz="2000" dirty="0" smtClean="0"/>
              <a:t>, </a:t>
            </a:r>
            <a:r>
              <a:rPr lang="el-GR" sz="2000" dirty="0" err="1" smtClean="0"/>
              <a:t>ἔχεις</a:t>
            </a:r>
            <a:r>
              <a:rPr lang="nl-NL" sz="2000" dirty="0" smtClean="0"/>
              <a:t>· </a:t>
            </a:r>
            <a:r>
              <a:rPr lang="el-GR" sz="2000" dirty="0" err="1" smtClean="0"/>
              <a:t>σκόπει</a:t>
            </a:r>
            <a:r>
              <a:rPr lang="el-GR" sz="2000" dirty="0" smtClean="0"/>
              <a:t> </a:t>
            </a:r>
            <a:r>
              <a:rPr lang="el-GR" sz="2000" dirty="0" err="1" smtClean="0"/>
              <a:t>οὖν</a:t>
            </a:r>
            <a:r>
              <a:rPr lang="nl-NL" sz="2000" dirty="0" smtClean="0"/>
              <a:t>, </a:t>
            </a:r>
            <a:r>
              <a:rPr lang="el-GR" sz="2000" dirty="0" err="1" smtClean="0"/>
              <a:t>ὅταν</a:t>
            </a:r>
            <a:r>
              <a:rPr lang="el-GR" sz="2000" dirty="0" smtClean="0"/>
              <a:t> </a:t>
            </a:r>
            <a:r>
              <a:rPr lang="el-GR" sz="2000" dirty="0" err="1" smtClean="0"/>
              <a:t>τοῦτο</a:t>
            </a:r>
            <a:r>
              <a:rPr lang="el-GR" sz="2000" dirty="0" smtClean="0"/>
              <a:t> </a:t>
            </a:r>
            <a:r>
              <a:rPr lang="el-GR" sz="2000" dirty="0" err="1" smtClean="0"/>
              <a:t>λέγῃς</a:t>
            </a:r>
            <a:r>
              <a:rPr lang="nl-NL" sz="2000" dirty="0" smtClean="0"/>
              <a:t>, </a:t>
            </a:r>
            <a:r>
              <a:rPr lang="el-GR" sz="2000" dirty="0" smtClean="0"/>
              <a:t>ὅτι ἐπιθυμῶ τῶν</a:t>
            </a:r>
            <a:r>
              <a:rPr lang="nl-NL" sz="2000" dirty="0" smtClean="0"/>
              <a:t>  </a:t>
            </a:r>
            <a:r>
              <a:rPr lang="el-GR" sz="2000" dirty="0" smtClean="0"/>
              <a:t>παρόντων</a:t>
            </a:r>
            <a:r>
              <a:rPr lang="nl-NL" sz="2000" dirty="0" smtClean="0"/>
              <a:t>, </a:t>
            </a:r>
            <a:r>
              <a:rPr lang="el-GR" sz="2000" dirty="0" err="1" smtClean="0"/>
              <a:t>εἰ</a:t>
            </a:r>
            <a:r>
              <a:rPr lang="el-GR" sz="2000" dirty="0" smtClean="0"/>
              <a:t> </a:t>
            </a:r>
            <a:r>
              <a:rPr lang="el-GR" sz="2000" dirty="0" err="1" smtClean="0"/>
              <a:t>ἄλλο</a:t>
            </a:r>
            <a:r>
              <a:rPr lang="el-GR" sz="2000" dirty="0" smtClean="0"/>
              <a:t> τι λέγεις ἢ </a:t>
            </a:r>
            <a:r>
              <a:rPr lang="el-GR" sz="2000" dirty="0" err="1" smtClean="0"/>
              <a:t>τόδε</a:t>
            </a:r>
            <a:r>
              <a:rPr lang="nl-NL" sz="2000" dirty="0" smtClean="0"/>
              <a:t>, </a:t>
            </a:r>
            <a:r>
              <a:rPr lang="el-GR" sz="2000" dirty="0" err="1" smtClean="0"/>
              <a:t>ὅτι</a:t>
            </a:r>
            <a:r>
              <a:rPr lang="el-GR" sz="2000" dirty="0" smtClean="0"/>
              <a:t> βούλομαι </a:t>
            </a:r>
            <a:r>
              <a:rPr lang="el-GR" sz="2000" dirty="0" err="1" smtClean="0"/>
              <a:t>τὰ</a:t>
            </a:r>
            <a:r>
              <a:rPr lang="el-GR" sz="2000" dirty="0" smtClean="0"/>
              <a:t> </a:t>
            </a:r>
            <a:r>
              <a:rPr lang="el-GR" sz="2000" dirty="0" err="1" smtClean="0"/>
              <a:t>νῦν</a:t>
            </a:r>
            <a:r>
              <a:rPr lang="el-GR" sz="2000" dirty="0" smtClean="0"/>
              <a:t> παρόντα </a:t>
            </a:r>
            <a:r>
              <a:rPr lang="el-GR" sz="2000" dirty="0" err="1" smtClean="0"/>
              <a:t>καὶ</a:t>
            </a:r>
            <a:r>
              <a:rPr lang="el-GR" sz="2000" dirty="0" smtClean="0"/>
              <a:t> </a:t>
            </a:r>
            <a:r>
              <a:rPr lang="el-GR" sz="2000" dirty="0" err="1" smtClean="0"/>
              <a:t>εἰς</a:t>
            </a:r>
            <a:r>
              <a:rPr lang="el-GR" sz="2000" dirty="0" smtClean="0"/>
              <a:t> </a:t>
            </a:r>
            <a:r>
              <a:rPr lang="el-GR" sz="2000" dirty="0" err="1" smtClean="0"/>
              <a:t>τὸν</a:t>
            </a:r>
            <a:r>
              <a:rPr lang="el-GR" sz="2000" dirty="0" smtClean="0"/>
              <a:t> </a:t>
            </a:r>
            <a:r>
              <a:rPr lang="el-GR" sz="2000" dirty="0" err="1" smtClean="0"/>
              <a:t>ἔπειτα</a:t>
            </a:r>
            <a:r>
              <a:rPr lang="el-GR" sz="2000" dirty="0" smtClean="0"/>
              <a:t> </a:t>
            </a:r>
            <a:r>
              <a:rPr lang="el-GR" sz="2000" dirty="0" err="1" smtClean="0"/>
              <a:t>χρόνον</a:t>
            </a:r>
            <a:r>
              <a:rPr lang="el-GR" sz="2000" dirty="0" smtClean="0"/>
              <a:t> </a:t>
            </a:r>
            <a:r>
              <a:rPr lang="el-GR" sz="2000" dirty="0" err="1" smtClean="0"/>
              <a:t>παρεῖναι</a:t>
            </a:r>
            <a:r>
              <a:rPr lang="nl-NL" sz="2000" dirty="0" smtClean="0"/>
              <a:t>. </a:t>
            </a:r>
            <a:r>
              <a:rPr lang="el-GR" sz="2000" dirty="0" err="1" smtClean="0">
                <a:solidFill>
                  <a:srgbClr val="92D050"/>
                </a:solidFill>
              </a:rPr>
              <a:t>Ἄλλο</a:t>
            </a:r>
            <a:r>
              <a:rPr lang="el-GR" sz="2000" dirty="0" smtClean="0">
                <a:solidFill>
                  <a:srgbClr val="92D050"/>
                </a:solidFill>
              </a:rPr>
              <a:t> τι </a:t>
            </a:r>
            <a:r>
              <a:rPr lang="el-GR" sz="2000" dirty="0" err="1" smtClean="0">
                <a:solidFill>
                  <a:srgbClr val="92D050"/>
                </a:solidFill>
              </a:rPr>
              <a:t>ὁμολογοῖ</a:t>
            </a:r>
            <a:r>
              <a:rPr lang="el-GR" sz="2000" dirty="0" smtClean="0">
                <a:solidFill>
                  <a:srgbClr val="92D050"/>
                </a:solidFill>
              </a:rPr>
              <a:t> </a:t>
            </a:r>
            <a:r>
              <a:rPr lang="el-GR" sz="2000" dirty="0" err="1" smtClean="0">
                <a:solidFill>
                  <a:srgbClr val="92D050"/>
                </a:solidFill>
              </a:rPr>
              <a:t>ἄν</a:t>
            </a:r>
            <a:r>
              <a:rPr lang="nl-NL" sz="2000" dirty="0" smtClean="0">
                <a:solidFill>
                  <a:srgbClr val="92D050"/>
                </a:solidFill>
              </a:rPr>
              <a:t> (2)</a:t>
            </a:r>
            <a:r>
              <a:rPr lang="nl-NL" sz="2000" dirty="0" smtClean="0"/>
              <a:t>; </a:t>
            </a:r>
            <a:r>
              <a:rPr lang="el-GR" sz="2000" dirty="0" err="1" smtClean="0"/>
              <a:t>Συμφάναι</a:t>
            </a:r>
            <a:r>
              <a:rPr lang="el-GR" sz="2000" dirty="0" smtClean="0"/>
              <a:t> </a:t>
            </a:r>
            <a:r>
              <a:rPr lang="el-GR" sz="2000" dirty="0" err="1" smtClean="0"/>
              <a:t>ἔφη</a:t>
            </a:r>
            <a:r>
              <a:rPr lang="el-GR" sz="2000" dirty="0" smtClean="0"/>
              <a:t> </a:t>
            </a:r>
            <a:r>
              <a:rPr lang="el-GR" sz="2000" dirty="0" err="1" smtClean="0"/>
              <a:t>τὸν</a:t>
            </a:r>
            <a:r>
              <a:rPr lang="el-GR" sz="2000" dirty="0" smtClean="0"/>
              <a:t> </a:t>
            </a:r>
            <a:r>
              <a:rPr lang="el-GR" sz="2000" dirty="0" err="1" smtClean="0"/>
              <a:t>Ἀγάθωνα</a:t>
            </a:r>
            <a:r>
              <a:rPr lang="nl-NL" sz="2000" dirty="0" smtClean="0"/>
              <a:t>.</a:t>
            </a:r>
            <a:endParaRPr lang="el-GR" sz="2000" dirty="0" smtClean="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nl-NL" sz="1600" dirty="0" smtClean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/>
                <a:cs typeface="Times-Roman"/>
              </a:rPr>
              <a:t>Welke persoonsvorm?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nl-NL" sz="1600" dirty="0" smtClean="0">
                <a:solidFill>
                  <a:srgbClr val="000000"/>
                </a:solidFill>
                <a:latin typeface="Palatino Linotype" panose="02040502050505030304" pitchFamily="18" charset="0"/>
                <a:ea typeface="Times New Roman"/>
                <a:cs typeface="Times-Roman"/>
              </a:rPr>
              <a:t>Leg uit dat deze formulering preciezer is dan die van regel 259-60.</a:t>
            </a:r>
            <a:endParaRPr lang="nl-NL" sz="1600" dirty="0" smtClean="0">
              <a:solidFill>
                <a:srgbClr val="000000"/>
              </a:solidFill>
              <a:effectLst/>
              <a:latin typeface="Palatino Linotype" panose="02040502050505030304" pitchFamily="18" charset="0"/>
              <a:ea typeface="Times New Roman"/>
              <a:cs typeface="Times-Roman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endParaRPr lang="la-Latn" sz="1600" dirty="0">
              <a:solidFill>
                <a:srgbClr val="000000"/>
              </a:solidFill>
              <a:effectLst/>
              <a:latin typeface="Palatino Linotype" panose="02040502050505030304" pitchFamily="18" charset="0"/>
              <a:ea typeface="Times New Roman"/>
              <a:cs typeface="Times-Roman"/>
            </a:endParaRPr>
          </a:p>
        </p:txBody>
      </p:sp>
    </p:spTree>
    <p:extLst>
      <p:ext uri="{BB962C8B-B14F-4D97-AF65-F5344CB8AC3E}">
        <p14:creationId xmlns:p14="http://schemas.microsoft.com/office/powerpoint/2010/main" val="3956157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nl-NL" sz="3600" dirty="0" smtClean="0"/>
              <a:t>6.4 Agathon ondervraagd</a:t>
            </a:r>
            <a:br>
              <a:rPr lang="nl-NL" sz="3600" dirty="0" smtClean="0"/>
            </a:br>
            <a:r>
              <a:rPr lang="nl-NL" sz="3600" dirty="0" smtClean="0"/>
              <a:t>hfdst. 6.264-72</a:t>
            </a:r>
            <a:endParaRPr lang="nl-NL" sz="3600" dirty="0"/>
          </a:p>
        </p:txBody>
      </p:sp>
      <p:sp>
        <p:nvSpPr>
          <p:cNvPr id="9" name="Rechthoek 8">
            <a:hlinkClick r:id="rId2" action="ppaction://hlinksldjump"/>
          </p:cNvPr>
          <p:cNvSpPr/>
          <p:nvPr/>
        </p:nvSpPr>
        <p:spPr>
          <a:xfrm>
            <a:off x="6289451" y="6157073"/>
            <a:ext cx="1080120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Vertaling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0" name="Rechthoek 9">
            <a:hlinkClick r:id="rId3" action="ppaction://hlinksldjump"/>
          </p:cNvPr>
          <p:cNvSpPr/>
          <p:nvPr/>
        </p:nvSpPr>
        <p:spPr>
          <a:xfrm>
            <a:off x="2765162" y="6157073"/>
            <a:ext cx="1080120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Structuur</a:t>
            </a:r>
            <a:endParaRPr lang="nl-NL" dirty="0"/>
          </a:p>
        </p:txBody>
      </p:sp>
      <p:sp>
        <p:nvSpPr>
          <p:cNvPr id="11" name="Rechthoek 10">
            <a:hlinkClick r:id="rId4" action="ppaction://hlinksldjump"/>
          </p:cNvPr>
          <p:cNvSpPr/>
          <p:nvPr/>
        </p:nvSpPr>
        <p:spPr>
          <a:xfrm>
            <a:off x="1765115" y="6161203"/>
            <a:ext cx="854604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Tekst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" name="Rechthoek 11">
            <a:hlinkClick r:id="rId5" action="ppaction://hlinksldjump"/>
          </p:cNvPr>
          <p:cNvSpPr/>
          <p:nvPr/>
        </p:nvSpPr>
        <p:spPr>
          <a:xfrm>
            <a:off x="3990725" y="6161203"/>
            <a:ext cx="792088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Extra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3" name="Rechthoek 12">
            <a:hlinkClick r:id="rId6" action="ppaction://hlinksldjump"/>
          </p:cNvPr>
          <p:cNvSpPr/>
          <p:nvPr/>
        </p:nvSpPr>
        <p:spPr>
          <a:xfrm>
            <a:off x="539552" y="6161203"/>
            <a:ext cx="1080120" cy="36004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Vorige</a:t>
            </a:r>
            <a:endParaRPr lang="nl-NL" dirty="0"/>
          </a:p>
        </p:txBody>
      </p:sp>
      <p:sp>
        <p:nvSpPr>
          <p:cNvPr id="14" name="Rechthoek 13">
            <a:hlinkClick r:id="rId7" action="ppaction://hlinksldjump"/>
          </p:cNvPr>
          <p:cNvSpPr/>
          <p:nvPr/>
        </p:nvSpPr>
        <p:spPr>
          <a:xfrm>
            <a:off x="7515015" y="6157073"/>
            <a:ext cx="1080120" cy="3683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Volgende</a:t>
            </a:r>
            <a:endParaRPr lang="nl-NL" dirty="0"/>
          </a:p>
        </p:txBody>
      </p:sp>
      <p:sp>
        <p:nvSpPr>
          <p:cNvPr id="15" name="Rechthoek 14">
            <a:hlinkClick r:id="rId8" action="ppaction://hlinksldjump"/>
          </p:cNvPr>
          <p:cNvSpPr/>
          <p:nvPr/>
        </p:nvSpPr>
        <p:spPr>
          <a:xfrm>
            <a:off x="4928256" y="6157073"/>
            <a:ext cx="1215752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Vragen</a:t>
            </a:r>
            <a:endParaRPr lang="nl-NL" dirty="0"/>
          </a:p>
        </p:txBody>
      </p:sp>
      <p:sp>
        <p:nvSpPr>
          <p:cNvPr id="16" name="Tijdelijke aanduiding voor inhoud 2"/>
          <p:cNvSpPr txBox="1">
            <a:spLocks/>
          </p:cNvSpPr>
          <p:nvPr/>
        </p:nvSpPr>
        <p:spPr>
          <a:xfrm>
            <a:off x="467544" y="1380075"/>
            <a:ext cx="8229600" cy="4781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l-GR" sz="1800" dirty="0"/>
              <a:t>Ἀλλ᾽ </a:t>
            </a:r>
            <a:r>
              <a:rPr lang="el-GR" sz="1800" b="1" i="1" dirty="0"/>
              <a:t>ὅταν</a:t>
            </a:r>
            <a:r>
              <a:rPr lang="el-GR" sz="1800" i="1" dirty="0"/>
              <a:t> </a:t>
            </a:r>
            <a:r>
              <a:rPr lang="el-GR" sz="1800" i="1" dirty="0">
                <a:solidFill>
                  <a:srgbClr val="0070C0"/>
                </a:solidFill>
              </a:rPr>
              <a:t>τις</a:t>
            </a:r>
            <a:r>
              <a:rPr lang="el-GR" sz="1800" i="1" dirty="0"/>
              <a:t> </a:t>
            </a:r>
            <a:r>
              <a:rPr lang="nl-NL" sz="1800" i="1" dirty="0"/>
              <a:t>265 </a:t>
            </a:r>
            <a:r>
              <a:rPr lang="el-GR" sz="1800" i="1" dirty="0">
                <a:solidFill>
                  <a:srgbClr val="FF0000"/>
                </a:solidFill>
              </a:rPr>
              <a:t>λέγῃ</a:t>
            </a:r>
            <a:r>
              <a:rPr lang="el-GR" sz="1800" i="1" dirty="0"/>
              <a:t> </a:t>
            </a:r>
            <a:r>
              <a:rPr lang="el-GR" sz="1800" b="1" i="1" dirty="0"/>
              <a:t>ὅτι</a:t>
            </a:r>
            <a:r>
              <a:rPr lang="el-GR" sz="1800" i="1" dirty="0"/>
              <a:t> </a:t>
            </a:r>
            <a:r>
              <a:rPr lang="el-GR" sz="1800" i="1" dirty="0">
                <a:solidFill>
                  <a:srgbClr val="0070C0"/>
                </a:solidFill>
              </a:rPr>
              <a:t>ἐγὼ ὑγιαίνων </a:t>
            </a:r>
            <a:r>
              <a:rPr lang="el-GR" sz="1800" i="1" dirty="0">
                <a:solidFill>
                  <a:srgbClr val="FF0000"/>
                </a:solidFill>
              </a:rPr>
              <a:t>βούλομαι</a:t>
            </a:r>
            <a:r>
              <a:rPr lang="el-GR" sz="1800" i="1" dirty="0"/>
              <a:t> καὶ </a:t>
            </a:r>
            <a:r>
              <a:rPr lang="el-GR" sz="1800" i="1" dirty="0">
                <a:solidFill>
                  <a:srgbClr val="FF0000"/>
                </a:solidFill>
              </a:rPr>
              <a:t>ὑγιαίνειν</a:t>
            </a:r>
            <a:r>
              <a:rPr lang="nl-NL" sz="1800" i="1" dirty="0"/>
              <a:t>, </a:t>
            </a:r>
            <a:r>
              <a:rPr lang="el-GR" sz="1800" i="1" dirty="0"/>
              <a:t>καὶ </a:t>
            </a:r>
            <a:r>
              <a:rPr lang="el-GR" sz="1800" i="1" dirty="0">
                <a:solidFill>
                  <a:srgbClr val="0070C0"/>
                </a:solidFill>
              </a:rPr>
              <a:t>πλουτῶν</a:t>
            </a:r>
            <a:r>
              <a:rPr lang="el-GR" sz="1800" i="1" dirty="0"/>
              <a:t> </a:t>
            </a:r>
            <a:r>
              <a:rPr lang="el-GR" sz="1800" i="1" dirty="0">
                <a:solidFill>
                  <a:srgbClr val="FF0000"/>
                </a:solidFill>
              </a:rPr>
              <a:t>βούλομαι</a:t>
            </a:r>
            <a:r>
              <a:rPr lang="el-GR" sz="1800" i="1" dirty="0"/>
              <a:t> καὶ </a:t>
            </a:r>
            <a:r>
              <a:rPr lang="el-GR" sz="1800" i="1" dirty="0">
                <a:solidFill>
                  <a:srgbClr val="FF0000"/>
                </a:solidFill>
              </a:rPr>
              <a:t>πλουτεῖν</a:t>
            </a:r>
            <a:r>
              <a:rPr lang="nl-NL" sz="1800" i="1" dirty="0"/>
              <a:t>, </a:t>
            </a:r>
            <a:r>
              <a:rPr lang="el-GR" sz="1800" i="1" dirty="0"/>
              <a:t>καὶ </a:t>
            </a:r>
            <a:r>
              <a:rPr lang="el-GR" sz="1800" i="1" dirty="0">
                <a:solidFill>
                  <a:srgbClr val="FF0000"/>
                </a:solidFill>
              </a:rPr>
              <a:t>ἐπιθυμῶ</a:t>
            </a:r>
            <a:r>
              <a:rPr lang="el-GR" sz="1800" i="1" dirty="0"/>
              <a:t> αὐτῶν τούτων </a:t>
            </a:r>
            <a:r>
              <a:rPr lang="el-GR" sz="1800" b="1" i="1" dirty="0">
                <a:solidFill>
                  <a:srgbClr val="FFC000"/>
                </a:solidFill>
              </a:rPr>
              <a:t>ἃ</a:t>
            </a:r>
            <a:r>
              <a:rPr lang="el-GR" sz="1800" i="1" dirty="0"/>
              <a:t> </a:t>
            </a:r>
            <a:r>
              <a:rPr lang="el-GR" sz="1800" i="1" dirty="0">
                <a:solidFill>
                  <a:srgbClr val="FF0000"/>
                </a:solidFill>
              </a:rPr>
              <a:t>ἔχω</a:t>
            </a:r>
            <a:r>
              <a:rPr lang="nl-NL" sz="1800" dirty="0"/>
              <a:t>, </a:t>
            </a:r>
            <a:r>
              <a:rPr lang="el-GR" sz="1800" dirty="0">
                <a:solidFill>
                  <a:srgbClr val="FF0000"/>
                </a:solidFill>
              </a:rPr>
              <a:t>εἴποιμεν</a:t>
            </a:r>
            <a:r>
              <a:rPr lang="el-GR" sz="1800" dirty="0"/>
              <a:t> ἂν αὐτῷ ὅτι </a:t>
            </a:r>
            <a:r>
              <a:rPr lang="el-GR" sz="1800" dirty="0">
                <a:solidFill>
                  <a:srgbClr val="0070C0"/>
                </a:solidFill>
              </a:rPr>
              <a:t>σύ</a:t>
            </a:r>
            <a:r>
              <a:rPr lang="nl-NL" sz="1800" dirty="0"/>
              <a:t>, </a:t>
            </a:r>
            <a:r>
              <a:rPr lang="el-GR" sz="1800" dirty="0"/>
              <a:t>ὦ ἄνθρωπε</a:t>
            </a:r>
            <a:r>
              <a:rPr lang="nl-NL" sz="1800" dirty="0"/>
              <a:t>, </a:t>
            </a:r>
            <a:r>
              <a:rPr lang="el-GR" sz="1800" u="sng" dirty="0">
                <a:solidFill>
                  <a:srgbClr val="FFC000"/>
                </a:solidFill>
              </a:rPr>
              <a:t>πλοῦτον</a:t>
            </a:r>
            <a:r>
              <a:rPr lang="el-GR" sz="1800" u="sng" dirty="0"/>
              <a:t> </a:t>
            </a:r>
            <a:r>
              <a:rPr lang="el-GR" sz="1800" u="sng" dirty="0">
                <a:solidFill>
                  <a:srgbClr val="0070C0"/>
                </a:solidFill>
              </a:rPr>
              <a:t>κεκτημένος</a:t>
            </a:r>
            <a:r>
              <a:rPr lang="el-GR" sz="1800" u="sng" dirty="0"/>
              <a:t> καὶ </a:t>
            </a:r>
            <a:r>
              <a:rPr lang="el-GR" sz="1800" u="sng" dirty="0">
                <a:solidFill>
                  <a:srgbClr val="FFC000"/>
                </a:solidFill>
              </a:rPr>
              <a:t>ὑγίειαν</a:t>
            </a:r>
            <a:r>
              <a:rPr lang="el-GR" sz="1800" u="sng" dirty="0"/>
              <a:t> καὶ </a:t>
            </a:r>
            <a:r>
              <a:rPr lang="el-GR" sz="1800" u="sng" dirty="0">
                <a:solidFill>
                  <a:srgbClr val="FFC000"/>
                </a:solidFill>
              </a:rPr>
              <a:t>ἰσχὺν</a:t>
            </a:r>
            <a:r>
              <a:rPr lang="el-GR" sz="1800" u="sng" dirty="0"/>
              <a:t> </a:t>
            </a:r>
            <a:r>
              <a:rPr lang="el-GR" sz="1800" dirty="0">
                <a:solidFill>
                  <a:srgbClr val="FF0000"/>
                </a:solidFill>
              </a:rPr>
              <a:t>βούλει</a:t>
            </a:r>
            <a:r>
              <a:rPr lang="el-GR" sz="1800" dirty="0"/>
              <a:t> </a:t>
            </a:r>
            <a:r>
              <a:rPr lang="el-GR" sz="1800" u="sng" dirty="0"/>
              <a:t>καὶ εἰς τὸν ἔπειτα χρόνον </a:t>
            </a:r>
            <a:r>
              <a:rPr lang="el-GR" sz="1800" u="sng" dirty="0">
                <a:solidFill>
                  <a:srgbClr val="FFC000"/>
                </a:solidFill>
              </a:rPr>
              <a:t>ταῦτα</a:t>
            </a:r>
            <a:r>
              <a:rPr lang="el-GR" sz="1800" u="sng" dirty="0"/>
              <a:t> </a:t>
            </a:r>
            <a:r>
              <a:rPr lang="el-GR" sz="1800" u="sng" dirty="0">
                <a:solidFill>
                  <a:srgbClr val="FF0000"/>
                </a:solidFill>
              </a:rPr>
              <a:t>κεκτῆσθαι</a:t>
            </a:r>
            <a:r>
              <a:rPr lang="nl-NL" sz="1800" dirty="0"/>
              <a:t>, </a:t>
            </a:r>
            <a:r>
              <a:rPr lang="el-GR" sz="1800" b="1" i="1" dirty="0"/>
              <a:t>ἐπεὶ</a:t>
            </a:r>
            <a:r>
              <a:rPr lang="el-GR" sz="1800" i="1" dirty="0"/>
              <a:t> ἐν τῷ γε νῦν παρόντι</a:t>
            </a:r>
            <a:r>
              <a:rPr lang="nl-NL" sz="1800" i="1" dirty="0"/>
              <a:t>, </a:t>
            </a:r>
            <a:r>
              <a:rPr lang="el-GR" sz="1800" b="1" i="1" dirty="0"/>
              <a:t>εἴτε</a:t>
            </a:r>
            <a:r>
              <a:rPr lang="el-GR" sz="1800" i="1" dirty="0"/>
              <a:t> </a:t>
            </a:r>
            <a:r>
              <a:rPr lang="el-GR" sz="1800" i="1" dirty="0">
                <a:solidFill>
                  <a:srgbClr val="FF0000"/>
                </a:solidFill>
              </a:rPr>
              <a:t>βούλει</a:t>
            </a:r>
            <a:r>
              <a:rPr lang="el-GR" sz="1800" i="1" dirty="0"/>
              <a:t> </a:t>
            </a:r>
            <a:r>
              <a:rPr lang="el-GR" sz="1800" b="1" i="1" dirty="0"/>
              <a:t>εἴτε</a:t>
            </a:r>
            <a:r>
              <a:rPr lang="el-GR" sz="1800" i="1" dirty="0"/>
              <a:t> μή</a:t>
            </a:r>
            <a:r>
              <a:rPr lang="nl-NL" sz="1800" i="1" dirty="0"/>
              <a:t>, </a:t>
            </a:r>
            <a:r>
              <a:rPr lang="el-GR" sz="1800" i="1" dirty="0">
                <a:solidFill>
                  <a:srgbClr val="FF0000"/>
                </a:solidFill>
              </a:rPr>
              <a:t>ἔχεις</a:t>
            </a:r>
            <a:r>
              <a:rPr lang="nl-NL" sz="1800" dirty="0"/>
              <a:t>· </a:t>
            </a:r>
            <a:r>
              <a:rPr lang="el-GR" sz="1800" dirty="0">
                <a:solidFill>
                  <a:srgbClr val="FF0000"/>
                </a:solidFill>
              </a:rPr>
              <a:t>σκόπει</a:t>
            </a:r>
            <a:r>
              <a:rPr lang="el-GR" sz="1800" dirty="0"/>
              <a:t> οὖν</a:t>
            </a:r>
            <a:r>
              <a:rPr lang="nl-NL" sz="1800" dirty="0"/>
              <a:t>, </a:t>
            </a:r>
            <a:r>
              <a:rPr lang="el-GR" sz="1800" b="1" i="1" dirty="0"/>
              <a:t>ὅταν</a:t>
            </a:r>
            <a:r>
              <a:rPr lang="el-GR" sz="1800" i="1" dirty="0"/>
              <a:t> </a:t>
            </a:r>
            <a:r>
              <a:rPr lang="el-GR" sz="1800" i="1" dirty="0">
                <a:solidFill>
                  <a:srgbClr val="FFC000"/>
                </a:solidFill>
              </a:rPr>
              <a:t>τοῦτο</a:t>
            </a:r>
            <a:r>
              <a:rPr lang="el-GR" sz="1800" i="1" dirty="0"/>
              <a:t> </a:t>
            </a:r>
            <a:r>
              <a:rPr lang="el-GR" sz="1800" i="1" dirty="0">
                <a:solidFill>
                  <a:srgbClr val="FF0000"/>
                </a:solidFill>
              </a:rPr>
              <a:t>λέγῃς</a:t>
            </a:r>
            <a:r>
              <a:rPr lang="nl-NL" sz="1800" dirty="0"/>
              <a:t>, </a:t>
            </a:r>
            <a:r>
              <a:rPr lang="el-GR" sz="1800" b="1" i="1" dirty="0"/>
              <a:t>ὅτι</a:t>
            </a:r>
            <a:r>
              <a:rPr lang="el-GR" sz="1800" i="1" dirty="0"/>
              <a:t> </a:t>
            </a:r>
            <a:r>
              <a:rPr lang="el-GR" sz="1800" i="1" dirty="0">
                <a:solidFill>
                  <a:srgbClr val="FF0000"/>
                </a:solidFill>
              </a:rPr>
              <a:t>ἐπιθυμῶ</a:t>
            </a:r>
            <a:r>
              <a:rPr lang="el-GR" sz="1800" i="1" dirty="0"/>
              <a:t> τῶν</a:t>
            </a:r>
            <a:r>
              <a:rPr lang="nl-NL" sz="1800" i="1" dirty="0"/>
              <a:t>  270 </a:t>
            </a:r>
            <a:r>
              <a:rPr lang="el-GR" sz="1800" i="1" dirty="0"/>
              <a:t>παρόντων</a:t>
            </a:r>
            <a:r>
              <a:rPr lang="nl-NL" sz="1800" i="1" dirty="0"/>
              <a:t>, </a:t>
            </a:r>
            <a:r>
              <a:rPr lang="el-GR" sz="1800" b="1" i="1" dirty="0"/>
              <a:t>εἰ</a:t>
            </a:r>
            <a:r>
              <a:rPr lang="el-GR" sz="1800" i="1" dirty="0"/>
              <a:t> </a:t>
            </a:r>
            <a:r>
              <a:rPr lang="el-GR" sz="1800" i="1" dirty="0">
                <a:solidFill>
                  <a:srgbClr val="FFC000"/>
                </a:solidFill>
              </a:rPr>
              <a:t>ἄλλο τι</a:t>
            </a:r>
            <a:r>
              <a:rPr lang="el-GR" sz="1800" i="1" dirty="0"/>
              <a:t> </a:t>
            </a:r>
            <a:r>
              <a:rPr lang="el-GR" sz="1800" i="1" dirty="0">
                <a:solidFill>
                  <a:srgbClr val="FF0000"/>
                </a:solidFill>
              </a:rPr>
              <a:t>λέγεις</a:t>
            </a:r>
            <a:r>
              <a:rPr lang="el-GR" sz="1800" i="1" dirty="0"/>
              <a:t> ἢ </a:t>
            </a:r>
            <a:r>
              <a:rPr lang="el-GR" sz="1800" i="1" dirty="0">
                <a:solidFill>
                  <a:srgbClr val="FFC000"/>
                </a:solidFill>
              </a:rPr>
              <a:t>τόδε</a:t>
            </a:r>
            <a:r>
              <a:rPr lang="nl-NL" sz="1800" i="1" dirty="0"/>
              <a:t>, </a:t>
            </a:r>
            <a:r>
              <a:rPr lang="el-GR" sz="1800" b="1" i="1" dirty="0"/>
              <a:t>ὅτι</a:t>
            </a:r>
            <a:r>
              <a:rPr lang="el-GR" sz="1800" i="1" dirty="0"/>
              <a:t> </a:t>
            </a:r>
            <a:r>
              <a:rPr lang="el-GR" sz="1800" i="1" dirty="0">
                <a:solidFill>
                  <a:srgbClr val="FF0000"/>
                </a:solidFill>
              </a:rPr>
              <a:t>βούλομαι</a:t>
            </a:r>
            <a:r>
              <a:rPr lang="el-GR" sz="1800" i="1" dirty="0"/>
              <a:t> </a:t>
            </a:r>
            <a:r>
              <a:rPr lang="el-GR" sz="1800" i="1" u="sng" dirty="0">
                <a:solidFill>
                  <a:srgbClr val="0070C0"/>
                </a:solidFill>
              </a:rPr>
              <a:t>τὰ νῦν παρόντα </a:t>
            </a:r>
            <a:r>
              <a:rPr lang="el-GR" sz="1800" i="1" u="sng" dirty="0"/>
              <a:t>καὶ εἰς τὸν ἔπειτα χρόνον </a:t>
            </a:r>
            <a:r>
              <a:rPr lang="el-GR" sz="1800" i="1" u="sng" dirty="0">
                <a:solidFill>
                  <a:srgbClr val="FF0000"/>
                </a:solidFill>
              </a:rPr>
              <a:t>παρεῖναι</a:t>
            </a:r>
            <a:r>
              <a:rPr lang="nl-NL" sz="1800" dirty="0"/>
              <a:t>. </a:t>
            </a:r>
            <a:r>
              <a:rPr lang="el-GR" sz="1800" dirty="0">
                <a:solidFill>
                  <a:srgbClr val="FFC000"/>
                </a:solidFill>
              </a:rPr>
              <a:t>Ἄλλο τι </a:t>
            </a:r>
            <a:r>
              <a:rPr lang="el-GR" sz="1800" dirty="0">
                <a:solidFill>
                  <a:srgbClr val="FF0000"/>
                </a:solidFill>
              </a:rPr>
              <a:t>ὁμολογοῖ</a:t>
            </a:r>
            <a:r>
              <a:rPr lang="el-GR" sz="1800" dirty="0"/>
              <a:t> ἄν</a:t>
            </a:r>
            <a:r>
              <a:rPr lang="nl-NL" sz="1800" dirty="0"/>
              <a:t>; </a:t>
            </a:r>
            <a:r>
              <a:rPr lang="el-GR" sz="1800" u="sng" dirty="0">
                <a:solidFill>
                  <a:srgbClr val="FF0000"/>
                </a:solidFill>
              </a:rPr>
              <a:t>Συμφάναι</a:t>
            </a:r>
            <a:r>
              <a:rPr lang="el-GR" sz="1800" dirty="0">
                <a:solidFill>
                  <a:srgbClr val="FF0000"/>
                </a:solidFill>
              </a:rPr>
              <a:t> ἔφη</a:t>
            </a:r>
            <a:r>
              <a:rPr lang="el-GR" sz="1800" dirty="0"/>
              <a:t> </a:t>
            </a:r>
            <a:r>
              <a:rPr lang="el-GR" sz="1800" u="sng" dirty="0">
                <a:solidFill>
                  <a:srgbClr val="0070C0"/>
                </a:solidFill>
              </a:rPr>
              <a:t>τὸν Ἀγάθωνα</a:t>
            </a:r>
            <a:r>
              <a:rPr lang="nl-NL" sz="1800" dirty="0">
                <a:solidFill>
                  <a:srgbClr val="0070C0"/>
                </a:solidFill>
              </a:rPr>
              <a:t>.</a:t>
            </a:r>
            <a:endParaRPr lang="el-GR" sz="18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nl-NL" sz="1600" dirty="0"/>
              <a:t>Maar wanneer iemand 265 zegt: “Ik wil ook gezond zijn, terwijl ik [al] gezond ben, en ik wil ook rijk zijn, terwijl ik [al] rijk ben, en ik begeer precies die zaken die ik [al] heb,” [dan] zouden we tegen hem kunnen zeggen: “jij, kerel, die rijkdom en gezondheid en kracht hebt, wilt die zaken ook voor de tijd hierna hebben, aangezien je ze, of je nu wilt of niet, op het huidige moment [al] hebt. Overweeg dus, wanneer je dit zegt: «ik begeer datgene 270 wat er is», of je wellicht dit bedoelt: «ik wil dat datgene wat er is, er ook voor de tijd hierna is». Hij zal [het] toch wel toegeven?” ’ — Hij zei dat </a:t>
            </a:r>
            <a:r>
              <a:rPr lang="nl-NL" sz="1600" dirty="0" err="1"/>
              <a:t>Agathon</a:t>
            </a:r>
            <a:r>
              <a:rPr lang="nl-NL" sz="1600" dirty="0"/>
              <a:t> instemde.</a:t>
            </a:r>
          </a:p>
        </p:txBody>
      </p:sp>
    </p:spTree>
    <p:extLst>
      <p:ext uri="{BB962C8B-B14F-4D97-AF65-F5344CB8AC3E}">
        <p14:creationId xmlns:p14="http://schemas.microsoft.com/office/powerpoint/2010/main" val="84895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nl-NL" sz="3600" dirty="0" smtClean="0"/>
              <a:t>6.4 Agathon ondervraagd</a:t>
            </a:r>
            <a:br>
              <a:rPr lang="nl-NL" sz="3600" dirty="0" smtClean="0"/>
            </a:br>
            <a:r>
              <a:rPr lang="nl-NL" sz="3600" dirty="0" smtClean="0"/>
              <a:t>hfdst. 6.273-80</a:t>
            </a:r>
            <a:endParaRPr lang="nl-NL" sz="3600" dirty="0"/>
          </a:p>
        </p:txBody>
      </p:sp>
      <p:sp>
        <p:nvSpPr>
          <p:cNvPr id="9" name="Rechthoek 8">
            <a:hlinkClick r:id="rId2" action="ppaction://hlinksldjump"/>
          </p:cNvPr>
          <p:cNvSpPr/>
          <p:nvPr/>
        </p:nvSpPr>
        <p:spPr>
          <a:xfrm>
            <a:off x="6289451" y="6157073"/>
            <a:ext cx="1080120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Vertaling</a:t>
            </a:r>
            <a:endParaRPr lang="nl-NL" dirty="0"/>
          </a:p>
        </p:txBody>
      </p:sp>
      <p:sp>
        <p:nvSpPr>
          <p:cNvPr id="10" name="Rechthoek 9">
            <a:hlinkClick r:id="rId3" action="ppaction://hlinksldjump"/>
          </p:cNvPr>
          <p:cNvSpPr/>
          <p:nvPr/>
        </p:nvSpPr>
        <p:spPr>
          <a:xfrm>
            <a:off x="2765162" y="6157073"/>
            <a:ext cx="1080120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Structuur</a:t>
            </a:r>
            <a:endParaRPr lang="nl-NL" dirty="0"/>
          </a:p>
        </p:txBody>
      </p:sp>
      <p:sp>
        <p:nvSpPr>
          <p:cNvPr id="11" name="Rechthoek 10">
            <a:hlinkClick r:id="rId4" action="ppaction://hlinksldjump"/>
          </p:cNvPr>
          <p:cNvSpPr/>
          <p:nvPr/>
        </p:nvSpPr>
        <p:spPr>
          <a:xfrm>
            <a:off x="1765115" y="6161203"/>
            <a:ext cx="854604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Tekst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2" name="Rechthoek 11">
            <a:hlinkClick r:id="rId5" action="ppaction://hlinksldjump"/>
          </p:cNvPr>
          <p:cNvSpPr/>
          <p:nvPr/>
        </p:nvSpPr>
        <p:spPr>
          <a:xfrm>
            <a:off x="3990725" y="6161203"/>
            <a:ext cx="792088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Extra</a:t>
            </a:r>
            <a:endParaRPr lang="nl-NL" dirty="0"/>
          </a:p>
        </p:txBody>
      </p:sp>
      <p:sp>
        <p:nvSpPr>
          <p:cNvPr id="13" name="Rechthoek 12">
            <a:hlinkClick r:id="rId6" action="ppaction://hlinksldjump"/>
          </p:cNvPr>
          <p:cNvSpPr/>
          <p:nvPr/>
        </p:nvSpPr>
        <p:spPr>
          <a:xfrm>
            <a:off x="539552" y="6161203"/>
            <a:ext cx="1080120" cy="36004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Vorige</a:t>
            </a:r>
            <a:endParaRPr lang="nl-NL" dirty="0"/>
          </a:p>
        </p:txBody>
      </p:sp>
      <p:sp>
        <p:nvSpPr>
          <p:cNvPr id="14" name="Rechthoek 13">
            <a:hlinkClick r:id="rId7" action="ppaction://hlinksldjump"/>
          </p:cNvPr>
          <p:cNvSpPr/>
          <p:nvPr/>
        </p:nvSpPr>
        <p:spPr>
          <a:xfrm>
            <a:off x="7515015" y="6157073"/>
            <a:ext cx="1080120" cy="3683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Volgende</a:t>
            </a:r>
            <a:endParaRPr lang="nl-NL" dirty="0"/>
          </a:p>
        </p:txBody>
      </p:sp>
      <p:sp>
        <p:nvSpPr>
          <p:cNvPr id="15" name="Rechthoek 14">
            <a:hlinkClick r:id="rId8" action="ppaction://hlinksldjump"/>
          </p:cNvPr>
          <p:cNvSpPr/>
          <p:nvPr/>
        </p:nvSpPr>
        <p:spPr>
          <a:xfrm>
            <a:off x="4928256" y="6157073"/>
            <a:ext cx="1215752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Vragen</a:t>
            </a:r>
            <a:endParaRPr lang="nl-NL" dirty="0"/>
          </a:p>
        </p:txBody>
      </p:sp>
      <p:sp>
        <p:nvSpPr>
          <p:cNvPr id="16" name="Tijdelijke aanduiding voor inhoud 2"/>
          <p:cNvSpPr txBox="1">
            <a:spLocks/>
          </p:cNvSpPr>
          <p:nvPr/>
        </p:nvSpPr>
        <p:spPr>
          <a:xfrm>
            <a:off x="467544" y="1380075"/>
            <a:ext cx="8229600" cy="4781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l-GR" sz="2000" dirty="0" err="1" smtClean="0"/>
              <a:t>Εἰπεῖν</a:t>
            </a:r>
            <a:r>
              <a:rPr lang="el-GR" sz="2000" dirty="0" smtClean="0"/>
              <a:t> </a:t>
            </a:r>
            <a:r>
              <a:rPr lang="el-GR" sz="2000" dirty="0" err="1" smtClean="0"/>
              <a:t>δὴ</a:t>
            </a:r>
            <a:r>
              <a:rPr lang="el-GR" sz="2000" dirty="0" smtClean="0"/>
              <a:t> </a:t>
            </a:r>
            <a:r>
              <a:rPr lang="el-GR" sz="2000" dirty="0" err="1" smtClean="0"/>
              <a:t>τὸν</a:t>
            </a:r>
            <a:r>
              <a:rPr lang="el-GR" sz="2000" dirty="0" smtClean="0"/>
              <a:t> Σωκράτη, </a:t>
            </a:r>
            <a:r>
              <a:rPr lang="el-GR" sz="2000" dirty="0" err="1" smtClean="0"/>
              <a:t>Οὐκοῦν</a:t>
            </a:r>
            <a:r>
              <a:rPr lang="el-GR" sz="2000" dirty="0" smtClean="0"/>
              <a:t> </a:t>
            </a:r>
            <a:r>
              <a:rPr lang="el-GR" sz="2000" dirty="0" err="1" smtClean="0"/>
              <a:t>τοῦτό</a:t>
            </a:r>
            <a:r>
              <a:rPr lang="el-GR" sz="2000" dirty="0" smtClean="0"/>
              <a:t> </a:t>
            </a:r>
            <a:r>
              <a:rPr lang="el-GR" sz="2000" dirty="0" err="1" smtClean="0"/>
              <a:t>γ᾽</a:t>
            </a:r>
            <a:r>
              <a:rPr lang="el-GR" sz="2000" dirty="0" smtClean="0"/>
              <a:t> </a:t>
            </a:r>
            <a:r>
              <a:rPr lang="el-GR" sz="2000" dirty="0" err="1" smtClean="0"/>
              <a:t>ἐστὶν</a:t>
            </a:r>
            <a:r>
              <a:rPr lang="el-GR" sz="2000" dirty="0" smtClean="0"/>
              <a:t> </a:t>
            </a:r>
            <a:r>
              <a:rPr lang="el-GR" sz="2000" dirty="0" err="1" smtClean="0"/>
              <a:t>ἐκείνου</a:t>
            </a:r>
            <a:r>
              <a:rPr lang="el-GR" sz="2000" dirty="0" smtClean="0"/>
              <a:t> </a:t>
            </a:r>
            <a:r>
              <a:rPr lang="el-GR" sz="2000" dirty="0" err="1" smtClean="0"/>
              <a:t>ἐρᾶν</a:t>
            </a:r>
            <a:r>
              <a:rPr lang="el-GR" sz="2000" dirty="0" smtClean="0"/>
              <a:t>, ὃ </a:t>
            </a:r>
            <a:r>
              <a:rPr lang="el-GR" sz="2000" dirty="0" err="1" smtClean="0"/>
              <a:t>οὔπω</a:t>
            </a:r>
            <a:r>
              <a:rPr lang="el-GR" sz="2000" dirty="0" smtClean="0"/>
              <a:t> </a:t>
            </a:r>
            <a:r>
              <a:rPr lang="el-GR" sz="2000" dirty="0" err="1" smtClean="0"/>
              <a:t>ἕτοιμον</a:t>
            </a:r>
            <a:r>
              <a:rPr lang="el-GR" sz="2000" dirty="0" smtClean="0"/>
              <a:t> </a:t>
            </a:r>
            <a:r>
              <a:rPr lang="el-GR" sz="2000" dirty="0" err="1" smtClean="0"/>
              <a:t>αὐτῷ</a:t>
            </a:r>
            <a:r>
              <a:rPr lang="el-GR" sz="2000" dirty="0" smtClean="0"/>
              <a:t> </a:t>
            </a:r>
            <a:r>
              <a:rPr lang="el-GR" sz="2000" dirty="0" err="1" smtClean="0"/>
              <a:t>ἐστιν</a:t>
            </a:r>
            <a:r>
              <a:rPr lang="el-GR" sz="2000" dirty="0" smtClean="0"/>
              <a:t> </a:t>
            </a:r>
            <a:r>
              <a:rPr lang="el-GR" sz="2000" dirty="0" err="1" smtClean="0"/>
              <a:t>οὐδὲ</a:t>
            </a:r>
            <a:r>
              <a:rPr lang="el-GR" sz="2000" dirty="0" smtClean="0"/>
              <a:t> </a:t>
            </a:r>
            <a:r>
              <a:rPr lang="el-GR" sz="2000" dirty="0" err="1" smtClean="0"/>
              <a:t>ἔχει</a:t>
            </a:r>
            <a:r>
              <a:rPr lang="el-GR" sz="2000" dirty="0" smtClean="0"/>
              <a:t>, </a:t>
            </a:r>
            <a:r>
              <a:rPr lang="el-GR" sz="2000" dirty="0" err="1" smtClean="0"/>
              <a:t>τὸ</a:t>
            </a:r>
            <a:r>
              <a:rPr lang="el-GR" sz="2000" dirty="0" smtClean="0"/>
              <a:t> </a:t>
            </a:r>
            <a:r>
              <a:rPr lang="el-GR" sz="2000" dirty="0" err="1" smtClean="0"/>
              <a:t>εἰς</a:t>
            </a:r>
            <a:r>
              <a:rPr lang="el-GR" sz="2000" dirty="0" smtClean="0"/>
              <a:t> </a:t>
            </a:r>
            <a:r>
              <a:rPr lang="el-GR" sz="2000" dirty="0" err="1" smtClean="0"/>
              <a:t>τὸν</a:t>
            </a:r>
            <a:r>
              <a:rPr lang="el-GR" sz="2000" dirty="0" smtClean="0"/>
              <a:t> </a:t>
            </a:r>
            <a:r>
              <a:rPr lang="el-GR" sz="2000" dirty="0" err="1" smtClean="0"/>
              <a:t>ἔπειτα</a:t>
            </a:r>
            <a:r>
              <a:rPr lang="el-GR" sz="2000" dirty="0" smtClean="0"/>
              <a:t> </a:t>
            </a:r>
            <a:r>
              <a:rPr lang="el-GR" sz="2000" dirty="0" err="1" smtClean="0"/>
              <a:t>χρόνον</a:t>
            </a:r>
            <a:r>
              <a:rPr lang="el-GR" sz="2000" dirty="0" smtClean="0"/>
              <a:t> </a:t>
            </a:r>
            <a:r>
              <a:rPr lang="el-GR" sz="2000" dirty="0" err="1" smtClean="0"/>
              <a:t>ταῦτα</a:t>
            </a:r>
            <a:r>
              <a:rPr lang="el-GR" sz="2000" dirty="0" smtClean="0"/>
              <a:t> </a:t>
            </a:r>
            <a:r>
              <a:rPr lang="el-GR" sz="2000" dirty="0" err="1" smtClean="0"/>
              <a:t>εἶναι</a:t>
            </a:r>
            <a:r>
              <a:rPr lang="el-GR" sz="2000" dirty="0" smtClean="0"/>
              <a:t> 275 </a:t>
            </a:r>
            <a:r>
              <a:rPr lang="el-GR" sz="2000" dirty="0" err="1" smtClean="0"/>
              <a:t>αὐτῷ</a:t>
            </a:r>
            <a:r>
              <a:rPr lang="el-GR" sz="2000" dirty="0" smtClean="0"/>
              <a:t> </a:t>
            </a:r>
            <a:r>
              <a:rPr lang="el-GR" sz="2000" dirty="0" err="1" smtClean="0"/>
              <a:t>σῳζόμενα</a:t>
            </a:r>
            <a:r>
              <a:rPr lang="el-GR" sz="2000" dirty="0" smtClean="0"/>
              <a:t> </a:t>
            </a:r>
            <a:r>
              <a:rPr lang="el-GR" sz="2000" dirty="0" err="1" smtClean="0"/>
              <a:t>καὶ</a:t>
            </a:r>
            <a:r>
              <a:rPr lang="el-GR" sz="2000" dirty="0" smtClean="0"/>
              <a:t> παρόντα; Πάνυ </a:t>
            </a:r>
            <a:r>
              <a:rPr lang="el-GR" sz="2000" dirty="0" err="1" smtClean="0"/>
              <a:t>γε</a:t>
            </a:r>
            <a:r>
              <a:rPr lang="el-GR" sz="2000" dirty="0" smtClean="0"/>
              <a:t>, </a:t>
            </a:r>
            <a:r>
              <a:rPr lang="el-GR" sz="2000" dirty="0" err="1" smtClean="0"/>
              <a:t>φάναι</a:t>
            </a:r>
            <a:r>
              <a:rPr lang="el-GR" sz="2000" dirty="0" smtClean="0"/>
              <a:t>. </a:t>
            </a:r>
            <a:r>
              <a:rPr lang="el-GR" sz="2000" dirty="0" err="1" smtClean="0"/>
              <a:t>Καὶ</a:t>
            </a:r>
            <a:r>
              <a:rPr lang="el-GR" sz="2000" dirty="0" smtClean="0"/>
              <a:t> </a:t>
            </a:r>
            <a:r>
              <a:rPr lang="el-GR" sz="2000" dirty="0" err="1" smtClean="0"/>
              <a:t>οὗτος</a:t>
            </a:r>
            <a:r>
              <a:rPr lang="el-GR" sz="2000" dirty="0" smtClean="0"/>
              <a:t> </a:t>
            </a:r>
            <a:r>
              <a:rPr lang="el-GR" sz="2000" dirty="0" err="1" smtClean="0"/>
              <a:t>ἄρα</a:t>
            </a:r>
            <a:r>
              <a:rPr lang="el-GR" sz="2000" dirty="0" smtClean="0"/>
              <a:t> </a:t>
            </a:r>
            <a:r>
              <a:rPr lang="el-GR" sz="2000" dirty="0" err="1" smtClean="0"/>
              <a:t>καὶ</a:t>
            </a:r>
            <a:r>
              <a:rPr lang="el-GR" sz="2000" dirty="0" smtClean="0"/>
              <a:t> </a:t>
            </a:r>
            <a:r>
              <a:rPr lang="el-GR" sz="2000" dirty="0" err="1" smtClean="0"/>
              <a:t>ἄλλος</a:t>
            </a:r>
            <a:r>
              <a:rPr lang="el-GR" sz="2000" dirty="0" smtClean="0"/>
              <a:t> </a:t>
            </a:r>
            <a:r>
              <a:rPr lang="el-GR" sz="2000" dirty="0" err="1" smtClean="0"/>
              <a:t>πᾶς</a:t>
            </a:r>
            <a:r>
              <a:rPr lang="el-GR" sz="2000" dirty="0" smtClean="0"/>
              <a:t> ὁ </a:t>
            </a:r>
            <a:r>
              <a:rPr lang="el-GR" sz="2000" dirty="0" err="1" smtClean="0"/>
              <a:t>ἐπιθυμῶν</a:t>
            </a:r>
            <a:r>
              <a:rPr lang="el-GR" sz="2000" dirty="0" smtClean="0"/>
              <a:t> </a:t>
            </a:r>
            <a:r>
              <a:rPr lang="el-GR" sz="2000" dirty="0" err="1" smtClean="0"/>
              <a:t>τοῦ</a:t>
            </a:r>
            <a:r>
              <a:rPr lang="el-GR" sz="2000" dirty="0" smtClean="0"/>
              <a:t> </a:t>
            </a:r>
            <a:r>
              <a:rPr lang="el-GR" sz="2000" dirty="0" err="1" smtClean="0"/>
              <a:t>μὴ</a:t>
            </a:r>
            <a:r>
              <a:rPr lang="el-GR" sz="2000" dirty="0" smtClean="0"/>
              <a:t> </a:t>
            </a:r>
            <a:r>
              <a:rPr lang="el-GR" sz="2000" dirty="0" err="1" smtClean="0"/>
              <a:t>ἑτοίμου</a:t>
            </a:r>
            <a:r>
              <a:rPr lang="el-GR" sz="2000" dirty="0" smtClean="0"/>
              <a:t> </a:t>
            </a:r>
            <a:r>
              <a:rPr lang="el-GR" sz="2000" dirty="0" err="1" smtClean="0"/>
              <a:t>ἐπιθυμεῖ</a:t>
            </a:r>
            <a:r>
              <a:rPr lang="el-GR" sz="2000" dirty="0" smtClean="0"/>
              <a:t> </a:t>
            </a:r>
            <a:r>
              <a:rPr lang="el-GR" sz="2000" dirty="0" err="1" smtClean="0"/>
              <a:t>καὶ</a:t>
            </a:r>
            <a:r>
              <a:rPr lang="el-GR" sz="2000" dirty="0" smtClean="0"/>
              <a:t> </a:t>
            </a:r>
            <a:r>
              <a:rPr lang="el-GR" sz="2000" dirty="0" err="1" smtClean="0"/>
              <a:t>τοῦ</a:t>
            </a:r>
            <a:r>
              <a:rPr lang="el-GR" sz="2000" dirty="0" smtClean="0"/>
              <a:t> </a:t>
            </a:r>
            <a:r>
              <a:rPr lang="el-GR" sz="2000" dirty="0" err="1" smtClean="0"/>
              <a:t>μὴ</a:t>
            </a:r>
            <a:r>
              <a:rPr lang="el-GR" sz="2000" dirty="0" smtClean="0"/>
              <a:t> παρόντος, </a:t>
            </a:r>
            <a:r>
              <a:rPr lang="el-GR" sz="2000" dirty="0" err="1" smtClean="0"/>
              <a:t>καὶ</a:t>
            </a:r>
            <a:r>
              <a:rPr lang="el-GR" sz="2000" dirty="0" smtClean="0"/>
              <a:t> ὃ </a:t>
            </a:r>
            <a:r>
              <a:rPr lang="el-GR" sz="2000" dirty="0" err="1" smtClean="0"/>
              <a:t>μὴ</a:t>
            </a:r>
            <a:r>
              <a:rPr lang="el-GR" sz="2000" dirty="0" smtClean="0"/>
              <a:t> </a:t>
            </a:r>
            <a:r>
              <a:rPr lang="el-GR" sz="2000" dirty="0" err="1" smtClean="0"/>
              <a:t>ἔχει</a:t>
            </a:r>
            <a:r>
              <a:rPr lang="el-GR" sz="2000" dirty="0" smtClean="0"/>
              <a:t> </a:t>
            </a:r>
            <a:r>
              <a:rPr lang="el-GR" sz="2000" dirty="0" err="1" smtClean="0"/>
              <a:t>καὶ</a:t>
            </a:r>
            <a:r>
              <a:rPr lang="el-GR" sz="2000" dirty="0" smtClean="0"/>
              <a:t> ὃ </a:t>
            </a:r>
            <a:r>
              <a:rPr lang="el-GR" sz="2000" dirty="0" err="1" smtClean="0"/>
              <a:t>μὴ</a:t>
            </a:r>
            <a:r>
              <a:rPr lang="el-GR" sz="2000" dirty="0" smtClean="0"/>
              <a:t> </a:t>
            </a:r>
            <a:r>
              <a:rPr lang="el-GR" sz="2000" dirty="0" err="1" smtClean="0"/>
              <a:t>ἔστιν</a:t>
            </a:r>
            <a:r>
              <a:rPr lang="el-GR" sz="2000" dirty="0" smtClean="0"/>
              <a:t> </a:t>
            </a:r>
            <a:r>
              <a:rPr lang="el-GR" sz="2000" dirty="0" err="1" smtClean="0"/>
              <a:t>αὐτὸς</a:t>
            </a:r>
            <a:r>
              <a:rPr lang="el-GR" sz="2000" dirty="0" smtClean="0"/>
              <a:t> </a:t>
            </a:r>
            <a:r>
              <a:rPr lang="el-GR" sz="2000" dirty="0" err="1" smtClean="0"/>
              <a:t>καὶ</a:t>
            </a:r>
            <a:r>
              <a:rPr lang="el-GR" sz="2000" dirty="0" smtClean="0"/>
              <a:t> </a:t>
            </a:r>
            <a:r>
              <a:rPr lang="el-GR" sz="2000" dirty="0" err="1" smtClean="0"/>
              <a:t>οὗ</a:t>
            </a:r>
            <a:r>
              <a:rPr lang="el-GR" sz="2000" dirty="0" smtClean="0"/>
              <a:t> </a:t>
            </a:r>
            <a:r>
              <a:rPr lang="el-GR" sz="2000" dirty="0" err="1" smtClean="0"/>
              <a:t>ἐνδεής</a:t>
            </a:r>
            <a:r>
              <a:rPr lang="el-GR" sz="2000" dirty="0" smtClean="0"/>
              <a:t> </a:t>
            </a:r>
            <a:r>
              <a:rPr lang="el-GR" sz="2000" dirty="0" err="1" smtClean="0"/>
              <a:t>ἐστι</a:t>
            </a:r>
            <a:r>
              <a:rPr lang="el-GR" sz="2000" dirty="0" smtClean="0"/>
              <a:t>, </a:t>
            </a:r>
            <a:r>
              <a:rPr lang="el-GR" sz="2000" dirty="0" err="1" smtClean="0"/>
              <a:t>τοιαῦτ᾽</a:t>
            </a:r>
            <a:r>
              <a:rPr lang="el-GR" sz="2000" dirty="0" smtClean="0"/>
              <a:t> </a:t>
            </a:r>
            <a:r>
              <a:rPr lang="el-GR" sz="2000" dirty="0" err="1" smtClean="0"/>
              <a:t>ἄττα</a:t>
            </a:r>
            <a:r>
              <a:rPr lang="el-GR" sz="2000" dirty="0" smtClean="0"/>
              <a:t> </a:t>
            </a:r>
            <a:r>
              <a:rPr lang="el-GR" sz="2000" dirty="0" err="1" smtClean="0"/>
              <a:t>ἐστὶν</a:t>
            </a:r>
            <a:r>
              <a:rPr lang="el-GR" sz="2000" dirty="0" smtClean="0"/>
              <a:t> </a:t>
            </a:r>
            <a:r>
              <a:rPr lang="el-GR" sz="2000" dirty="0" err="1" smtClean="0"/>
              <a:t>ὧν</a:t>
            </a:r>
            <a:r>
              <a:rPr lang="el-GR" sz="2000" dirty="0" smtClean="0"/>
              <a:t> ἡ </a:t>
            </a:r>
            <a:r>
              <a:rPr lang="el-GR" sz="2000" dirty="0" err="1" smtClean="0"/>
              <a:t>ἐπιθυμία</a:t>
            </a:r>
            <a:r>
              <a:rPr lang="el-GR" sz="2000" dirty="0" smtClean="0"/>
              <a:t> τε </a:t>
            </a:r>
            <a:r>
              <a:rPr lang="el-GR" sz="2000" dirty="0" err="1" smtClean="0"/>
              <a:t>καὶ</a:t>
            </a:r>
            <a:r>
              <a:rPr lang="el-GR" sz="2000" dirty="0" smtClean="0"/>
              <a:t> ὁ </a:t>
            </a:r>
            <a:r>
              <a:rPr lang="el-GR" sz="2000" dirty="0" err="1" smtClean="0"/>
              <a:t>ἔρως</a:t>
            </a:r>
            <a:r>
              <a:rPr lang="el-GR" sz="2000" dirty="0" smtClean="0"/>
              <a:t> </a:t>
            </a:r>
            <a:r>
              <a:rPr lang="el-GR" sz="2000" dirty="0" err="1" smtClean="0"/>
              <a:t>ἐστίν</a:t>
            </a:r>
            <a:r>
              <a:rPr lang="el-GR" sz="2000" dirty="0" smtClean="0"/>
              <a:t>; 280 Πάνυ </a:t>
            </a:r>
            <a:r>
              <a:rPr lang="el-GR" sz="2000" dirty="0" err="1" smtClean="0"/>
              <a:t>γ᾽</a:t>
            </a:r>
            <a:r>
              <a:rPr lang="el-GR" sz="2000" dirty="0" smtClean="0"/>
              <a:t>, </a:t>
            </a:r>
            <a:r>
              <a:rPr lang="el-GR" sz="2000" dirty="0" err="1" smtClean="0"/>
              <a:t>εἰπεῖν</a:t>
            </a:r>
            <a:r>
              <a:rPr lang="el-GR" sz="2000" dirty="0" smtClean="0"/>
              <a:t>.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90930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nl-NL" sz="3600" dirty="0" smtClean="0"/>
              <a:t>6.4 Agathon ondervraagd</a:t>
            </a:r>
            <a:br>
              <a:rPr lang="nl-NL" sz="3600" dirty="0" smtClean="0"/>
            </a:br>
            <a:r>
              <a:rPr lang="nl-NL" sz="3600" dirty="0" smtClean="0"/>
              <a:t>hfdst. 6.273-80</a:t>
            </a:r>
            <a:endParaRPr lang="nl-NL" sz="3600" dirty="0"/>
          </a:p>
        </p:txBody>
      </p:sp>
      <p:sp>
        <p:nvSpPr>
          <p:cNvPr id="9" name="Rechthoek 8">
            <a:hlinkClick r:id="rId2" action="ppaction://hlinksldjump"/>
          </p:cNvPr>
          <p:cNvSpPr/>
          <p:nvPr/>
        </p:nvSpPr>
        <p:spPr>
          <a:xfrm>
            <a:off x="6289451" y="6157073"/>
            <a:ext cx="1080120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Vertaling</a:t>
            </a:r>
            <a:endParaRPr lang="nl-NL" dirty="0"/>
          </a:p>
        </p:txBody>
      </p:sp>
      <p:sp>
        <p:nvSpPr>
          <p:cNvPr id="10" name="Rechthoek 9">
            <a:hlinkClick r:id="rId3" action="ppaction://hlinksldjump"/>
          </p:cNvPr>
          <p:cNvSpPr/>
          <p:nvPr/>
        </p:nvSpPr>
        <p:spPr>
          <a:xfrm>
            <a:off x="2765162" y="6157073"/>
            <a:ext cx="1080120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Structuur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1" name="Rechthoek 10">
            <a:hlinkClick r:id="rId4" action="ppaction://hlinksldjump"/>
          </p:cNvPr>
          <p:cNvSpPr/>
          <p:nvPr/>
        </p:nvSpPr>
        <p:spPr>
          <a:xfrm>
            <a:off x="1765115" y="6161203"/>
            <a:ext cx="854604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Tekst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" name="Rechthoek 11">
            <a:hlinkClick r:id="rId5" action="ppaction://hlinksldjump"/>
          </p:cNvPr>
          <p:cNvSpPr/>
          <p:nvPr/>
        </p:nvSpPr>
        <p:spPr>
          <a:xfrm>
            <a:off x="3990725" y="6161203"/>
            <a:ext cx="792088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Extra</a:t>
            </a:r>
            <a:endParaRPr lang="nl-NL" dirty="0"/>
          </a:p>
        </p:txBody>
      </p:sp>
      <p:sp>
        <p:nvSpPr>
          <p:cNvPr id="13" name="Rechthoek 12">
            <a:hlinkClick r:id="rId6" action="ppaction://hlinksldjump"/>
          </p:cNvPr>
          <p:cNvSpPr/>
          <p:nvPr/>
        </p:nvSpPr>
        <p:spPr>
          <a:xfrm>
            <a:off x="539552" y="6161203"/>
            <a:ext cx="1080120" cy="36004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Vorige</a:t>
            </a:r>
            <a:endParaRPr lang="nl-NL" dirty="0"/>
          </a:p>
        </p:txBody>
      </p:sp>
      <p:sp>
        <p:nvSpPr>
          <p:cNvPr id="14" name="Rechthoek 13">
            <a:hlinkClick r:id="rId7" action="ppaction://hlinksldjump"/>
          </p:cNvPr>
          <p:cNvSpPr/>
          <p:nvPr/>
        </p:nvSpPr>
        <p:spPr>
          <a:xfrm>
            <a:off x="7515015" y="6157073"/>
            <a:ext cx="1080120" cy="3683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Volgende</a:t>
            </a:r>
            <a:endParaRPr lang="nl-NL" dirty="0"/>
          </a:p>
        </p:txBody>
      </p:sp>
      <p:sp>
        <p:nvSpPr>
          <p:cNvPr id="15" name="Rechthoek 14">
            <a:hlinkClick r:id="rId8" action="ppaction://hlinksldjump"/>
          </p:cNvPr>
          <p:cNvSpPr/>
          <p:nvPr/>
        </p:nvSpPr>
        <p:spPr>
          <a:xfrm>
            <a:off x="4928256" y="6157073"/>
            <a:ext cx="1215752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Vragen</a:t>
            </a:r>
            <a:endParaRPr lang="nl-NL" dirty="0"/>
          </a:p>
        </p:txBody>
      </p:sp>
      <p:sp>
        <p:nvSpPr>
          <p:cNvPr id="16" name="Tijdelijke aanduiding voor inhoud 2"/>
          <p:cNvSpPr txBox="1">
            <a:spLocks/>
          </p:cNvSpPr>
          <p:nvPr/>
        </p:nvSpPr>
        <p:spPr>
          <a:xfrm>
            <a:off x="467544" y="1380075"/>
            <a:ext cx="8229600" cy="4781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l-GR" sz="2000" u="sng" dirty="0">
                <a:solidFill>
                  <a:srgbClr val="FF0000"/>
                </a:solidFill>
              </a:rPr>
              <a:t>Εἰπεῖν</a:t>
            </a:r>
            <a:r>
              <a:rPr lang="el-GR" sz="2000" u="sng" dirty="0"/>
              <a:t> δὴ τὸν Σωκράτη</a:t>
            </a:r>
            <a:r>
              <a:rPr lang="el-GR" sz="2000" dirty="0"/>
              <a:t>, Οὐκοῦν τοῦτό γ᾽ </a:t>
            </a:r>
            <a:r>
              <a:rPr lang="el-GR" sz="2000" dirty="0">
                <a:solidFill>
                  <a:srgbClr val="FF0000"/>
                </a:solidFill>
              </a:rPr>
              <a:t>ἐστὶν </a:t>
            </a:r>
            <a:r>
              <a:rPr lang="el-GR" sz="2000" dirty="0"/>
              <a:t>ἐκείνου </a:t>
            </a:r>
            <a:r>
              <a:rPr lang="el-GR" sz="2000" dirty="0">
                <a:solidFill>
                  <a:srgbClr val="FF0000"/>
                </a:solidFill>
              </a:rPr>
              <a:t>ἐρᾶν</a:t>
            </a:r>
            <a:r>
              <a:rPr lang="el-GR" sz="2000" dirty="0"/>
              <a:t>, </a:t>
            </a:r>
            <a:r>
              <a:rPr lang="el-GR" sz="2000" b="1" i="1" dirty="0"/>
              <a:t>ὃ</a:t>
            </a:r>
            <a:r>
              <a:rPr lang="el-GR" sz="2000" i="1" dirty="0"/>
              <a:t> οὔπω ἕτοιμον αὐτῷ </a:t>
            </a:r>
            <a:r>
              <a:rPr lang="el-GR" sz="2000" i="1" dirty="0">
                <a:solidFill>
                  <a:srgbClr val="FF0000"/>
                </a:solidFill>
              </a:rPr>
              <a:t>ἐστιν</a:t>
            </a:r>
            <a:r>
              <a:rPr lang="el-GR" sz="2000" i="1" dirty="0"/>
              <a:t> οὐδὲ </a:t>
            </a:r>
            <a:r>
              <a:rPr lang="el-GR" sz="2000" i="1" dirty="0">
                <a:solidFill>
                  <a:srgbClr val="FF0000"/>
                </a:solidFill>
              </a:rPr>
              <a:t>ἔχει</a:t>
            </a:r>
            <a:r>
              <a:rPr lang="el-GR" sz="2000" dirty="0"/>
              <a:t>, </a:t>
            </a:r>
            <a:r>
              <a:rPr lang="el-GR" sz="2000" u="sng" dirty="0"/>
              <a:t>τὸ εἰς τὸν ἔπειτα χρόνον ταῦτα </a:t>
            </a:r>
            <a:r>
              <a:rPr lang="el-GR" sz="2000" u="sng" dirty="0">
                <a:solidFill>
                  <a:srgbClr val="FF0000"/>
                </a:solidFill>
              </a:rPr>
              <a:t>εἶναι</a:t>
            </a:r>
            <a:r>
              <a:rPr lang="el-GR" sz="2000" u="sng" dirty="0"/>
              <a:t> 275 αὐτῷ σῳζόμενα καὶ παρόντα</a:t>
            </a:r>
            <a:r>
              <a:rPr lang="el-GR" sz="2000" dirty="0"/>
              <a:t>; Πάνυ γε, </a:t>
            </a:r>
            <a:r>
              <a:rPr lang="el-GR" sz="2000" u="sng" dirty="0">
                <a:solidFill>
                  <a:srgbClr val="FF0000"/>
                </a:solidFill>
              </a:rPr>
              <a:t>φάναι</a:t>
            </a:r>
            <a:r>
              <a:rPr lang="el-GR" sz="2000" dirty="0"/>
              <a:t>. Καὶ οὗτος ἄρα καὶ ἄλλος πᾶς ὁ ἐπιθυμῶν τοῦ μὴ ἑτοίμου </a:t>
            </a:r>
            <a:r>
              <a:rPr lang="el-GR" sz="2000" dirty="0">
                <a:solidFill>
                  <a:srgbClr val="FF0000"/>
                </a:solidFill>
              </a:rPr>
              <a:t>ἐπιθυμεῖ</a:t>
            </a:r>
            <a:r>
              <a:rPr lang="el-GR" sz="2000" dirty="0"/>
              <a:t> καὶ τοῦ μὴ παρόντος, καὶ </a:t>
            </a:r>
            <a:r>
              <a:rPr lang="el-GR" sz="2000" b="1" i="1" dirty="0"/>
              <a:t>ὃ</a:t>
            </a:r>
            <a:r>
              <a:rPr lang="el-GR" sz="2000" i="1" dirty="0"/>
              <a:t> μὴ </a:t>
            </a:r>
            <a:r>
              <a:rPr lang="el-GR" sz="2000" i="1" dirty="0">
                <a:solidFill>
                  <a:srgbClr val="FF0000"/>
                </a:solidFill>
              </a:rPr>
              <a:t>ἔχει</a:t>
            </a:r>
            <a:r>
              <a:rPr lang="el-GR" sz="2000" i="1" dirty="0"/>
              <a:t> καὶ </a:t>
            </a:r>
            <a:r>
              <a:rPr lang="el-GR" sz="2000" b="1" i="1" dirty="0"/>
              <a:t>ὃ</a:t>
            </a:r>
            <a:r>
              <a:rPr lang="el-GR" sz="2000" i="1" dirty="0"/>
              <a:t> μὴ </a:t>
            </a:r>
            <a:r>
              <a:rPr lang="el-GR" sz="2000" i="1" dirty="0">
                <a:solidFill>
                  <a:srgbClr val="FF0000"/>
                </a:solidFill>
              </a:rPr>
              <a:t>ἔστιν</a:t>
            </a:r>
            <a:r>
              <a:rPr lang="el-GR" sz="2000" i="1" dirty="0"/>
              <a:t> αὐτὸς καὶ </a:t>
            </a:r>
            <a:r>
              <a:rPr lang="el-GR" sz="2000" b="1" i="1" dirty="0"/>
              <a:t>οὗ</a:t>
            </a:r>
            <a:r>
              <a:rPr lang="el-GR" sz="2000" i="1" dirty="0"/>
              <a:t> ἐνδεής </a:t>
            </a:r>
            <a:r>
              <a:rPr lang="el-GR" sz="2000" i="1" dirty="0">
                <a:solidFill>
                  <a:srgbClr val="FF0000"/>
                </a:solidFill>
              </a:rPr>
              <a:t>ἐστι</a:t>
            </a:r>
            <a:r>
              <a:rPr lang="el-GR" sz="2000" dirty="0"/>
              <a:t>, τοιαῦτ᾽ ἄττα </a:t>
            </a:r>
            <a:r>
              <a:rPr lang="el-GR" sz="2000" dirty="0">
                <a:solidFill>
                  <a:srgbClr val="FF0000"/>
                </a:solidFill>
              </a:rPr>
              <a:t>ἐστὶν</a:t>
            </a:r>
            <a:r>
              <a:rPr lang="el-GR" sz="2000" dirty="0"/>
              <a:t> </a:t>
            </a:r>
            <a:r>
              <a:rPr lang="el-GR" sz="2000" b="1" i="1" dirty="0"/>
              <a:t>ὧν</a:t>
            </a:r>
            <a:r>
              <a:rPr lang="el-GR" sz="2000" i="1" dirty="0"/>
              <a:t> ἡ ἐπιθυμία τε καὶ ὁ ἔρως </a:t>
            </a:r>
            <a:r>
              <a:rPr lang="el-GR" sz="2000" i="1" dirty="0">
                <a:solidFill>
                  <a:srgbClr val="FF0000"/>
                </a:solidFill>
              </a:rPr>
              <a:t>ἐστίν</a:t>
            </a:r>
            <a:r>
              <a:rPr lang="el-GR" sz="2000" i="1" dirty="0"/>
              <a:t>;</a:t>
            </a:r>
            <a:r>
              <a:rPr lang="el-GR" sz="2000" dirty="0"/>
              <a:t> 280 Πάνυ γ᾽, </a:t>
            </a:r>
            <a:r>
              <a:rPr lang="el-GR" sz="2000" u="sng" dirty="0">
                <a:solidFill>
                  <a:srgbClr val="FF0000"/>
                </a:solidFill>
              </a:rPr>
              <a:t>εἰπεῖν</a:t>
            </a:r>
            <a:r>
              <a:rPr lang="el-GR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8090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nl-NL" sz="3600" dirty="0" smtClean="0"/>
              <a:t>6.4 Agathon ondervraagd</a:t>
            </a:r>
            <a:br>
              <a:rPr lang="nl-NL" sz="3600" dirty="0" smtClean="0"/>
            </a:br>
            <a:r>
              <a:rPr lang="nl-NL" sz="3600" dirty="0" smtClean="0"/>
              <a:t>hfdst. 6.273-80</a:t>
            </a:r>
            <a:endParaRPr lang="nl-NL" sz="3600" dirty="0"/>
          </a:p>
        </p:txBody>
      </p:sp>
      <p:sp>
        <p:nvSpPr>
          <p:cNvPr id="9" name="Rechthoek 8">
            <a:hlinkClick r:id="rId2" action="ppaction://hlinksldjump"/>
          </p:cNvPr>
          <p:cNvSpPr/>
          <p:nvPr/>
        </p:nvSpPr>
        <p:spPr>
          <a:xfrm>
            <a:off x="6289451" y="6157073"/>
            <a:ext cx="1080120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Vertaling</a:t>
            </a:r>
            <a:endParaRPr lang="nl-NL" dirty="0"/>
          </a:p>
        </p:txBody>
      </p:sp>
      <p:sp>
        <p:nvSpPr>
          <p:cNvPr id="10" name="Rechthoek 9">
            <a:hlinkClick r:id="rId3" action="ppaction://hlinksldjump"/>
          </p:cNvPr>
          <p:cNvSpPr/>
          <p:nvPr/>
        </p:nvSpPr>
        <p:spPr>
          <a:xfrm>
            <a:off x="2765162" y="6157073"/>
            <a:ext cx="1080120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Structuur</a:t>
            </a:r>
            <a:endParaRPr lang="nl-NL" dirty="0"/>
          </a:p>
        </p:txBody>
      </p:sp>
      <p:sp>
        <p:nvSpPr>
          <p:cNvPr id="11" name="Rechthoek 10">
            <a:hlinkClick r:id="rId4" action="ppaction://hlinksldjump"/>
          </p:cNvPr>
          <p:cNvSpPr/>
          <p:nvPr/>
        </p:nvSpPr>
        <p:spPr>
          <a:xfrm>
            <a:off x="1765115" y="6161203"/>
            <a:ext cx="854604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Tekst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" name="Rechthoek 11">
            <a:hlinkClick r:id="rId5" action="ppaction://hlinksldjump"/>
          </p:cNvPr>
          <p:cNvSpPr/>
          <p:nvPr/>
        </p:nvSpPr>
        <p:spPr>
          <a:xfrm>
            <a:off x="3990725" y="6161203"/>
            <a:ext cx="792088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Extra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3" name="Rechthoek 12">
            <a:hlinkClick r:id="rId6" action="ppaction://hlinksldjump"/>
          </p:cNvPr>
          <p:cNvSpPr/>
          <p:nvPr/>
        </p:nvSpPr>
        <p:spPr>
          <a:xfrm>
            <a:off x="539552" y="6161203"/>
            <a:ext cx="1080120" cy="36004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Vorige</a:t>
            </a:r>
            <a:endParaRPr lang="nl-NL" dirty="0"/>
          </a:p>
        </p:txBody>
      </p:sp>
      <p:sp>
        <p:nvSpPr>
          <p:cNvPr id="14" name="Rechthoek 13">
            <a:hlinkClick r:id="rId7" action="ppaction://hlinksldjump"/>
          </p:cNvPr>
          <p:cNvSpPr/>
          <p:nvPr/>
        </p:nvSpPr>
        <p:spPr>
          <a:xfrm>
            <a:off x="7515015" y="6157073"/>
            <a:ext cx="1080120" cy="3683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Volgende</a:t>
            </a:r>
            <a:endParaRPr lang="nl-NL" dirty="0"/>
          </a:p>
        </p:txBody>
      </p:sp>
      <p:sp>
        <p:nvSpPr>
          <p:cNvPr id="15" name="Rechthoek 14">
            <a:hlinkClick r:id="rId8" action="ppaction://hlinksldjump"/>
          </p:cNvPr>
          <p:cNvSpPr/>
          <p:nvPr/>
        </p:nvSpPr>
        <p:spPr>
          <a:xfrm>
            <a:off x="4928256" y="6157073"/>
            <a:ext cx="1215752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Vragen</a:t>
            </a:r>
            <a:endParaRPr lang="nl-NL" dirty="0"/>
          </a:p>
        </p:txBody>
      </p:sp>
      <p:sp>
        <p:nvSpPr>
          <p:cNvPr id="16" name="Tijdelijke aanduiding voor inhoud 2"/>
          <p:cNvSpPr txBox="1">
            <a:spLocks/>
          </p:cNvSpPr>
          <p:nvPr/>
        </p:nvSpPr>
        <p:spPr>
          <a:xfrm>
            <a:off x="467544" y="1380075"/>
            <a:ext cx="8229600" cy="4781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l-GR" sz="2000" u="sng" dirty="0">
                <a:solidFill>
                  <a:srgbClr val="FF0000"/>
                </a:solidFill>
              </a:rPr>
              <a:t>Εἰπεῖν</a:t>
            </a:r>
            <a:r>
              <a:rPr lang="el-GR" sz="2000" u="sng" dirty="0"/>
              <a:t> δὴ </a:t>
            </a:r>
            <a:r>
              <a:rPr lang="el-GR" sz="2000" u="sng" dirty="0">
                <a:solidFill>
                  <a:srgbClr val="0070C0"/>
                </a:solidFill>
              </a:rPr>
              <a:t>τὸν Σωκράτη</a:t>
            </a:r>
            <a:r>
              <a:rPr lang="el-GR" sz="2000" dirty="0"/>
              <a:t>, Οὐκοῦν </a:t>
            </a:r>
            <a:r>
              <a:rPr lang="el-GR" sz="2000" dirty="0">
                <a:solidFill>
                  <a:srgbClr val="0070C0"/>
                </a:solidFill>
              </a:rPr>
              <a:t>τοῦτό</a:t>
            </a:r>
            <a:r>
              <a:rPr lang="el-GR" sz="2000" dirty="0"/>
              <a:t> γ᾽ </a:t>
            </a:r>
            <a:r>
              <a:rPr lang="el-GR" sz="2000" dirty="0">
                <a:solidFill>
                  <a:srgbClr val="FF0000"/>
                </a:solidFill>
              </a:rPr>
              <a:t>ἐστὶν </a:t>
            </a:r>
            <a:r>
              <a:rPr lang="el-GR" sz="2000" dirty="0"/>
              <a:t>ἐκείνου </a:t>
            </a:r>
            <a:r>
              <a:rPr lang="el-GR" sz="2000" dirty="0">
                <a:solidFill>
                  <a:srgbClr val="FF0000"/>
                </a:solidFill>
              </a:rPr>
              <a:t>ἐρᾶν</a:t>
            </a:r>
            <a:r>
              <a:rPr lang="el-GR" sz="2000" dirty="0"/>
              <a:t>, </a:t>
            </a:r>
            <a:r>
              <a:rPr lang="el-GR" sz="2000" b="1" i="1" dirty="0">
                <a:solidFill>
                  <a:srgbClr val="0070C0"/>
                </a:solidFill>
              </a:rPr>
              <a:t>ὃ</a:t>
            </a:r>
            <a:r>
              <a:rPr lang="el-GR" sz="2000" i="1" dirty="0">
                <a:solidFill>
                  <a:srgbClr val="0070C0"/>
                </a:solidFill>
              </a:rPr>
              <a:t> </a:t>
            </a:r>
            <a:r>
              <a:rPr lang="el-GR" sz="2000" i="1" dirty="0"/>
              <a:t>οὔπω </a:t>
            </a:r>
            <a:r>
              <a:rPr lang="el-GR" sz="2000" i="1" dirty="0">
                <a:solidFill>
                  <a:srgbClr val="0070C0"/>
                </a:solidFill>
              </a:rPr>
              <a:t>ἕτοιμον</a:t>
            </a:r>
            <a:r>
              <a:rPr lang="el-GR" sz="2000" i="1" dirty="0"/>
              <a:t> αὐτῷ </a:t>
            </a:r>
            <a:r>
              <a:rPr lang="el-GR" sz="2000" i="1" dirty="0">
                <a:solidFill>
                  <a:srgbClr val="FF0000"/>
                </a:solidFill>
              </a:rPr>
              <a:t>ἐστιν</a:t>
            </a:r>
            <a:r>
              <a:rPr lang="el-GR" sz="2000" i="1" dirty="0"/>
              <a:t> οὐδὲ </a:t>
            </a:r>
            <a:r>
              <a:rPr lang="el-GR" sz="2000" i="1" dirty="0">
                <a:solidFill>
                  <a:srgbClr val="FF0000"/>
                </a:solidFill>
              </a:rPr>
              <a:t>ἔχει</a:t>
            </a:r>
            <a:r>
              <a:rPr lang="el-GR" sz="2000" dirty="0"/>
              <a:t>, </a:t>
            </a:r>
            <a:r>
              <a:rPr lang="el-GR" sz="2000" b="1" u="sng" dirty="0"/>
              <a:t>τὸ</a:t>
            </a:r>
            <a:r>
              <a:rPr lang="el-GR" sz="2000" u="sng" dirty="0"/>
              <a:t> εἰς τὸν ἔπειτα χρόνον </a:t>
            </a:r>
            <a:r>
              <a:rPr lang="el-GR" sz="2000" u="sng" dirty="0">
                <a:solidFill>
                  <a:srgbClr val="0070C0"/>
                </a:solidFill>
              </a:rPr>
              <a:t>ταῦτα</a:t>
            </a:r>
            <a:r>
              <a:rPr lang="el-GR" sz="2000" u="sng" dirty="0"/>
              <a:t> </a:t>
            </a:r>
            <a:r>
              <a:rPr lang="el-GR" sz="2000" u="sng" dirty="0">
                <a:solidFill>
                  <a:srgbClr val="FF0000"/>
                </a:solidFill>
              </a:rPr>
              <a:t>εἶναι</a:t>
            </a:r>
            <a:r>
              <a:rPr lang="el-GR" sz="2000" u="sng" dirty="0"/>
              <a:t> 275 αὐτῷ </a:t>
            </a:r>
            <a:r>
              <a:rPr lang="el-GR" sz="2000" u="sng" dirty="0">
                <a:solidFill>
                  <a:srgbClr val="0070C0"/>
                </a:solidFill>
              </a:rPr>
              <a:t>σῳζόμενα καὶ παρόντα</a:t>
            </a:r>
            <a:r>
              <a:rPr lang="el-GR" sz="2000" dirty="0"/>
              <a:t>; Πάνυ γε, </a:t>
            </a:r>
            <a:r>
              <a:rPr lang="el-GR" sz="2000" u="sng" dirty="0">
                <a:solidFill>
                  <a:srgbClr val="FF0000"/>
                </a:solidFill>
              </a:rPr>
              <a:t>φάναι</a:t>
            </a:r>
            <a:r>
              <a:rPr lang="el-GR" sz="2000" dirty="0"/>
              <a:t>. Καὶ </a:t>
            </a:r>
            <a:r>
              <a:rPr lang="el-GR" sz="2000" dirty="0">
                <a:solidFill>
                  <a:srgbClr val="0070C0"/>
                </a:solidFill>
              </a:rPr>
              <a:t>οὗτος</a:t>
            </a:r>
            <a:r>
              <a:rPr lang="el-GR" sz="2000" dirty="0"/>
              <a:t> ἄρα καὶ </a:t>
            </a:r>
            <a:r>
              <a:rPr lang="el-GR" sz="2000" dirty="0">
                <a:solidFill>
                  <a:srgbClr val="0070C0"/>
                </a:solidFill>
              </a:rPr>
              <a:t>ἄλλος πᾶς ὁ ἐπιθυμῶν </a:t>
            </a:r>
            <a:r>
              <a:rPr lang="el-GR" sz="2000" dirty="0"/>
              <a:t>τοῦ μὴ ἑτοίμου </a:t>
            </a:r>
            <a:r>
              <a:rPr lang="el-GR" sz="2000" dirty="0">
                <a:solidFill>
                  <a:srgbClr val="FF0000"/>
                </a:solidFill>
              </a:rPr>
              <a:t>ἐπιθυμεῖ</a:t>
            </a:r>
            <a:r>
              <a:rPr lang="el-GR" sz="2000" dirty="0"/>
              <a:t> καὶ τοῦ μὴ παρόντος, καὶ </a:t>
            </a:r>
            <a:r>
              <a:rPr lang="el-GR" sz="2000" b="1" i="1" dirty="0">
                <a:solidFill>
                  <a:srgbClr val="FFC000"/>
                </a:solidFill>
              </a:rPr>
              <a:t>ὃ</a:t>
            </a:r>
            <a:r>
              <a:rPr lang="el-GR" sz="2000" i="1" dirty="0">
                <a:solidFill>
                  <a:srgbClr val="FFC000"/>
                </a:solidFill>
              </a:rPr>
              <a:t> </a:t>
            </a:r>
            <a:r>
              <a:rPr lang="el-GR" sz="2000" i="1" dirty="0"/>
              <a:t>μὴ </a:t>
            </a:r>
            <a:r>
              <a:rPr lang="el-GR" sz="2000" i="1" dirty="0">
                <a:solidFill>
                  <a:srgbClr val="FF0000"/>
                </a:solidFill>
              </a:rPr>
              <a:t>ἔχει</a:t>
            </a:r>
            <a:r>
              <a:rPr lang="el-GR" sz="2000" i="1" dirty="0"/>
              <a:t> καὶ </a:t>
            </a:r>
            <a:r>
              <a:rPr lang="el-GR" sz="2000" b="1" i="1" dirty="0">
                <a:solidFill>
                  <a:srgbClr val="0070C0"/>
                </a:solidFill>
              </a:rPr>
              <a:t>ὃ</a:t>
            </a:r>
            <a:r>
              <a:rPr lang="el-GR" sz="2000" i="1" dirty="0">
                <a:solidFill>
                  <a:srgbClr val="0070C0"/>
                </a:solidFill>
              </a:rPr>
              <a:t> </a:t>
            </a:r>
            <a:r>
              <a:rPr lang="el-GR" sz="2000" i="1" dirty="0"/>
              <a:t>μὴ </a:t>
            </a:r>
            <a:r>
              <a:rPr lang="el-GR" sz="2000" i="1" dirty="0">
                <a:solidFill>
                  <a:srgbClr val="FF0000"/>
                </a:solidFill>
              </a:rPr>
              <a:t>ἔστιν</a:t>
            </a:r>
            <a:r>
              <a:rPr lang="el-GR" sz="2000" i="1" dirty="0"/>
              <a:t> </a:t>
            </a:r>
            <a:r>
              <a:rPr lang="el-GR" sz="2000" i="1" dirty="0">
                <a:solidFill>
                  <a:srgbClr val="0070C0"/>
                </a:solidFill>
              </a:rPr>
              <a:t>αὐτὸς</a:t>
            </a:r>
            <a:r>
              <a:rPr lang="el-GR" sz="2000" i="1" dirty="0"/>
              <a:t> καὶ </a:t>
            </a:r>
            <a:r>
              <a:rPr lang="el-GR" sz="2000" b="1" i="1" dirty="0"/>
              <a:t>οὗ</a:t>
            </a:r>
            <a:r>
              <a:rPr lang="el-GR" sz="2000" i="1" dirty="0"/>
              <a:t> </a:t>
            </a:r>
            <a:r>
              <a:rPr lang="el-GR" sz="2000" i="1" dirty="0">
                <a:solidFill>
                  <a:srgbClr val="0070C0"/>
                </a:solidFill>
              </a:rPr>
              <a:t>ἐνδεής</a:t>
            </a:r>
            <a:r>
              <a:rPr lang="el-GR" sz="2000" i="1" dirty="0"/>
              <a:t> </a:t>
            </a:r>
            <a:r>
              <a:rPr lang="el-GR" sz="2000" i="1" dirty="0">
                <a:solidFill>
                  <a:srgbClr val="FF0000"/>
                </a:solidFill>
              </a:rPr>
              <a:t>ἐστι</a:t>
            </a:r>
            <a:r>
              <a:rPr lang="el-GR" sz="2000" dirty="0"/>
              <a:t>, </a:t>
            </a:r>
            <a:r>
              <a:rPr lang="el-GR" sz="2000" dirty="0">
                <a:solidFill>
                  <a:srgbClr val="0070C0"/>
                </a:solidFill>
              </a:rPr>
              <a:t>τοιαῦτ᾽ ἄττα </a:t>
            </a:r>
            <a:r>
              <a:rPr lang="el-GR" sz="2000" dirty="0">
                <a:solidFill>
                  <a:srgbClr val="FF0000"/>
                </a:solidFill>
              </a:rPr>
              <a:t>ἐστὶν</a:t>
            </a:r>
            <a:r>
              <a:rPr lang="el-GR" sz="2000" dirty="0"/>
              <a:t> </a:t>
            </a:r>
            <a:r>
              <a:rPr lang="el-GR" sz="2000" b="1" i="1" dirty="0"/>
              <a:t>ὧν</a:t>
            </a:r>
            <a:r>
              <a:rPr lang="el-GR" sz="2000" i="1" dirty="0"/>
              <a:t> </a:t>
            </a:r>
            <a:r>
              <a:rPr lang="el-GR" sz="2000" i="1" dirty="0">
                <a:solidFill>
                  <a:srgbClr val="0070C0"/>
                </a:solidFill>
              </a:rPr>
              <a:t>ἡ ἐπιθυμία τε καὶ ὁ ἔρως </a:t>
            </a:r>
            <a:r>
              <a:rPr lang="el-GR" sz="2000" i="1" dirty="0">
                <a:solidFill>
                  <a:srgbClr val="FF0000"/>
                </a:solidFill>
              </a:rPr>
              <a:t>ἐστίν</a:t>
            </a:r>
            <a:r>
              <a:rPr lang="el-GR" sz="2000" i="1" dirty="0"/>
              <a:t>;</a:t>
            </a:r>
            <a:r>
              <a:rPr lang="el-GR" sz="2000" dirty="0"/>
              <a:t> 280 Πάνυ γ᾽, </a:t>
            </a:r>
            <a:r>
              <a:rPr lang="el-GR" sz="2000" u="sng" dirty="0">
                <a:solidFill>
                  <a:srgbClr val="FF0000"/>
                </a:solidFill>
              </a:rPr>
              <a:t>εἰπεῖν</a:t>
            </a:r>
            <a:r>
              <a:rPr lang="el-GR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4712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nl-NL" sz="3600" dirty="0" smtClean="0"/>
              <a:t>6.4 Agathon ondervraagd</a:t>
            </a:r>
            <a:br>
              <a:rPr lang="nl-NL" sz="3600" dirty="0" smtClean="0"/>
            </a:br>
            <a:r>
              <a:rPr lang="nl-NL" sz="3600" dirty="0" smtClean="0"/>
              <a:t>hfdst. 6.222-27</a:t>
            </a:r>
            <a:endParaRPr lang="nl-NL" sz="3600" dirty="0"/>
          </a:p>
        </p:txBody>
      </p:sp>
      <p:sp>
        <p:nvSpPr>
          <p:cNvPr id="9" name="Rechthoek 8">
            <a:hlinkClick r:id="rId2" action="ppaction://hlinksldjump"/>
          </p:cNvPr>
          <p:cNvSpPr/>
          <p:nvPr/>
        </p:nvSpPr>
        <p:spPr>
          <a:xfrm>
            <a:off x="6289451" y="6157073"/>
            <a:ext cx="1080120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Vertaling</a:t>
            </a:r>
            <a:endParaRPr lang="nl-NL" dirty="0"/>
          </a:p>
        </p:txBody>
      </p:sp>
      <p:sp>
        <p:nvSpPr>
          <p:cNvPr id="10" name="Rechthoek 9">
            <a:hlinkClick r:id="rId3" action="ppaction://hlinksldjump"/>
          </p:cNvPr>
          <p:cNvSpPr/>
          <p:nvPr/>
        </p:nvSpPr>
        <p:spPr>
          <a:xfrm>
            <a:off x="2765162" y="6157073"/>
            <a:ext cx="1080120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Structuur</a:t>
            </a:r>
            <a:endParaRPr lang="nl-NL" dirty="0"/>
          </a:p>
        </p:txBody>
      </p:sp>
      <p:sp>
        <p:nvSpPr>
          <p:cNvPr id="11" name="Rechthoek 10">
            <a:hlinkClick r:id="rId4" action="ppaction://hlinksldjump"/>
          </p:cNvPr>
          <p:cNvSpPr/>
          <p:nvPr/>
        </p:nvSpPr>
        <p:spPr>
          <a:xfrm>
            <a:off x="1765115" y="6161203"/>
            <a:ext cx="854604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Tekst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" name="Rechthoek 11">
            <a:hlinkClick r:id="rId5" action="ppaction://hlinksldjump"/>
          </p:cNvPr>
          <p:cNvSpPr/>
          <p:nvPr/>
        </p:nvSpPr>
        <p:spPr>
          <a:xfrm>
            <a:off x="3990725" y="6161203"/>
            <a:ext cx="792088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Extra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3" name="Rechthoek 12">
            <a:hlinkClick r:id="rId6" action="ppaction://hlinksldjump"/>
          </p:cNvPr>
          <p:cNvSpPr/>
          <p:nvPr/>
        </p:nvSpPr>
        <p:spPr>
          <a:xfrm>
            <a:off x="539552" y="6161203"/>
            <a:ext cx="1080120" cy="36004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Vorige</a:t>
            </a:r>
            <a:endParaRPr lang="nl-NL" dirty="0"/>
          </a:p>
        </p:txBody>
      </p:sp>
      <p:sp>
        <p:nvSpPr>
          <p:cNvPr id="14" name="Rechthoek 13">
            <a:hlinkClick r:id="rId7" action="ppaction://hlinksldjump"/>
          </p:cNvPr>
          <p:cNvSpPr/>
          <p:nvPr/>
        </p:nvSpPr>
        <p:spPr>
          <a:xfrm>
            <a:off x="7515015" y="6157073"/>
            <a:ext cx="1080120" cy="3683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Volgende</a:t>
            </a:r>
            <a:endParaRPr lang="nl-NL" dirty="0"/>
          </a:p>
        </p:txBody>
      </p:sp>
      <p:sp>
        <p:nvSpPr>
          <p:cNvPr id="15" name="Rechthoek 14">
            <a:hlinkClick r:id="rId8" action="ppaction://hlinksldjump"/>
          </p:cNvPr>
          <p:cNvSpPr/>
          <p:nvPr/>
        </p:nvSpPr>
        <p:spPr>
          <a:xfrm>
            <a:off x="4928256" y="6157073"/>
            <a:ext cx="1215752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Vragen</a:t>
            </a:r>
            <a:endParaRPr lang="nl-NL" dirty="0"/>
          </a:p>
        </p:txBody>
      </p:sp>
      <p:sp>
        <p:nvSpPr>
          <p:cNvPr id="16" name="Tijdelijke aanduiding voor inhoud 2"/>
          <p:cNvSpPr txBox="1">
            <a:spLocks/>
          </p:cNvSpPr>
          <p:nvPr/>
        </p:nvSpPr>
        <p:spPr>
          <a:xfrm>
            <a:off x="467544" y="1380075"/>
            <a:ext cx="8229600" cy="4781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l-GR" sz="2000" dirty="0"/>
              <a:t>Καὶ μήν, ὦ φίλε Ἀγάθων, καλῶς μοι </a:t>
            </a:r>
            <a:r>
              <a:rPr lang="el-GR" sz="2000" dirty="0">
                <a:solidFill>
                  <a:srgbClr val="FF0000"/>
                </a:solidFill>
              </a:rPr>
              <a:t>ἔδοξας καθηγήσασθαι </a:t>
            </a:r>
            <a:r>
              <a:rPr lang="el-GR" sz="2000" dirty="0"/>
              <a:t>τοῦ λόγου, </a:t>
            </a:r>
            <a:r>
              <a:rPr lang="el-GR" sz="2000" dirty="0">
                <a:solidFill>
                  <a:srgbClr val="0070C0"/>
                </a:solidFill>
              </a:rPr>
              <a:t>λέγων</a:t>
            </a:r>
            <a:r>
              <a:rPr lang="el-GR" sz="2000" dirty="0"/>
              <a:t> </a:t>
            </a:r>
            <a:r>
              <a:rPr lang="el-GR" sz="2000" b="1" i="1" dirty="0"/>
              <a:t>ὅτι</a:t>
            </a:r>
            <a:r>
              <a:rPr lang="el-GR" sz="2000" i="1" dirty="0"/>
              <a:t> πρῶτον μὲν </a:t>
            </a:r>
            <a:r>
              <a:rPr lang="el-GR" sz="2000" i="1" dirty="0">
                <a:solidFill>
                  <a:srgbClr val="FF0000"/>
                </a:solidFill>
              </a:rPr>
              <a:t>δέοι</a:t>
            </a:r>
            <a:r>
              <a:rPr lang="el-GR" sz="2000" i="1" dirty="0"/>
              <a:t> </a:t>
            </a:r>
            <a:r>
              <a:rPr lang="el-GR" sz="2000" i="1" dirty="0">
                <a:solidFill>
                  <a:srgbClr val="FFC000"/>
                </a:solidFill>
              </a:rPr>
              <a:t>αὐτὸν</a:t>
            </a:r>
            <a:r>
              <a:rPr lang="el-GR" sz="2000" i="1" dirty="0"/>
              <a:t> </a:t>
            </a:r>
            <a:r>
              <a:rPr lang="el-GR" sz="2000" i="1" dirty="0">
                <a:solidFill>
                  <a:srgbClr val="FF0000"/>
                </a:solidFill>
              </a:rPr>
              <a:t>ἐπιδεῖξαι</a:t>
            </a:r>
            <a:r>
              <a:rPr lang="el-GR" sz="2000" i="1" dirty="0"/>
              <a:t> </a:t>
            </a:r>
            <a:r>
              <a:rPr lang="el-GR" sz="2000" b="1" i="1" dirty="0">
                <a:solidFill>
                  <a:srgbClr val="0070C0"/>
                </a:solidFill>
              </a:rPr>
              <a:t>ὁποῖός</a:t>
            </a:r>
            <a:r>
              <a:rPr lang="el-GR" sz="2000" i="1" dirty="0">
                <a:solidFill>
                  <a:srgbClr val="0070C0"/>
                </a:solidFill>
              </a:rPr>
              <a:t> τίς</a:t>
            </a:r>
            <a:r>
              <a:rPr lang="el-GR" sz="2000" i="1" dirty="0"/>
              <a:t> </a:t>
            </a:r>
            <a:r>
              <a:rPr lang="el-GR" sz="2000" i="1" dirty="0">
                <a:solidFill>
                  <a:srgbClr val="FF0000"/>
                </a:solidFill>
              </a:rPr>
              <a:t>ἐστιν</a:t>
            </a:r>
            <a:r>
              <a:rPr lang="el-GR" sz="2000" i="1" dirty="0"/>
              <a:t> </a:t>
            </a:r>
            <a:r>
              <a:rPr lang="el-GR" sz="2000" i="1" dirty="0">
                <a:solidFill>
                  <a:srgbClr val="0070C0"/>
                </a:solidFill>
              </a:rPr>
              <a:t>ὁ Ἔρως</a:t>
            </a:r>
            <a:r>
              <a:rPr lang="el-GR" sz="2000" i="1" dirty="0"/>
              <a:t>, ὕστερον δὲ </a:t>
            </a:r>
            <a:r>
              <a:rPr lang="el-GR" sz="2000" i="1" dirty="0">
                <a:solidFill>
                  <a:srgbClr val="FFC000"/>
                </a:solidFill>
              </a:rPr>
              <a:t>τὰ ἔργα αὐτοῦ</a:t>
            </a:r>
            <a:r>
              <a:rPr lang="el-GR" sz="2000" dirty="0">
                <a:solidFill>
                  <a:srgbClr val="FFC000"/>
                </a:solidFill>
              </a:rPr>
              <a:t>.</a:t>
            </a:r>
            <a:r>
              <a:rPr lang="el-GR" sz="2000" dirty="0"/>
              <a:t> </a:t>
            </a:r>
            <a:r>
              <a:rPr lang="el-GR" sz="2000" dirty="0">
                <a:solidFill>
                  <a:srgbClr val="FFC000"/>
                </a:solidFill>
              </a:rPr>
              <a:t>Ταύτην τὴν ἀρχὴν </a:t>
            </a:r>
            <a:r>
              <a:rPr lang="el-GR" sz="2000" dirty="0"/>
              <a:t>πάνυ </a:t>
            </a:r>
            <a:r>
              <a:rPr lang="el-GR" sz="2000" dirty="0">
                <a:solidFill>
                  <a:srgbClr val="FF0000"/>
                </a:solidFill>
              </a:rPr>
              <a:t>ἄγαμαι</a:t>
            </a:r>
            <a:r>
              <a:rPr lang="el-GR" sz="2000" dirty="0"/>
              <a:t>. Ἴθι οὖν 225 μοι περὶ Ἔρωτος, </a:t>
            </a:r>
            <a:r>
              <a:rPr lang="el-GR" sz="2000" b="1" i="1" dirty="0"/>
              <a:t>ἐπειδὴ</a:t>
            </a:r>
            <a:r>
              <a:rPr lang="el-GR" sz="2000" i="1" dirty="0"/>
              <a:t> καὶ τἆλλα καλῶς καὶ μεγαλοπρεπῶς </a:t>
            </a:r>
            <a:r>
              <a:rPr lang="el-GR" sz="2000" i="1" dirty="0">
                <a:solidFill>
                  <a:srgbClr val="FF0000"/>
                </a:solidFill>
              </a:rPr>
              <a:t>διῆλθες</a:t>
            </a:r>
            <a:r>
              <a:rPr lang="nl-NL" sz="2000" i="1" dirty="0">
                <a:solidFill>
                  <a:srgbClr val="FF0000"/>
                </a:solidFill>
              </a:rPr>
              <a:t> </a:t>
            </a:r>
            <a:r>
              <a:rPr lang="el-GR" sz="2000" b="1" i="1" dirty="0">
                <a:solidFill>
                  <a:srgbClr val="0070C0"/>
                </a:solidFill>
              </a:rPr>
              <a:t>οἷός</a:t>
            </a:r>
            <a:r>
              <a:rPr lang="el-GR" sz="2000" i="1" dirty="0">
                <a:solidFill>
                  <a:srgbClr val="0070C0"/>
                </a:solidFill>
              </a:rPr>
              <a:t> </a:t>
            </a:r>
            <a:r>
              <a:rPr lang="el-GR" sz="2000" i="1" dirty="0">
                <a:solidFill>
                  <a:srgbClr val="FF0000"/>
                </a:solidFill>
              </a:rPr>
              <a:t>ἐστι</a:t>
            </a:r>
            <a:r>
              <a:rPr lang="el-GR" sz="2000" i="1" dirty="0"/>
              <a:t>, </a:t>
            </a:r>
            <a:r>
              <a:rPr lang="el-GR" sz="2000" dirty="0"/>
              <a:t>καὶ </a:t>
            </a:r>
            <a:r>
              <a:rPr lang="el-GR" sz="2000" dirty="0">
                <a:solidFill>
                  <a:srgbClr val="FFC000"/>
                </a:solidFill>
              </a:rPr>
              <a:t>τόδε</a:t>
            </a:r>
            <a:r>
              <a:rPr lang="el-GR" sz="2000" dirty="0"/>
              <a:t> </a:t>
            </a:r>
            <a:r>
              <a:rPr lang="el-GR" sz="2000" dirty="0">
                <a:solidFill>
                  <a:srgbClr val="FF0000"/>
                </a:solidFill>
              </a:rPr>
              <a:t>εἰπέ</a:t>
            </a:r>
            <a:r>
              <a:rPr lang="el-GR" sz="2000" dirty="0"/>
              <a:t>· πότερόν </a:t>
            </a:r>
            <a:r>
              <a:rPr lang="el-GR" sz="2000" dirty="0">
                <a:solidFill>
                  <a:srgbClr val="FF0000"/>
                </a:solidFill>
              </a:rPr>
              <a:t>ἐστι</a:t>
            </a:r>
            <a:r>
              <a:rPr lang="el-GR" sz="2000" dirty="0"/>
              <a:t> </a:t>
            </a:r>
            <a:r>
              <a:rPr lang="el-GR" sz="2000" dirty="0">
                <a:solidFill>
                  <a:srgbClr val="0070C0"/>
                </a:solidFill>
              </a:rPr>
              <a:t>τοιοῦτος </a:t>
            </a:r>
            <a:r>
              <a:rPr lang="el-GR" sz="2000" b="1" i="1" dirty="0">
                <a:solidFill>
                  <a:srgbClr val="0070C0"/>
                </a:solidFill>
              </a:rPr>
              <a:t>οἷος</a:t>
            </a:r>
            <a:r>
              <a:rPr lang="el-GR" sz="2000" i="1" dirty="0">
                <a:solidFill>
                  <a:srgbClr val="0070C0"/>
                </a:solidFill>
              </a:rPr>
              <a:t> </a:t>
            </a:r>
            <a:r>
              <a:rPr lang="el-GR" sz="2000" i="1" dirty="0">
                <a:solidFill>
                  <a:srgbClr val="FF0000"/>
                </a:solidFill>
              </a:rPr>
              <a:t>εἶναί</a:t>
            </a:r>
            <a:r>
              <a:rPr lang="el-GR" sz="2000" i="1" dirty="0"/>
              <a:t> τινος </a:t>
            </a:r>
            <a:r>
              <a:rPr lang="el-GR" sz="2000" i="1" dirty="0">
                <a:solidFill>
                  <a:srgbClr val="0070C0"/>
                </a:solidFill>
              </a:rPr>
              <a:t>ὁ Ἔρως ἔρως</a:t>
            </a:r>
            <a:r>
              <a:rPr lang="el-GR" sz="2000" dirty="0"/>
              <a:t>, ἢ οὐδενός;  </a:t>
            </a:r>
          </a:p>
        </p:txBody>
      </p:sp>
    </p:spTree>
    <p:extLst>
      <p:ext uri="{BB962C8B-B14F-4D97-AF65-F5344CB8AC3E}">
        <p14:creationId xmlns:p14="http://schemas.microsoft.com/office/powerpoint/2010/main" val="306639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nl-NL" sz="3600" dirty="0" smtClean="0"/>
              <a:t>6.4 Agathon ondervraagd</a:t>
            </a:r>
            <a:br>
              <a:rPr lang="nl-NL" sz="3600" dirty="0" smtClean="0"/>
            </a:br>
            <a:r>
              <a:rPr lang="nl-NL" sz="3600" dirty="0" smtClean="0"/>
              <a:t>hfdst. 6.273-80</a:t>
            </a:r>
            <a:endParaRPr lang="nl-NL" sz="3600" dirty="0"/>
          </a:p>
        </p:txBody>
      </p:sp>
      <p:sp>
        <p:nvSpPr>
          <p:cNvPr id="9" name="Rechthoek 8">
            <a:hlinkClick r:id="rId3" action="ppaction://hlinksldjump"/>
          </p:cNvPr>
          <p:cNvSpPr/>
          <p:nvPr/>
        </p:nvSpPr>
        <p:spPr>
          <a:xfrm>
            <a:off x="6289451" y="6157073"/>
            <a:ext cx="1080120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Vertaling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0" name="Rechthoek 9">
            <a:hlinkClick r:id="rId4" action="ppaction://hlinksldjump"/>
          </p:cNvPr>
          <p:cNvSpPr/>
          <p:nvPr/>
        </p:nvSpPr>
        <p:spPr>
          <a:xfrm>
            <a:off x="2765162" y="6157073"/>
            <a:ext cx="1080120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Structuur</a:t>
            </a:r>
            <a:endParaRPr lang="nl-NL" dirty="0"/>
          </a:p>
        </p:txBody>
      </p:sp>
      <p:sp>
        <p:nvSpPr>
          <p:cNvPr id="11" name="Rechthoek 10">
            <a:hlinkClick r:id="rId5" action="ppaction://hlinksldjump"/>
          </p:cNvPr>
          <p:cNvSpPr/>
          <p:nvPr/>
        </p:nvSpPr>
        <p:spPr>
          <a:xfrm>
            <a:off x="1765115" y="6161203"/>
            <a:ext cx="854604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Tekst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" name="Rechthoek 11">
            <a:hlinkClick r:id="rId6" action="ppaction://hlinksldjump"/>
          </p:cNvPr>
          <p:cNvSpPr/>
          <p:nvPr/>
        </p:nvSpPr>
        <p:spPr>
          <a:xfrm>
            <a:off x="3990725" y="6161203"/>
            <a:ext cx="792088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Extra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3" name="Rechthoek 12">
            <a:hlinkClick r:id="rId5" action="ppaction://hlinksldjump"/>
          </p:cNvPr>
          <p:cNvSpPr/>
          <p:nvPr/>
        </p:nvSpPr>
        <p:spPr>
          <a:xfrm>
            <a:off x="539552" y="6161203"/>
            <a:ext cx="1080120" cy="36004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Vorige</a:t>
            </a:r>
            <a:endParaRPr lang="nl-NL" dirty="0"/>
          </a:p>
        </p:txBody>
      </p:sp>
      <p:sp>
        <p:nvSpPr>
          <p:cNvPr id="14" name="Rechthoek 13">
            <a:hlinkClick r:id="rId7" action="ppaction://hlinksldjump"/>
          </p:cNvPr>
          <p:cNvSpPr/>
          <p:nvPr/>
        </p:nvSpPr>
        <p:spPr>
          <a:xfrm>
            <a:off x="7515015" y="6157073"/>
            <a:ext cx="1080120" cy="3683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Volgende</a:t>
            </a:r>
            <a:endParaRPr lang="nl-NL" dirty="0"/>
          </a:p>
        </p:txBody>
      </p:sp>
      <p:sp>
        <p:nvSpPr>
          <p:cNvPr id="15" name="Rechthoek 14">
            <a:hlinkClick r:id="rId8" action="ppaction://hlinksldjump"/>
          </p:cNvPr>
          <p:cNvSpPr/>
          <p:nvPr/>
        </p:nvSpPr>
        <p:spPr>
          <a:xfrm>
            <a:off x="4928256" y="6157073"/>
            <a:ext cx="1215752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Vragen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6" name="Tijdelijke aanduiding voor inhoud 2"/>
          <p:cNvSpPr txBox="1">
            <a:spLocks/>
          </p:cNvSpPr>
          <p:nvPr/>
        </p:nvSpPr>
        <p:spPr>
          <a:xfrm>
            <a:off x="467544" y="1380075"/>
            <a:ext cx="8229600" cy="4781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l-GR" sz="2000" dirty="0" err="1" smtClean="0"/>
              <a:t>Εἰπεῖν</a:t>
            </a:r>
            <a:r>
              <a:rPr lang="el-GR" sz="2000" dirty="0" smtClean="0"/>
              <a:t> </a:t>
            </a:r>
            <a:r>
              <a:rPr lang="el-GR" sz="2000" dirty="0" err="1" smtClean="0"/>
              <a:t>δὴ</a:t>
            </a:r>
            <a:r>
              <a:rPr lang="el-GR" sz="2000" dirty="0" smtClean="0"/>
              <a:t> </a:t>
            </a:r>
            <a:r>
              <a:rPr lang="el-GR" sz="2000" dirty="0" err="1" smtClean="0"/>
              <a:t>τὸν</a:t>
            </a:r>
            <a:r>
              <a:rPr lang="el-GR" sz="2000" dirty="0" smtClean="0"/>
              <a:t> Σωκράτη, </a:t>
            </a:r>
            <a:r>
              <a:rPr lang="el-GR" sz="2000" dirty="0" err="1" smtClean="0"/>
              <a:t>Οὐκοῦν</a:t>
            </a:r>
            <a:r>
              <a:rPr lang="el-GR" sz="2000" dirty="0" smtClean="0"/>
              <a:t> </a:t>
            </a:r>
            <a:r>
              <a:rPr lang="el-GR" sz="2000" dirty="0" err="1" smtClean="0"/>
              <a:t>τοῦτό</a:t>
            </a:r>
            <a:r>
              <a:rPr lang="el-GR" sz="2000" dirty="0" smtClean="0"/>
              <a:t> </a:t>
            </a:r>
            <a:r>
              <a:rPr lang="el-GR" sz="2000" dirty="0" err="1" smtClean="0"/>
              <a:t>γ᾽</a:t>
            </a:r>
            <a:r>
              <a:rPr lang="el-GR" sz="2000" dirty="0" smtClean="0"/>
              <a:t> </a:t>
            </a:r>
            <a:r>
              <a:rPr lang="el-GR" sz="2000" dirty="0" err="1" smtClean="0"/>
              <a:t>ἐστὶν</a:t>
            </a:r>
            <a:r>
              <a:rPr lang="el-GR" sz="2000" dirty="0" smtClean="0"/>
              <a:t> </a:t>
            </a:r>
            <a:r>
              <a:rPr lang="el-GR" sz="2000" dirty="0" err="1" smtClean="0"/>
              <a:t>ἐκείνου</a:t>
            </a:r>
            <a:r>
              <a:rPr lang="el-GR" sz="2000" dirty="0" smtClean="0"/>
              <a:t> </a:t>
            </a:r>
            <a:r>
              <a:rPr lang="el-GR" sz="2000" dirty="0" err="1" smtClean="0"/>
              <a:t>ἐρᾶν</a:t>
            </a:r>
            <a:r>
              <a:rPr lang="el-GR" sz="2000" dirty="0" smtClean="0"/>
              <a:t>, ὃ </a:t>
            </a:r>
            <a:r>
              <a:rPr lang="el-GR" sz="2000" dirty="0" err="1" smtClean="0"/>
              <a:t>οὔπω</a:t>
            </a:r>
            <a:r>
              <a:rPr lang="el-GR" sz="2000" dirty="0" smtClean="0"/>
              <a:t> </a:t>
            </a:r>
            <a:r>
              <a:rPr lang="el-GR" sz="2000" dirty="0" err="1" smtClean="0">
                <a:solidFill>
                  <a:srgbClr val="92D050"/>
                </a:solidFill>
              </a:rPr>
              <a:t>ἕτοιμον</a:t>
            </a:r>
            <a:r>
              <a:rPr lang="nl-NL" sz="2000" dirty="0" smtClean="0">
                <a:solidFill>
                  <a:srgbClr val="92D050"/>
                </a:solidFill>
              </a:rPr>
              <a:t> (1)</a:t>
            </a:r>
            <a:r>
              <a:rPr lang="el-GR" sz="2000" dirty="0" smtClean="0"/>
              <a:t> </a:t>
            </a:r>
            <a:r>
              <a:rPr lang="el-GR" sz="2000" dirty="0" err="1" smtClean="0"/>
              <a:t>αὐτῷ</a:t>
            </a:r>
            <a:r>
              <a:rPr lang="el-GR" sz="2000" dirty="0" smtClean="0"/>
              <a:t> </a:t>
            </a:r>
            <a:r>
              <a:rPr lang="el-GR" sz="2000" dirty="0" err="1" smtClean="0"/>
              <a:t>ἐστιν</a:t>
            </a:r>
            <a:r>
              <a:rPr lang="el-GR" sz="2000" dirty="0" smtClean="0"/>
              <a:t> </a:t>
            </a:r>
            <a:r>
              <a:rPr lang="el-GR" sz="2000" dirty="0" err="1" smtClean="0"/>
              <a:t>οὐδὲ</a:t>
            </a:r>
            <a:r>
              <a:rPr lang="el-GR" sz="2000" dirty="0" smtClean="0"/>
              <a:t> </a:t>
            </a:r>
            <a:r>
              <a:rPr lang="el-GR" sz="2000" dirty="0" err="1" smtClean="0"/>
              <a:t>ἔχει</a:t>
            </a:r>
            <a:r>
              <a:rPr lang="el-GR" sz="2000" dirty="0" smtClean="0"/>
              <a:t>, </a:t>
            </a:r>
            <a:r>
              <a:rPr lang="el-GR" sz="2000" dirty="0" err="1" smtClean="0"/>
              <a:t>τὸ</a:t>
            </a:r>
            <a:r>
              <a:rPr lang="el-GR" sz="2000" dirty="0" smtClean="0"/>
              <a:t> </a:t>
            </a:r>
            <a:r>
              <a:rPr lang="el-GR" sz="2000" dirty="0" err="1" smtClean="0"/>
              <a:t>εἰς</a:t>
            </a:r>
            <a:r>
              <a:rPr lang="el-GR" sz="2000" dirty="0" smtClean="0"/>
              <a:t> </a:t>
            </a:r>
            <a:r>
              <a:rPr lang="el-GR" sz="2000" dirty="0" err="1" smtClean="0"/>
              <a:t>τὸν</a:t>
            </a:r>
            <a:r>
              <a:rPr lang="el-GR" sz="2000" dirty="0" smtClean="0"/>
              <a:t> </a:t>
            </a:r>
            <a:r>
              <a:rPr lang="el-GR" sz="2000" dirty="0" err="1" smtClean="0"/>
              <a:t>ἔπειτα</a:t>
            </a:r>
            <a:r>
              <a:rPr lang="el-GR" sz="2000" dirty="0" smtClean="0"/>
              <a:t> </a:t>
            </a:r>
            <a:r>
              <a:rPr lang="el-GR" sz="2000" dirty="0" err="1" smtClean="0"/>
              <a:t>χρόνον</a:t>
            </a:r>
            <a:r>
              <a:rPr lang="el-GR" sz="2000" dirty="0" smtClean="0"/>
              <a:t> </a:t>
            </a:r>
            <a:r>
              <a:rPr lang="el-GR" sz="2000" dirty="0" err="1" smtClean="0"/>
              <a:t>ταῦτα</a:t>
            </a:r>
            <a:r>
              <a:rPr lang="el-GR" sz="2000" dirty="0" smtClean="0"/>
              <a:t> </a:t>
            </a:r>
            <a:r>
              <a:rPr lang="el-GR" sz="2000" dirty="0" err="1" smtClean="0"/>
              <a:t>εἶναι</a:t>
            </a:r>
            <a:r>
              <a:rPr lang="el-GR" sz="2000" dirty="0" smtClean="0"/>
              <a:t> 275 </a:t>
            </a:r>
            <a:r>
              <a:rPr lang="el-GR" sz="2000" dirty="0" err="1" smtClean="0"/>
              <a:t>αὐτῷ</a:t>
            </a:r>
            <a:r>
              <a:rPr lang="el-GR" sz="2000" dirty="0" smtClean="0"/>
              <a:t> </a:t>
            </a:r>
            <a:r>
              <a:rPr lang="el-GR" sz="2000" dirty="0" err="1" smtClean="0"/>
              <a:t>σῳζόμενα</a:t>
            </a:r>
            <a:r>
              <a:rPr lang="el-GR" sz="2000" dirty="0" smtClean="0"/>
              <a:t> </a:t>
            </a:r>
            <a:r>
              <a:rPr lang="el-GR" sz="2000" dirty="0" err="1" smtClean="0"/>
              <a:t>καὶ</a:t>
            </a:r>
            <a:r>
              <a:rPr lang="el-GR" sz="2000" dirty="0" smtClean="0"/>
              <a:t> παρόντα; Πάνυ </a:t>
            </a:r>
            <a:r>
              <a:rPr lang="el-GR" sz="2000" dirty="0" err="1" smtClean="0"/>
              <a:t>γε</a:t>
            </a:r>
            <a:r>
              <a:rPr lang="el-GR" sz="2000" dirty="0" smtClean="0"/>
              <a:t>, </a:t>
            </a:r>
            <a:r>
              <a:rPr lang="el-GR" sz="2000" dirty="0" err="1" smtClean="0"/>
              <a:t>φάναι</a:t>
            </a:r>
            <a:r>
              <a:rPr lang="el-GR" sz="2000" dirty="0" smtClean="0"/>
              <a:t>. </a:t>
            </a:r>
            <a:r>
              <a:rPr lang="el-GR" sz="2000" dirty="0" err="1" smtClean="0"/>
              <a:t>Καὶ</a:t>
            </a:r>
            <a:r>
              <a:rPr lang="el-GR" sz="2000" dirty="0" smtClean="0"/>
              <a:t> </a:t>
            </a:r>
            <a:r>
              <a:rPr lang="el-GR" sz="2000" dirty="0" err="1" smtClean="0">
                <a:solidFill>
                  <a:srgbClr val="92D050"/>
                </a:solidFill>
              </a:rPr>
              <a:t>οὗτος</a:t>
            </a:r>
            <a:r>
              <a:rPr lang="nl-NL" sz="2000" dirty="0" smtClean="0">
                <a:solidFill>
                  <a:srgbClr val="92D050"/>
                </a:solidFill>
              </a:rPr>
              <a:t> (2)</a:t>
            </a:r>
            <a:r>
              <a:rPr lang="el-GR" sz="2000" dirty="0" smtClean="0"/>
              <a:t> </a:t>
            </a:r>
            <a:r>
              <a:rPr lang="el-GR" sz="2000" dirty="0" err="1" smtClean="0"/>
              <a:t>ἄρα</a:t>
            </a:r>
            <a:r>
              <a:rPr lang="el-GR" sz="2000" dirty="0" smtClean="0"/>
              <a:t> </a:t>
            </a:r>
            <a:r>
              <a:rPr lang="el-GR" sz="2000" dirty="0" err="1" smtClean="0"/>
              <a:t>καὶ</a:t>
            </a:r>
            <a:r>
              <a:rPr lang="el-GR" sz="2000" dirty="0" smtClean="0"/>
              <a:t> </a:t>
            </a:r>
            <a:r>
              <a:rPr lang="el-GR" sz="2000" dirty="0" err="1" smtClean="0"/>
              <a:t>ἄλλος</a:t>
            </a:r>
            <a:r>
              <a:rPr lang="el-GR" sz="2000" dirty="0" smtClean="0"/>
              <a:t> </a:t>
            </a:r>
            <a:r>
              <a:rPr lang="el-GR" sz="2000" dirty="0" err="1" smtClean="0"/>
              <a:t>πᾶς</a:t>
            </a:r>
            <a:r>
              <a:rPr lang="el-GR" sz="2000" dirty="0" smtClean="0"/>
              <a:t> ὁ </a:t>
            </a:r>
            <a:r>
              <a:rPr lang="el-GR" sz="2000" dirty="0" err="1" smtClean="0"/>
              <a:t>ἐπιθυμῶν</a:t>
            </a:r>
            <a:r>
              <a:rPr lang="el-GR" sz="2000" dirty="0" smtClean="0"/>
              <a:t> </a:t>
            </a:r>
            <a:r>
              <a:rPr lang="el-GR" sz="2000" dirty="0" err="1" smtClean="0"/>
              <a:t>τοῦ</a:t>
            </a:r>
            <a:r>
              <a:rPr lang="el-GR" sz="2000" dirty="0" smtClean="0"/>
              <a:t> </a:t>
            </a:r>
            <a:r>
              <a:rPr lang="el-GR" sz="2000" dirty="0" err="1" smtClean="0"/>
              <a:t>μὴ</a:t>
            </a:r>
            <a:r>
              <a:rPr lang="el-GR" sz="2000" dirty="0" smtClean="0"/>
              <a:t> </a:t>
            </a:r>
            <a:r>
              <a:rPr lang="el-GR" sz="2000" dirty="0" err="1" smtClean="0"/>
              <a:t>ἑτοίμου</a:t>
            </a:r>
            <a:r>
              <a:rPr lang="el-GR" sz="2000" dirty="0" smtClean="0"/>
              <a:t> </a:t>
            </a:r>
            <a:r>
              <a:rPr lang="el-GR" sz="2000" dirty="0" err="1" smtClean="0"/>
              <a:t>ἐπιθυμεῖ</a:t>
            </a:r>
            <a:r>
              <a:rPr lang="el-GR" sz="2000" dirty="0" smtClean="0"/>
              <a:t> </a:t>
            </a:r>
            <a:r>
              <a:rPr lang="el-GR" sz="2000" dirty="0" err="1" smtClean="0"/>
              <a:t>καὶ</a:t>
            </a:r>
            <a:r>
              <a:rPr lang="el-GR" sz="2000" dirty="0" smtClean="0"/>
              <a:t> </a:t>
            </a:r>
            <a:r>
              <a:rPr lang="el-GR" sz="2000" dirty="0" err="1" smtClean="0"/>
              <a:t>τοῦ</a:t>
            </a:r>
            <a:r>
              <a:rPr lang="el-GR" sz="2000" dirty="0" smtClean="0"/>
              <a:t> </a:t>
            </a:r>
            <a:r>
              <a:rPr lang="el-GR" sz="2000" dirty="0" err="1" smtClean="0"/>
              <a:t>μὴ</a:t>
            </a:r>
            <a:r>
              <a:rPr lang="el-GR" sz="2000" dirty="0" smtClean="0"/>
              <a:t> παρόντος, </a:t>
            </a:r>
            <a:r>
              <a:rPr lang="el-GR" sz="2000" dirty="0" err="1" smtClean="0"/>
              <a:t>καὶ</a:t>
            </a:r>
            <a:r>
              <a:rPr lang="el-GR" sz="2000" dirty="0" smtClean="0"/>
              <a:t> ὃ </a:t>
            </a:r>
            <a:r>
              <a:rPr lang="el-GR" sz="2000" dirty="0" err="1" smtClean="0"/>
              <a:t>μὴ</a:t>
            </a:r>
            <a:r>
              <a:rPr lang="el-GR" sz="2000" dirty="0" smtClean="0"/>
              <a:t> </a:t>
            </a:r>
            <a:r>
              <a:rPr lang="el-GR" sz="2000" dirty="0" err="1" smtClean="0"/>
              <a:t>ἔχει</a:t>
            </a:r>
            <a:r>
              <a:rPr lang="el-GR" sz="2000" dirty="0" smtClean="0"/>
              <a:t> </a:t>
            </a:r>
            <a:r>
              <a:rPr lang="el-GR" sz="2000" dirty="0" err="1" smtClean="0"/>
              <a:t>καὶ</a:t>
            </a:r>
            <a:r>
              <a:rPr lang="el-GR" sz="2000" dirty="0" smtClean="0"/>
              <a:t> ὃ </a:t>
            </a:r>
            <a:r>
              <a:rPr lang="el-GR" sz="2000" dirty="0" err="1" smtClean="0"/>
              <a:t>μὴ</a:t>
            </a:r>
            <a:r>
              <a:rPr lang="el-GR" sz="2000" dirty="0" smtClean="0"/>
              <a:t> </a:t>
            </a:r>
            <a:r>
              <a:rPr lang="el-GR" sz="2000" dirty="0" err="1" smtClean="0"/>
              <a:t>ἔστιν</a:t>
            </a:r>
            <a:r>
              <a:rPr lang="el-GR" sz="2000" dirty="0" smtClean="0"/>
              <a:t> </a:t>
            </a:r>
            <a:r>
              <a:rPr lang="el-GR" sz="2000" dirty="0" err="1" smtClean="0"/>
              <a:t>αὐτὸς</a:t>
            </a:r>
            <a:r>
              <a:rPr lang="el-GR" sz="2000" dirty="0" smtClean="0"/>
              <a:t> </a:t>
            </a:r>
            <a:r>
              <a:rPr lang="el-GR" sz="2000" dirty="0" err="1" smtClean="0"/>
              <a:t>καὶ</a:t>
            </a:r>
            <a:r>
              <a:rPr lang="el-GR" sz="2000" dirty="0" smtClean="0"/>
              <a:t> </a:t>
            </a:r>
            <a:r>
              <a:rPr lang="el-GR" sz="2000" dirty="0" err="1" smtClean="0"/>
              <a:t>οὗ</a:t>
            </a:r>
            <a:r>
              <a:rPr lang="el-GR" sz="2000" dirty="0" smtClean="0"/>
              <a:t> </a:t>
            </a:r>
            <a:r>
              <a:rPr lang="el-GR" sz="2000" dirty="0" err="1" smtClean="0"/>
              <a:t>ἐνδεής</a:t>
            </a:r>
            <a:r>
              <a:rPr lang="el-GR" sz="2000" dirty="0" smtClean="0"/>
              <a:t> </a:t>
            </a:r>
            <a:r>
              <a:rPr lang="el-GR" sz="2000" dirty="0" err="1" smtClean="0"/>
              <a:t>ἐστι</a:t>
            </a:r>
            <a:r>
              <a:rPr lang="el-GR" sz="2000" dirty="0" smtClean="0"/>
              <a:t>, </a:t>
            </a:r>
            <a:r>
              <a:rPr lang="el-GR" sz="2000" dirty="0" err="1" smtClean="0"/>
              <a:t>τοιαῦτ᾽</a:t>
            </a:r>
            <a:r>
              <a:rPr lang="el-GR" sz="2000" dirty="0" smtClean="0"/>
              <a:t> </a:t>
            </a:r>
            <a:r>
              <a:rPr lang="el-GR" sz="2000" dirty="0" err="1" smtClean="0"/>
              <a:t>ἄττα</a:t>
            </a:r>
            <a:r>
              <a:rPr lang="el-GR" sz="2000" dirty="0" smtClean="0"/>
              <a:t> </a:t>
            </a:r>
            <a:r>
              <a:rPr lang="el-GR" sz="2000" dirty="0" err="1" smtClean="0"/>
              <a:t>ἐστὶν</a:t>
            </a:r>
            <a:r>
              <a:rPr lang="el-GR" sz="2000" dirty="0" smtClean="0"/>
              <a:t> </a:t>
            </a:r>
            <a:r>
              <a:rPr lang="el-GR" sz="2000" dirty="0" err="1" smtClean="0"/>
              <a:t>ὧν</a:t>
            </a:r>
            <a:r>
              <a:rPr lang="el-GR" sz="2000" dirty="0" smtClean="0"/>
              <a:t> ἡ </a:t>
            </a:r>
            <a:r>
              <a:rPr lang="el-GR" sz="2000" dirty="0" err="1" smtClean="0"/>
              <a:t>ἐπιθυμία</a:t>
            </a:r>
            <a:r>
              <a:rPr lang="el-GR" sz="2000" dirty="0" smtClean="0"/>
              <a:t> τε </a:t>
            </a:r>
            <a:r>
              <a:rPr lang="el-GR" sz="2000" dirty="0" err="1" smtClean="0"/>
              <a:t>καὶ</a:t>
            </a:r>
            <a:r>
              <a:rPr lang="el-GR" sz="2000" dirty="0" smtClean="0"/>
              <a:t> ὁ </a:t>
            </a:r>
            <a:r>
              <a:rPr lang="el-GR" sz="2000" dirty="0" err="1" smtClean="0"/>
              <a:t>ἔρως</a:t>
            </a:r>
            <a:r>
              <a:rPr lang="el-GR" sz="2000" dirty="0" smtClean="0"/>
              <a:t> </a:t>
            </a:r>
            <a:r>
              <a:rPr lang="el-GR" sz="2000" dirty="0" err="1" smtClean="0"/>
              <a:t>ἐστίν</a:t>
            </a:r>
            <a:r>
              <a:rPr lang="el-GR" sz="2000" dirty="0" smtClean="0"/>
              <a:t>; 280 Πάνυ </a:t>
            </a:r>
            <a:r>
              <a:rPr lang="el-GR" sz="2000" dirty="0" err="1" smtClean="0"/>
              <a:t>γ᾽</a:t>
            </a:r>
            <a:r>
              <a:rPr lang="el-GR" sz="2000" dirty="0" smtClean="0"/>
              <a:t>, </a:t>
            </a:r>
            <a:r>
              <a:rPr lang="el-GR" sz="2000" dirty="0" err="1" smtClean="0"/>
              <a:t>εἰπεῖν</a:t>
            </a:r>
            <a:r>
              <a:rPr lang="el-GR" sz="2000" dirty="0" smtClean="0"/>
              <a:t>.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endParaRPr lang="nl-NL" sz="1600" dirty="0" smtClean="0">
              <a:solidFill>
                <a:srgbClr val="000000"/>
              </a:solidFill>
              <a:effectLst/>
              <a:latin typeface="Palatino Linotype" panose="02040502050505030304" pitchFamily="18" charset="0"/>
              <a:ea typeface="Times New Roman"/>
              <a:cs typeface="Times-Roman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nl-NL" sz="1600" dirty="0" smtClean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/>
                <a:cs typeface="Times-Roman"/>
              </a:rPr>
              <a:t>Wat houdt dit, gezien het voorafgaande, dus in?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nl-NL" sz="1600" dirty="0" smtClean="0">
                <a:solidFill>
                  <a:srgbClr val="000000"/>
                </a:solidFill>
                <a:latin typeface="Palatino Linotype" panose="02040502050505030304" pitchFamily="18" charset="0"/>
                <a:ea typeface="Times New Roman"/>
                <a:cs typeface="Times-Roman"/>
              </a:rPr>
              <a:t>Wie wordt hiermee bedoeld?</a:t>
            </a:r>
            <a:endParaRPr lang="nl-NL" sz="1600" dirty="0" smtClean="0">
              <a:solidFill>
                <a:srgbClr val="000000"/>
              </a:solidFill>
              <a:effectLst/>
              <a:latin typeface="Palatino Linotype" panose="02040502050505030304" pitchFamily="18" charset="0"/>
              <a:ea typeface="Times New Roman"/>
              <a:cs typeface="Times-Roman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endParaRPr lang="la-Latn" sz="1600" dirty="0">
              <a:solidFill>
                <a:srgbClr val="000000"/>
              </a:solidFill>
              <a:effectLst/>
              <a:latin typeface="Palatino Linotype" panose="02040502050505030304" pitchFamily="18" charset="0"/>
              <a:ea typeface="Times New Roman"/>
              <a:cs typeface="Times-Roman"/>
            </a:endParaRPr>
          </a:p>
        </p:txBody>
      </p:sp>
    </p:spTree>
    <p:extLst>
      <p:ext uri="{BB962C8B-B14F-4D97-AF65-F5344CB8AC3E}">
        <p14:creationId xmlns:p14="http://schemas.microsoft.com/office/powerpoint/2010/main" val="298481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nl-NL" sz="3600" dirty="0" smtClean="0"/>
              <a:t>6.4 Agathon ondervraagd</a:t>
            </a:r>
            <a:br>
              <a:rPr lang="nl-NL" sz="3600" dirty="0" smtClean="0"/>
            </a:br>
            <a:r>
              <a:rPr lang="nl-NL" sz="3600" dirty="0" smtClean="0"/>
              <a:t>hfdst. 6.273-80</a:t>
            </a:r>
            <a:endParaRPr lang="nl-NL" sz="3600" dirty="0"/>
          </a:p>
        </p:txBody>
      </p:sp>
      <p:sp>
        <p:nvSpPr>
          <p:cNvPr id="9" name="Rechthoek 8">
            <a:hlinkClick r:id="rId2" action="ppaction://hlinksldjump"/>
          </p:cNvPr>
          <p:cNvSpPr/>
          <p:nvPr/>
        </p:nvSpPr>
        <p:spPr>
          <a:xfrm>
            <a:off x="6289451" y="6157073"/>
            <a:ext cx="1080120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Vertaling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0" name="Rechthoek 9">
            <a:hlinkClick r:id="rId3" action="ppaction://hlinksldjump"/>
          </p:cNvPr>
          <p:cNvSpPr/>
          <p:nvPr/>
        </p:nvSpPr>
        <p:spPr>
          <a:xfrm>
            <a:off x="2765162" y="6157073"/>
            <a:ext cx="1080120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Structuur</a:t>
            </a:r>
            <a:endParaRPr lang="nl-NL" dirty="0"/>
          </a:p>
        </p:txBody>
      </p:sp>
      <p:sp>
        <p:nvSpPr>
          <p:cNvPr id="11" name="Rechthoek 10">
            <a:hlinkClick r:id="rId4" action="ppaction://hlinksldjump"/>
          </p:cNvPr>
          <p:cNvSpPr/>
          <p:nvPr/>
        </p:nvSpPr>
        <p:spPr>
          <a:xfrm>
            <a:off x="1765115" y="6161203"/>
            <a:ext cx="854604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Tekst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" name="Rechthoek 11">
            <a:hlinkClick r:id="rId5" action="ppaction://hlinksldjump"/>
          </p:cNvPr>
          <p:cNvSpPr/>
          <p:nvPr/>
        </p:nvSpPr>
        <p:spPr>
          <a:xfrm>
            <a:off x="3990725" y="6161203"/>
            <a:ext cx="792088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Extra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3" name="Rechthoek 12">
            <a:hlinkClick r:id="rId6" action="ppaction://hlinksldjump"/>
          </p:cNvPr>
          <p:cNvSpPr/>
          <p:nvPr/>
        </p:nvSpPr>
        <p:spPr>
          <a:xfrm>
            <a:off x="539552" y="6161203"/>
            <a:ext cx="1080120" cy="36004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Vorige</a:t>
            </a:r>
            <a:endParaRPr lang="nl-NL" dirty="0"/>
          </a:p>
        </p:txBody>
      </p:sp>
      <p:sp>
        <p:nvSpPr>
          <p:cNvPr id="14" name="Rechthoek 13">
            <a:hlinkClick r:id="rId7" action="ppaction://hlinksldjump"/>
          </p:cNvPr>
          <p:cNvSpPr/>
          <p:nvPr/>
        </p:nvSpPr>
        <p:spPr>
          <a:xfrm>
            <a:off x="7515015" y="6157073"/>
            <a:ext cx="1080120" cy="3683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Volgende</a:t>
            </a:r>
            <a:endParaRPr lang="nl-NL" dirty="0"/>
          </a:p>
        </p:txBody>
      </p:sp>
      <p:sp>
        <p:nvSpPr>
          <p:cNvPr id="15" name="Rechthoek 14">
            <a:hlinkClick r:id="rId8" action="ppaction://hlinksldjump"/>
          </p:cNvPr>
          <p:cNvSpPr/>
          <p:nvPr/>
        </p:nvSpPr>
        <p:spPr>
          <a:xfrm>
            <a:off x="4928256" y="6157073"/>
            <a:ext cx="1215752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Vragen</a:t>
            </a:r>
            <a:endParaRPr lang="nl-NL" dirty="0"/>
          </a:p>
        </p:txBody>
      </p:sp>
      <p:sp>
        <p:nvSpPr>
          <p:cNvPr id="16" name="Tijdelijke aanduiding voor inhoud 2"/>
          <p:cNvSpPr txBox="1">
            <a:spLocks/>
          </p:cNvSpPr>
          <p:nvPr/>
        </p:nvSpPr>
        <p:spPr>
          <a:xfrm>
            <a:off x="467544" y="1380075"/>
            <a:ext cx="8229600" cy="4781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l-GR" sz="2000" u="sng" dirty="0">
                <a:solidFill>
                  <a:srgbClr val="FF0000"/>
                </a:solidFill>
              </a:rPr>
              <a:t>Εἰπεῖν</a:t>
            </a:r>
            <a:r>
              <a:rPr lang="el-GR" sz="2000" u="sng" dirty="0"/>
              <a:t> δὴ </a:t>
            </a:r>
            <a:r>
              <a:rPr lang="el-GR" sz="2000" u="sng" dirty="0">
                <a:solidFill>
                  <a:srgbClr val="0070C0"/>
                </a:solidFill>
              </a:rPr>
              <a:t>τὸν Σωκράτη</a:t>
            </a:r>
            <a:r>
              <a:rPr lang="el-GR" sz="2000" dirty="0"/>
              <a:t>, Οὐκοῦν </a:t>
            </a:r>
            <a:r>
              <a:rPr lang="el-GR" sz="2000" dirty="0">
                <a:solidFill>
                  <a:srgbClr val="0070C0"/>
                </a:solidFill>
              </a:rPr>
              <a:t>τοῦτό</a:t>
            </a:r>
            <a:r>
              <a:rPr lang="el-GR" sz="2000" dirty="0"/>
              <a:t> γ᾽ </a:t>
            </a:r>
            <a:r>
              <a:rPr lang="el-GR" sz="2000" dirty="0">
                <a:solidFill>
                  <a:srgbClr val="FF0000"/>
                </a:solidFill>
              </a:rPr>
              <a:t>ἐστὶν </a:t>
            </a:r>
            <a:r>
              <a:rPr lang="el-GR" sz="2000" dirty="0"/>
              <a:t>ἐκείνου </a:t>
            </a:r>
            <a:r>
              <a:rPr lang="el-GR" sz="2000" dirty="0">
                <a:solidFill>
                  <a:srgbClr val="FF0000"/>
                </a:solidFill>
              </a:rPr>
              <a:t>ἐρᾶν</a:t>
            </a:r>
            <a:r>
              <a:rPr lang="el-GR" sz="2000" dirty="0"/>
              <a:t>, </a:t>
            </a:r>
            <a:r>
              <a:rPr lang="el-GR" sz="2000" b="1" i="1" dirty="0">
                <a:solidFill>
                  <a:srgbClr val="0070C0"/>
                </a:solidFill>
              </a:rPr>
              <a:t>ὃ</a:t>
            </a:r>
            <a:r>
              <a:rPr lang="el-GR" sz="2000" i="1" dirty="0">
                <a:solidFill>
                  <a:srgbClr val="0070C0"/>
                </a:solidFill>
              </a:rPr>
              <a:t> </a:t>
            </a:r>
            <a:r>
              <a:rPr lang="el-GR" sz="2000" i="1" dirty="0"/>
              <a:t>οὔπω </a:t>
            </a:r>
            <a:r>
              <a:rPr lang="el-GR" sz="2000" i="1" dirty="0">
                <a:solidFill>
                  <a:srgbClr val="0070C0"/>
                </a:solidFill>
              </a:rPr>
              <a:t>ἕτοιμον</a:t>
            </a:r>
            <a:r>
              <a:rPr lang="el-GR" sz="2000" i="1" dirty="0"/>
              <a:t> αὐτῷ </a:t>
            </a:r>
            <a:r>
              <a:rPr lang="el-GR" sz="2000" i="1" dirty="0">
                <a:solidFill>
                  <a:srgbClr val="FF0000"/>
                </a:solidFill>
              </a:rPr>
              <a:t>ἐστιν</a:t>
            </a:r>
            <a:r>
              <a:rPr lang="el-GR" sz="2000" i="1" dirty="0"/>
              <a:t> οὐδὲ </a:t>
            </a:r>
            <a:r>
              <a:rPr lang="el-GR" sz="2000" i="1" dirty="0">
                <a:solidFill>
                  <a:srgbClr val="FF0000"/>
                </a:solidFill>
              </a:rPr>
              <a:t>ἔχει</a:t>
            </a:r>
            <a:r>
              <a:rPr lang="el-GR" sz="2000" dirty="0"/>
              <a:t>, </a:t>
            </a:r>
            <a:r>
              <a:rPr lang="el-GR" sz="2000" b="1" u="sng" dirty="0"/>
              <a:t>τὸ</a:t>
            </a:r>
            <a:r>
              <a:rPr lang="el-GR" sz="2000" u="sng" dirty="0"/>
              <a:t> εἰς τὸν ἔπειτα χρόνον </a:t>
            </a:r>
            <a:r>
              <a:rPr lang="el-GR" sz="2000" u="sng" dirty="0">
                <a:solidFill>
                  <a:srgbClr val="0070C0"/>
                </a:solidFill>
              </a:rPr>
              <a:t>ταῦτα</a:t>
            </a:r>
            <a:r>
              <a:rPr lang="el-GR" sz="2000" u="sng" dirty="0"/>
              <a:t> </a:t>
            </a:r>
            <a:r>
              <a:rPr lang="el-GR" sz="2000" u="sng" dirty="0">
                <a:solidFill>
                  <a:srgbClr val="FF0000"/>
                </a:solidFill>
              </a:rPr>
              <a:t>εἶναι</a:t>
            </a:r>
            <a:r>
              <a:rPr lang="el-GR" sz="2000" u="sng" dirty="0"/>
              <a:t> 275 αὐτῷ </a:t>
            </a:r>
            <a:r>
              <a:rPr lang="el-GR" sz="2000" u="sng" dirty="0">
                <a:solidFill>
                  <a:srgbClr val="0070C0"/>
                </a:solidFill>
              </a:rPr>
              <a:t>σῳζόμενα καὶ παρόντα</a:t>
            </a:r>
            <a:r>
              <a:rPr lang="el-GR" sz="2000" dirty="0"/>
              <a:t>; Πάνυ γε, </a:t>
            </a:r>
            <a:r>
              <a:rPr lang="el-GR" sz="2000" u="sng" dirty="0">
                <a:solidFill>
                  <a:srgbClr val="FF0000"/>
                </a:solidFill>
              </a:rPr>
              <a:t>φάναι</a:t>
            </a:r>
            <a:r>
              <a:rPr lang="el-GR" sz="2000" dirty="0"/>
              <a:t>. Καὶ </a:t>
            </a:r>
            <a:r>
              <a:rPr lang="el-GR" sz="2000" dirty="0">
                <a:solidFill>
                  <a:srgbClr val="0070C0"/>
                </a:solidFill>
              </a:rPr>
              <a:t>οὗτος</a:t>
            </a:r>
            <a:r>
              <a:rPr lang="el-GR" sz="2000" dirty="0"/>
              <a:t> ἄρα καὶ </a:t>
            </a:r>
            <a:r>
              <a:rPr lang="el-GR" sz="2000" dirty="0">
                <a:solidFill>
                  <a:srgbClr val="0070C0"/>
                </a:solidFill>
              </a:rPr>
              <a:t>ἄλλος πᾶς ὁ ἐπιθυμῶν </a:t>
            </a:r>
            <a:r>
              <a:rPr lang="el-GR" sz="2000" dirty="0"/>
              <a:t>τοῦ μὴ ἑτοίμου </a:t>
            </a:r>
            <a:r>
              <a:rPr lang="el-GR" sz="2000" dirty="0">
                <a:solidFill>
                  <a:srgbClr val="FF0000"/>
                </a:solidFill>
              </a:rPr>
              <a:t>ἐπιθυμεῖ</a:t>
            </a:r>
            <a:r>
              <a:rPr lang="el-GR" sz="2000" dirty="0"/>
              <a:t> καὶ τοῦ μὴ παρόντος, καὶ </a:t>
            </a:r>
            <a:r>
              <a:rPr lang="el-GR" sz="2000" b="1" i="1" dirty="0">
                <a:solidFill>
                  <a:srgbClr val="FFC000"/>
                </a:solidFill>
              </a:rPr>
              <a:t>ὃ</a:t>
            </a:r>
            <a:r>
              <a:rPr lang="el-GR" sz="2000" i="1" dirty="0">
                <a:solidFill>
                  <a:srgbClr val="FFC000"/>
                </a:solidFill>
              </a:rPr>
              <a:t> </a:t>
            </a:r>
            <a:r>
              <a:rPr lang="el-GR" sz="2000" i="1" dirty="0"/>
              <a:t>μὴ </a:t>
            </a:r>
            <a:r>
              <a:rPr lang="el-GR" sz="2000" i="1" dirty="0">
                <a:solidFill>
                  <a:srgbClr val="FF0000"/>
                </a:solidFill>
              </a:rPr>
              <a:t>ἔχει</a:t>
            </a:r>
            <a:r>
              <a:rPr lang="el-GR" sz="2000" i="1" dirty="0"/>
              <a:t> καὶ </a:t>
            </a:r>
            <a:r>
              <a:rPr lang="el-GR" sz="2000" b="1" i="1" dirty="0">
                <a:solidFill>
                  <a:srgbClr val="0070C0"/>
                </a:solidFill>
              </a:rPr>
              <a:t>ὃ</a:t>
            </a:r>
            <a:r>
              <a:rPr lang="el-GR" sz="2000" i="1" dirty="0">
                <a:solidFill>
                  <a:srgbClr val="0070C0"/>
                </a:solidFill>
              </a:rPr>
              <a:t> </a:t>
            </a:r>
            <a:r>
              <a:rPr lang="el-GR" sz="2000" i="1" dirty="0"/>
              <a:t>μὴ </a:t>
            </a:r>
            <a:r>
              <a:rPr lang="el-GR" sz="2000" i="1" dirty="0">
                <a:solidFill>
                  <a:srgbClr val="FF0000"/>
                </a:solidFill>
              </a:rPr>
              <a:t>ἔστιν</a:t>
            </a:r>
            <a:r>
              <a:rPr lang="el-GR" sz="2000" i="1" dirty="0"/>
              <a:t> </a:t>
            </a:r>
            <a:r>
              <a:rPr lang="el-GR" sz="2000" i="1" dirty="0">
                <a:solidFill>
                  <a:srgbClr val="0070C0"/>
                </a:solidFill>
              </a:rPr>
              <a:t>αὐτὸς</a:t>
            </a:r>
            <a:r>
              <a:rPr lang="el-GR" sz="2000" i="1" dirty="0"/>
              <a:t> καὶ </a:t>
            </a:r>
            <a:r>
              <a:rPr lang="el-GR" sz="2000" b="1" i="1" dirty="0"/>
              <a:t>οὗ</a:t>
            </a:r>
            <a:r>
              <a:rPr lang="el-GR" sz="2000" i="1" dirty="0"/>
              <a:t> </a:t>
            </a:r>
            <a:r>
              <a:rPr lang="el-GR" sz="2000" i="1" dirty="0">
                <a:solidFill>
                  <a:srgbClr val="0070C0"/>
                </a:solidFill>
              </a:rPr>
              <a:t>ἐνδεής</a:t>
            </a:r>
            <a:r>
              <a:rPr lang="el-GR" sz="2000" i="1" dirty="0"/>
              <a:t> </a:t>
            </a:r>
            <a:r>
              <a:rPr lang="el-GR" sz="2000" i="1" dirty="0">
                <a:solidFill>
                  <a:srgbClr val="FF0000"/>
                </a:solidFill>
              </a:rPr>
              <a:t>ἐστι</a:t>
            </a:r>
            <a:r>
              <a:rPr lang="el-GR" sz="2000" dirty="0"/>
              <a:t>, </a:t>
            </a:r>
            <a:r>
              <a:rPr lang="el-GR" sz="2000" dirty="0">
                <a:solidFill>
                  <a:srgbClr val="0070C0"/>
                </a:solidFill>
              </a:rPr>
              <a:t>τοιαῦτ᾽ ἄττα </a:t>
            </a:r>
            <a:r>
              <a:rPr lang="el-GR" sz="2000" dirty="0">
                <a:solidFill>
                  <a:srgbClr val="FF0000"/>
                </a:solidFill>
              </a:rPr>
              <a:t>ἐστὶν</a:t>
            </a:r>
            <a:r>
              <a:rPr lang="el-GR" sz="2000" dirty="0"/>
              <a:t> </a:t>
            </a:r>
            <a:r>
              <a:rPr lang="el-GR" sz="2000" b="1" i="1" dirty="0"/>
              <a:t>ὧν</a:t>
            </a:r>
            <a:r>
              <a:rPr lang="el-GR" sz="2000" i="1" dirty="0"/>
              <a:t> </a:t>
            </a:r>
            <a:r>
              <a:rPr lang="el-GR" sz="2000" i="1" dirty="0">
                <a:solidFill>
                  <a:srgbClr val="0070C0"/>
                </a:solidFill>
              </a:rPr>
              <a:t>ἡ ἐπιθυμία τε καὶ ὁ ἔρως </a:t>
            </a:r>
            <a:r>
              <a:rPr lang="el-GR" sz="2000" i="1" dirty="0">
                <a:solidFill>
                  <a:srgbClr val="FF0000"/>
                </a:solidFill>
              </a:rPr>
              <a:t>ἐστίν</a:t>
            </a:r>
            <a:r>
              <a:rPr lang="el-GR" sz="2000" i="1" dirty="0"/>
              <a:t>;</a:t>
            </a:r>
            <a:r>
              <a:rPr lang="el-GR" sz="2000" dirty="0"/>
              <a:t> 280 Πάνυ γ᾽, </a:t>
            </a:r>
            <a:r>
              <a:rPr lang="el-GR" sz="2000" u="sng" dirty="0">
                <a:solidFill>
                  <a:srgbClr val="FF0000"/>
                </a:solidFill>
              </a:rPr>
              <a:t>εἰπεῖν</a:t>
            </a:r>
            <a:r>
              <a:rPr lang="el-GR" sz="2000" dirty="0"/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nl-NL" sz="1600" dirty="0"/>
              <a:t>— Socrates zei* dan ook: ‘Juist dat [namelijk willen dat wat er is, er ook voor de tijd hierna is] is [dan] toch wel [een geval van] verlangen naar dat, wat voor hem nog niet gerealiseerd is en wat hij niet heeft, [namelijk] dat die zaken voor de tijd hierna 275 voor hem behouden blijven (</a:t>
            </a:r>
            <a:r>
              <a:rPr lang="nl-NL" sz="1600" dirty="0" err="1"/>
              <a:t>lett</a:t>
            </a:r>
            <a:r>
              <a:rPr lang="nl-NL" sz="1600" dirty="0"/>
              <a:t>. worden) en er zijn’. — ‘Zeker,’ zei* hij. — ‘Zowel hij dus als ieder ander die begeert, begeert dat wat niet gerealiseerd is (</a:t>
            </a:r>
            <a:r>
              <a:rPr lang="nl-NL" sz="1600" dirty="0" err="1"/>
              <a:t>lett</a:t>
            </a:r>
            <a:r>
              <a:rPr lang="nl-NL" sz="1600" dirty="0"/>
              <a:t>. het niet-gerealiseerde) en wat er niet is, en wat hij niet heeft en wat hij zelf niet is, en waaraan hij gebrek heeft – is dat het soort van dingen waarop de begeerte en het verlangen [gericht] is?’ — 280 ‘Zeker,’ zei* hij.</a:t>
            </a:r>
          </a:p>
        </p:txBody>
      </p:sp>
    </p:spTree>
    <p:extLst>
      <p:ext uri="{BB962C8B-B14F-4D97-AF65-F5344CB8AC3E}">
        <p14:creationId xmlns:p14="http://schemas.microsoft.com/office/powerpoint/2010/main" val="112309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nl-NL" sz="3600" dirty="0" smtClean="0"/>
              <a:t>6.4 Agathon ondervraagd</a:t>
            </a:r>
            <a:br>
              <a:rPr lang="nl-NL" sz="3600" dirty="0" smtClean="0"/>
            </a:br>
            <a:r>
              <a:rPr lang="nl-NL" sz="3600" dirty="0" smtClean="0"/>
              <a:t>hfdst. 6.281-90</a:t>
            </a:r>
            <a:endParaRPr lang="nl-NL" sz="3600" dirty="0"/>
          </a:p>
        </p:txBody>
      </p:sp>
      <p:sp>
        <p:nvSpPr>
          <p:cNvPr id="9" name="Rechthoek 8">
            <a:hlinkClick r:id="rId2" action="ppaction://hlinksldjump"/>
          </p:cNvPr>
          <p:cNvSpPr/>
          <p:nvPr/>
        </p:nvSpPr>
        <p:spPr>
          <a:xfrm>
            <a:off x="6289451" y="6157073"/>
            <a:ext cx="1080120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Vertaling</a:t>
            </a:r>
            <a:endParaRPr lang="nl-NL" dirty="0"/>
          </a:p>
        </p:txBody>
      </p:sp>
      <p:sp>
        <p:nvSpPr>
          <p:cNvPr id="10" name="Rechthoek 9">
            <a:hlinkClick r:id="rId3" action="ppaction://hlinksldjump"/>
          </p:cNvPr>
          <p:cNvSpPr/>
          <p:nvPr/>
        </p:nvSpPr>
        <p:spPr>
          <a:xfrm>
            <a:off x="2765162" y="6157073"/>
            <a:ext cx="1080120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Structuur</a:t>
            </a:r>
            <a:endParaRPr lang="nl-NL" dirty="0"/>
          </a:p>
        </p:txBody>
      </p:sp>
      <p:sp>
        <p:nvSpPr>
          <p:cNvPr id="11" name="Rechthoek 10">
            <a:hlinkClick r:id="rId4" action="ppaction://hlinksldjump"/>
          </p:cNvPr>
          <p:cNvSpPr/>
          <p:nvPr/>
        </p:nvSpPr>
        <p:spPr>
          <a:xfrm>
            <a:off x="1765115" y="6161203"/>
            <a:ext cx="854604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Tekst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2" name="Rechthoek 11">
            <a:hlinkClick r:id="rId5" action="ppaction://hlinksldjump"/>
          </p:cNvPr>
          <p:cNvSpPr/>
          <p:nvPr/>
        </p:nvSpPr>
        <p:spPr>
          <a:xfrm>
            <a:off x="3990725" y="6161203"/>
            <a:ext cx="792088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Extra</a:t>
            </a:r>
            <a:endParaRPr lang="nl-NL" dirty="0"/>
          </a:p>
        </p:txBody>
      </p:sp>
      <p:sp>
        <p:nvSpPr>
          <p:cNvPr id="13" name="Rechthoek 12">
            <a:hlinkClick r:id="rId6" action="ppaction://hlinksldjump"/>
          </p:cNvPr>
          <p:cNvSpPr/>
          <p:nvPr/>
        </p:nvSpPr>
        <p:spPr>
          <a:xfrm>
            <a:off x="539552" y="6161203"/>
            <a:ext cx="1080120" cy="36004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Vorige</a:t>
            </a:r>
            <a:endParaRPr lang="nl-NL" dirty="0"/>
          </a:p>
        </p:txBody>
      </p:sp>
      <p:sp>
        <p:nvSpPr>
          <p:cNvPr id="14" name="Rechthoek 13">
            <a:hlinkClick r:id="rId7" action="ppaction://hlinksldjump"/>
          </p:cNvPr>
          <p:cNvSpPr/>
          <p:nvPr/>
        </p:nvSpPr>
        <p:spPr>
          <a:xfrm>
            <a:off x="7515015" y="6157073"/>
            <a:ext cx="1080120" cy="3683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Volgende</a:t>
            </a:r>
            <a:endParaRPr lang="nl-NL" dirty="0"/>
          </a:p>
        </p:txBody>
      </p:sp>
      <p:sp>
        <p:nvSpPr>
          <p:cNvPr id="15" name="Rechthoek 14">
            <a:hlinkClick r:id="rId8" action="ppaction://hlinksldjump"/>
          </p:cNvPr>
          <p:cNvSpPr/>
          <p:nvPr/>
        </p:nvSpPr>
        <p:spPr>
          <a:xfrm>
            <a:off x="4928256" y="6157073"/>
            <a:ext cx="1215752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Vragen</a:t>
            </a:r>
            <a:endParaRPr lang="nl-NL" dirty="0"/>
          </a:p>
        </p:txBody>
      </p:sp>
      <p:sp>
        <p:nvSpPr>
          <p:cNvPr id="16" name="Tijdelijke aanduiding voor inhoud 2"/>
          <p:cNvSpPr txBox="1">
            <a:spLocks/>
          </p:cNvSpPr>
          <p:nvPr/>
        </p:nvSpPr>
        <p:spPr>
          <a:xfrm>
            <a:off x="467544" y="1380075"/>
            <a:ext cx="8229600" cy="4781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l-GR" sz="2000" dirty="0" err="1" smtClean="0"/>
              <a:t>Ἴθι</a:t>
            </a:r>
            <a:r>
              <a:rPr lang="el-GR" sz="2000" dirty="0" smtClean="0"/>
              <a:t> </a:t>
            </a:r>
            <a:r>
              <a:rPr lang="el-GR" sz="2000" dirty="0" err="1" smtClean="0"/>
              <a:t>δή</a:t>
            </a:r>
            <a:r>
              <a:rPr lang="el-GR" sz="2000" dirty="0" smtClean="0"/>
              <a:t>, </a:t>
            </a:r>
            <a:r>
              <a:rPr lang="el-GR" sz="2000" dirty="0" err="1" smtClean="0"/>
              <a:t>φάναι</a:t>
            </a:r>
            <a:r>
              <a:rPr lang="el-GR" sz="2000" dirty="0" smtClean="0"/>
              <a:t> </a:t>
            </a:r>
            <a:r>
              <a:rPr lang="el-GR" sz="2000" dirty="0" err="1" smtClean="0"/>
              <a:t>τὸν</a:t>
            </a:r>
            <a:r>
              <a:rPr lang="el-GR" sz="2000" dirty="0" smtClean="0"/>
              <a:t> Σωκράτη, </a:t>
            </a:r>
            <a:r>
              <a:rPr lang="el-GR" sz="2000" dirty="0" err="1" smtClean="0"/>
              <a:t>ἀνομολογησώμεθα</a:t>
            </a:r>
            <a:r>
              <a:rPr lang="el-GR" sz="2000" dirty="0" smtClean="0"/>
              <a:t> </a:t>
            </a:r>
            <a:r>
              <a:rPr lang="el-GR" sz="2000" dirty="0" err="1" smtClean="0"/>
              <a:t>τὰ</a:t>
            </a:r>
            <a:r>
              <a:rPr lang="el-GR" sz="2000" dirty="0" smtClean="0"/>
              <a:t> </a:t>
            </a:r>
            <a:r>
              <a:rPr lang="el-GR" sz="2000" dirty="0" err="1" smtClean="0"/>
              <a:t>εἰρημένα</a:t>
            </a:r>
            <a:r>
              <a:rPr lang="el-GR" sz="2000" dirty="0" smtClean="0"/>
              <a:t>. </a:t>
            </a:r>
            <a:r>
              <a:rPr lang="el-GR" sz="2000" dirty="0" err="1" smtClean="0"/>
              <a:t>Ἄλλο</a:t>
            </a:r>
            <a:r>
              <a:rPr lang="el-GR" sz="2000" dirty="0" smtClean="0"/>
              <a:t> τι </a:t>
            </a:r>
            <a:r>
              <a:rPr lang="el-GR" sz="2000" dirty="0" err="1" smtClean="0"/>
              <a:t>ἔστιν</a:t>
            </a:r>
            <a:r>
              <a:rPr lang="el-GR" sz="2000" dirty="0" smtClean="0"/>
              <a:t> ὁ </a:t>
            </a:r>
            <a:r>
              <a:rPr lang="el-GR" sz="2000" dirty="0" err="1" smtClean="0"/>
              <a:t>Ἔρως</a:t>
            </a:r>
            <a:r>
              <a:rPr lang="el-GR" sz="2000" dirty="0" smtClean="0"/>
              <a:t> </a:t>
            </a:r>
            <a:r>
              <a:rPr lang="el-GR" sz="2000" dirty="0" err="1" smtClean="0"/>
              <a:t>πρῶτον</a:t>
            </a:r>
            <a:r>
              <a:rPr lang="el-GR" sz="2000" dirty="0" smtClean="0"/>
              <a:t> </a:t>
            </a:r>
            <a:r>
              <a:rPr lang="el-GR" sz="2000" dirty="0" err="1" smtClean="0"/>
              <a:t>μὲν</a:t>
            </a:r>
            <a:r>
              <a:rPr lang="el-GR" sz="2000" dirty="0" smtClean="0"/>
              <a:t> </a:t>
            </a:r>
            <a:r>
              <a:rPr lang="el-GR" sz="2000" dirty="0" err="1" smtClean="0"/>
              <a:t>τινῶν</a:t>
            </a:r>
            <a:r>
              <a:rPr lang="el-GR" sz="2000" dirty="0" smtClean="0"/>
              <a:t>, </a:t>
            </a:r>
            <a:r>
              <a:rPr lang="el-GR" sz="2000" dirty="0" err="1" smtClean="0"/>
              <a:t>ἔπειτα</a:t>
            </a:r>
            <a:r>
              <a:rPr lang="el-GR" sz="2000" dirty="0" smtClean="0"/>
              <a:t> τούτων </a:t>
            </a:r>
            <a:r>
              <a:rPr lang="el-GR" sz="2000" dirty="0" err="1" smtClean="0"/>
              <a:t>ὧν</a:t>
            </a:r>
            <a:r>
              <a:rPr lang="el-GR" sz="2000" dirty="0" smtClean="0"/>
              <a:t> </a:t>
            </a:r>
            <a:r>
              <a:rPr lang="el-GR" sz="2000" dirty="0" err="1" smtClean="0"/>
              <a:t>ἂν</a:t>
            </a:r>
            <a:r>
              <a:rPr lang="el-GR" sz="2000" dirty="0" smtClean="0"/>
              <a:t> </a:t>
            </a:r>
            <a:r>
              <a:rPr lang="el-GR" sz="2000" dirty="0" err="1" smtClean="0"/>
              <a:t>ἔνδεια</a:t>
            </a:r>
            <a:r>
              <a:rPr lang="el-GR" sz="2000" dirty="0" smtClean="0"/>
              <a:t> </a:t>
            </a:r>
            <a:r>
              <a:rPr lang="el-GR" sz="2000" dirty="0" err="1" smtClean="0"/>
              <a:t>παρῇ</a:t>
            </a:r>
            <a:r>
              <a:rPr lang="el-GR" sz="2000" dirty="0" smtClean="0"/>
              <a:t> </a:t>
            </a:r>
            <a:r>
              <a:rPr lang="el-GR" sz="2000" dirty="0" err="1" smtClean="0"/>
              <a:t>αὐτῷ</a:t>
            </a:r>
            <a:r>
              <a:rPr lang="el-GR" sz="2000" dirty="0" smtClean="0"/>
              <a:t>; </a:t>
            </a:r>
            <a:r>
              <a:rPr lang="el-GR" sz="2000" dirty="0" err="1" smtClean="0"/>
              <a:t>Ναί</a:t>
            </a:r>
            <a:r>
              <a:rPr lang="el-GR" sz="2000" dirty="0" smtClean="0"/>
              <a:t>, </a:t>
            </a:r>
            <a:r>
              <a:rPr lang="el-GR" sz="2000" dirty="0" err="1" smtClean="0"/>
              <a:t>φάναι</a:t>
            </a:r>
            <a:r>
              <a:rPr lang="el-GR" sz="2000" dirty="0" smtClean="0"/>
              <a:t>. 285 </a:t>
            </a:r>
            <a:r>
              <a:rPr lang="el-GR" sz="2000" dirty="0" err="1" smtClean="0"/>
              <a:t>Ἐπὶ</a:t>
            </a:r>
            <a:r>
              <a:rPr lang="el-GR" sz="2000" dirty="0" smtClean="0"/>
              <a:t> </a:t>
            </a:r>
            <a:r>
              <a:rPr lang="el-GR" sz="2000" dirty="0" err="1" smtClean="0"/>
              <a:t>δὴ</a:t>
            </a:r>
            <a:r>
              <a:rPr lang="el-GR" sz="2000" dirty="0" smtClean="0"/>
              <a:t> τούτοις </a:t>
            </a:r>
            <a:r>
              <a:rPr lang="el-GR" sz="2000" dirty="0" err="1" smtClean="0"/>
              <a:t>ἀναμνήσθητι</a:t>
            </a:r>
            <a:r>
              <a:rPr lang="el-GR" sz="2000" dirty="0" smtClean="0"/>
              <a:t> τίνων </a:t>
            </a:r>
            <a:r>
              <a:rPr lang="el-GR" sz="2000" dirty="0" err="1" smtClean="0"/>
              <a:t>ἔφησθα</a:t>
            </a:r>
            <a:r>
              <a:rPr lang="el-GR" sz="2000" dirty="0" smtClean="0"/>
              <a:t> </a:t>
            </a:r>
            <a:r>
              <a:rPr lang="el-GR" sz="2000" dirty="0" err="1" smtClean="0"/>
              <a:t>ἐν</a:t>
            </a:r>
            <a:r>
              <a:rPr lang="el-GR" sz="2000" dirty="0" smtClean="0"/>
              <a:t> </a:t>
            </a:r>
            <a:r>
              <a:rPr lang="el-GR" sz="2000" dirty="0" err="1" smtClean="0"/>
              <a:t>τῷ</a:t>
            </a:r>
            <a:r>
              <a:rPr lang="el-GR" sz="2000" dirty="0" smtClean="0"/>
              <a:t> </a:t>
            </a:r>
            <a:r>
              <a:rPr lang="el-GR" sz="2000" dirty="0" err="1" smtClean="0"/>
              <a:t>λόγῳ</a:t>
            </a:r>
            <a:r>
              <a:rPr lang="el-GR" sz="2000" dirty="0" smtClean="0"/>
              <a:t> </a:t>
            </a:r>
            <a:r>
              <a:rPr lang="el-GR" sz="2000" dirty="0" err="1" smtClean="0"/>
              <a:t>εἶναι</a:t>
            </a:r>
            <a:r>
              <a:rPr lang="el-GR" sz="2000" dirty="0" smtClean="0"/>
              <a:t> </a:t>
            </a:r>
            <a:r>
              <a:rPr lang="el-GR" sz="2000" dirty="0" err="1" smtClean="0"/>
              <a:t>τὸν</a:t>
            </a:r>
            <a:r>
              <a:rPr lang="el-GR" sz="2000" dirty="0" smtClean="0"/>
              <a:t>  </a:t>
            </a:r>
            <a:r>
              <a:rPr lang="el-GR" sz="2000" dirty="0" err="1" smtClean="0"/>
              <a:t>Ἔρωτα</a:t>
            </a:r>
            <a:r>
              <a:rPr lang="nl-NL" sz="2000" dirty="0" smtClean="0"/>
              <a:t>·</a:t>
            </a:r>
            <a:r>
              <a:rPr lang="el-GR" sz="2000" dirty="0" smtClean="0"/>
              <a:t> </a:t>
            </a:r>
            <a:r>
              <a:rPr lang="el-GR" sz="2000" dirty="0" err="1" smtClean="0"/>
              <a:t>εἰ</a:t>
            </a:r>
            <a:r>
              <a:rPr lang="el-GR" sz="2000" dirty="0" smtClean="0"/>
              <a:t> </a:t>
            </a:r>
            <a:r>
              <a:rPr lang="el-GR" sz="2000" dirty="0" err="1" smtClean="0"/>
              <a:t>δὲ</a:t>
            </a:r>
            <a:r>
              <a:rPr lang="el-GR" sz="2000" dirty="0" smtClean="0"/>
              <a:t> </a:t>
            </a:r>
            <a:r>
              <a:rPr lang="el-GR" sz="2000" dirty="0" err="1" smtClean="0"/>
              <a:t>βούλει</a:t>
            </a:r>
            <a:r>
              <a:rPr lang="el-GR" sz="2000" dirty="0" smtClean="0"/>
              <a:t>, </a:t>
            </a:r>
            <a:r>
              <a:rPr lang="el-GR" sz="2000" dirty="0" err="1" smtClean="0"/>
              <a:t>ἐγώ</a:t>
            </a:r>
            <a:r>
              <a:rPr lang="el-GR" sz="2000" dirty="0" smtClean="0"/>
              <a:t> σε </a:t>
            </a:r>
            <a:r>
              <a:rPr lang="el-GR" sz="2000" dirty="0" err="1" smtClean="0"/>
              <a:t>ἀναμνήσω</a:t>
            </a:r>
            <a:r>
              <a:rPr lang="el-GR" sz="2000" dirty="0" smtClean="0"/>
              <a:t>. </a:t>
            </a:r>
            <a:r>
              <a:rPr lang="el-GR" sz="2000" dirty="0" err="1" smtClean="0"/>
              <a:t>Οἶμαι</a:t>
            </a:r>
            <a:r>
              <a:rPr lang="el-GR" sz="2000" dirty="0" smtClean="0"/>
              <a:t> γάρ σε </a:t>
            </a:r>
            <a:r>
              <a:rPr lang="el-GR" sz="2000" dirty="0" err="1" smtClean="0"/>
              <a:t>οὑτωσί</a:t>
            </a:r>
            <a:r>
              <a:rPr lang="el-GR" sz="2000" dirty="0" smtClean="0"/>
              <a:t> πως </a:t>
            </a:r>
            <a:r>
              <a:rPr lang="el-GR" sz="2000" dirty="0" err="1" smtClean="0"/>
              <a:t>εἰπεῖν</a:t>
            </a:r>
            <a:r>
              <a:rPr lang="el-GR" sz="2000" dirty="0" smtClean="0"/>
              <a:t>, </a:t>
            </a:r>
            <a:r>
              <a:rPr lang="el-GR" sz="2000" dirty="0" err="1" smtClean="0"/>
              <a:t>ὅτι</a:t>
            </a:r>
            <a:r>
              <a:rPr lang="el-GR" sz="2000" dirty="0" smtClean="0"/>
              <a:t> </a:t>
            </a:r>
            <a:r>
              <a:rPr lang="el-GR" sz="2000" dirty="0" err="1" smtClean="0"/>
              <a:t>τοῖς</a:t>
            </a:r>
            <a:r>
              <a:rPr lang="el-GR" sz="2000" dirty="0" smtClean="0"/>
              <a:t> </a:t>
            </a:r>
            <a:r>
              <a:rPr lang="el-GR" sz="2000" dirty="0" err="1" smtClean="0"/>
              <a:t>θεοῖς</a:t>
            </a:r>
            <a:r>
              <a:rPr lang="el-GR" sz="2000" dirty="0" smtClean="0"/>
              <a:t> </a:t>
            </a:r>
            <a:r>
              <a:rPr lang="el-GR" sz="2000" dirty="0" err="1" smtClean="0"/>
              <a:t>κατεσκευάσθη</a:t>
            </a:r>
            <a:r>
              <a:rPr lang="el-GR" sz="2000" dirty="0" smtClean="0"/>
              <a:t> </a:t>
            </a:r>
            <a:r>
              <a:rPr lang="el-GR" sz="2000" dirty="0" err="1" smtClean="0"/>
              <a:t>τὰ</a:t>
            </a:r>
            <a:r>
              <a:rPr lang="el-GR" sz="2000" dirty="0" smtClean="0"/>
              <a:t> πράγματα </a:t>
            </a:r>
            <a:r>
              <a:rPr lang="el-GR" sz="2000" dirty="0" err="1" smtClean="0"/>
              <a:t>δι᾽</a:t>
            </a:r>
            <a:r>
              <a:rPr lang="el-GR" sz="2000" dirty="0" smtClean="0"/>
              <a:t> </a:t>
            </a:r>
            <a:r>
              <a:rPr lang="el-GR" sz="2000" dirty="0" err="1" smtClean="0"/>
              <a:t>ἔρωτα</a:t>
            </a:r>
            <a:r>
              <a:rPr lang="el-GR" sz="2000" dirty="0" smtClean="0"/>
              <a:t> </a:t>
            </a:r>
            <a:r>
              <a:rPr lang="el-GR" sz="2000" dirty="0" err="1" smtClean="0"/>
              <a:t>καλῶν</a:t>
            </a:r>
            <a:r>
              <a:rPr lang="nl-NL" sz="2000" dirty="0" smtClean="0"/>
              <a:t>·</a:t>
            </a:r>
            <a:r>
              <a:rPr lang="el-GR" sz="2000" dirty="0" smtClean="0"/>
              <a:t> </a:t>
            </a:r>
            <a:r>
              <a:rPr lang="el-GR" sz="2000" dirty="0" err="1" smtClean="0"/>
              <a:t>αἰσχρῶν</a:t>
            </a:r>
            <a:r>
              <a:rPr lang="el-GR" sz="2000" dirty="0" smtClean="0"/>
              <a:t> </a:t>
            </a:r>
            <a:r>
              <a:rPr lang="el-GR" sz="2000" dirty="0" err="1" smtClean="0"/>
              <a:t>γὰρ</a:t>
            </a:r>
            <a:r>
              <a:rPr lang="el-GR" sz="2000" dirty="0" smtClean="0"/>
              <a:t> </a:t>
            </a:r>
            <a:r>
              <a:rPr lang="el-GR" sz="2000" dirty="0" err="1" smtClean="0"/>
              <a:t>οὐκ</a:t>
            </a:r>
            <a:r>
              <a:rPr lang="el-GR" sz="2000" dirty="0" smtClean="0"/>
              <a:t> </a:t>
            </a:r>
            <a:r>
              <a:rPr lang="el-GR" sz="2000" dirty="0" err="1" smtClean="0"/>
              <a:t>εἴη</a:t>
            </a:r>
            <a:r>
              <a:rPr lang="el-GR" sz="2000" dirty="0" smtClean="0"/>
              <a:t> </a:t>
            </a:r>
            <a:r>
              <a:rPr lang="el-GR" sz="2000" dirty="0" err="1" smtClean="0"/>
              <a:t>ἔρως</a:t>
            </a:r>
            <a:r>
              <a:rPr lang="el-GR" sz="2000" dirty="0" smtClean="0"/>
              <a:t>. </a:t>
            </a:r>
            <a:r>
              <a:rPr lang="el-GR" sz="2000" dirty="0" err="1" smtClean="0"/>
              <a:t>Οὐχ</a:t>
            </a:r>
            <a:r>
              <a:rPr lang="el-GR" sz="2000" dirty="0" smtClean="0"/>
              <a:t> </a:t>
            </a:r>
            <a:r>
              <a:rPr lang="el-GR" sz="2000" dirty="0" err="1" smtClean="0"/>
              <a:t>οὑτωσί</a:t>
            </a:r>
            <a:r>
              <a:rPr lang="el-GR" sz="2000" dirty="0" smtClean="0"/>
              <a:t> πως </a:t>
            </a:r>
            <a:r>
              <a:rPr lang="el-GR" sz="2000" dirty="0" err="1" smtClean="0"/>
              <a:t>ἔλεγες</a:t>
            </a:r>
            <a:r>
              <a:rPr lang="el-GR" sz="2000" dirty="0" smtClean="0"/>
              <a:t>; </a:t>
            </a:r>
            <a:r>
              <a:rPr lang="el-GR" sz="2000" dirty="0" err="1" smtClean="0"/>
              <a:t>Εἶπον</a:t>
            </a:r>
            <a:r>
              <a:rPr lang="el-GR" sz="2000" dirty="0" smtClean="0"/>
              <a:t> γάρ, </a:t>
            </a:r>
            <a:r>
              <a:rPr lang="el-GR" sz="2000" dirty="0" err="1" smtClean="0"/>
              <a:t>φάναι</a:t>
            </a:r>
            <a:r>
              <a:rPr lang="el-GR" sz="2000" dirty="0" smtClean="0"/>
              <a:t> </a:t>
            </a:r>
            <a:r>
              <a:rPr lang="el-GR" sz="2000" dirty="0" err="1" smtClean="0"/>
              <a:t>τὸν</a:t>
            </a:r>
            <a:r>
              <a:rPr lang="el-GR" sz="2000" dirty="0" smtClean="0"/>
              <a:t> </a:t>
            </a:r>
            <a:r>
              <a:rPr lang="el-GR" sz="2000" dirty="0" err="1" smtClean="0"/>
              <a:t>Ἀγάθωνα</a:t>
            </a:r>
            <a:r>
              <a:rPr lang="el-GR" sz="2000" dirty="0" smtClean="0"/>
              <a:t>. 290 </a:t>
            </a:r>
            <a:r>
              <a:rPr lang="el-GR" sz="2000" dirty="0" err="1" smtClean="0"/>
              <a:t>Καὶ</a:t>
            </a:r>
            <a:r>
              <a:rPr lang="el-GR" sz="2000" dirty="0" smtClean="0"/>
              <a:t> </a:t>
            </a:r>
            <a:r>
              <a:rPr lang="el-GR" sz="2000" dirty="0" err="1" smtClean="0"/>
              <a:t>ἐπιεικῶς</a:t>
            </a:r>
            <a:r>
              <a:rPr lang="el-GR" sz="2000" dirty="0" smtClean="0"/>
              <a:t> </a:t>
            </a:r>
            <a:r>
              <a:rPr lang="el-GR" sz="2000" dirty="0" err="1" smtClean="0"/>
              <a:t>γε</a:t>
            </a:r>
            <a:r>
              <a:rPr lang="el-GR" sz="2000" dirty="0" smtClean="0"/>
              <a:t> λέγεις, ὦ </a:t>
            </a:r>
            <a:r>
              <a:rPr lang="el-GR" sz="2000" dirty="0" err="1" smtClean="0"/>
              <a:t>ἑταῖρε</a:t>
            </a:r>
            <a:r>
              <a:rPr lang="el-GR" sz="2000" dirty="0" smtClean="0"/>
              <a:t>, </a:t>
            </a:r>
            <a:r>
              <a:rPr lang="el-GR" sz="2000" dirty="0" err="1" smtClean="0"/>
              <a:t>φάναι</a:t>
            </a:r>
            <a:r>
              <a:rPr lang="el-GR" sz="2000" dirty="0" smtClean="0"/>
              <a:t> </a:t>
            </a:r>
            <a:r>
              <a:rPr lang="el-GR" sz="2000" dirty="0" err="1" smtClean="0"/>
              <a:t>τὸν</a:t>
            </a:r>
            <a:r>
              <a:rPr lang="el-GR" sz="2000" dirty="0" smtClean="0"/>
              <a:t> Σωκράτη</a:t>
            </a:r>
            <a:r>
              <a:rPr lang="nl-NL" sz="2000" dirty="0" smtClean="0"/>
              <a:t>·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96775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nl-NL" sz="3600" dirty="0" smtClean="0"/>
              <a:t>6.4 Agathon ondervraagd</a:t>
            </a:r>
            <a:br>
              <a:rPr lang="nl-NL" sz="3600" dirty="0" smtClean="0"/>
            </a:br>
            <a:r>
              <a:rPr lang="nl-NL" sz="3600" dirty="0" smtClean="0"/>
              <a:t>hfdst. 6.281-90</a:t>
            </a:r>
            <a:endParaRPr lang="nl-NL" sz="3600" dirty="0"/>
          </a:p>
        </p:txBody>
      </p:sp>
      <p:sp>
        <p:nvSpPr>
          <p:cNvPr id="9" name="Rechthoek 8">
            <a:hlinkClick r:id="rId2" action="ppaction://hlinksldjump"/>
          </p:cNvPr>
          <p:cNvSpPr/>
          <p:nvPr/>
        </p:nvSpPr>
        <p:spPr>
          <a:xfrm>
            <a:off x="6289451" y="6157073"/>
            <a:ext cx="1080120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Vertaling</a:t>
            </a:r>
            <a:endParaRPr lang="nl-NL" dirty="0"/>
          </a:p>
        </p:txBody>
      </p:sp>
      <p:sp>
        <p:nvSpPr>
          <p:cNvPr id="10" name="Rechthoek 9">
            <a:hlinkClick r:id="rId3" action="ppaction://hlinksldjump"/>
          </p:cNvPr>
          <p:cNvSpPr/>
          <p:nvPr/>
        </p:nvSpPr>
        <p:spPr>
          <a:xfrm>
            <a:off x="2765162" y="6157073"/>
            <a:ext cx="1080120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Structuur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1" name="Rechthoek 10">
            <a:hlinkClick r:id="rId4" action="ppaction://hlinksldjump"/>
          </p:cNvPr>
          <p:cNvSpPr/>
          <p:nvPr/>
        </p:nvSpPr>
        <p:spPr>
          <a:xfrm>
            <a:off x="1765115" y="6161203"/>
            <a:ext cx="854604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Tekst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" name="Rechthoek 11">
            <a:hlinkClick r:id="rId5" action="ppaction://hlinksldjump"/>
          </p:cNvPr>
          <p:cNvSpPr/>
          <p:nvPr/>
        </p:nvSpPr>
        <p:spPr>
          <a:xfrm>
            <a:off x="3990725" y="6161203"/>
            <a:ext cx="792088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Extra</a:t>
            </a:r>
            <a:endParaRPr lang="nl-NL" dirty="0"/>
          </a:p>
        </p:txBody>
      </p:sp>
      <p:sp>
        <p:nvSpPr>
          <p:cNvPr id="13" name="Rechthoek 12">
            <a:hlinkClick r:id="rId6" action="ppaction://hlinksldjump"/>
          </p:cNvPr>
          <p:cNvSpPr/>
          <p:nvPr/>
        </p:nvSpPr>
        <p:spPr>
          <a:xfrm>
            <a:off x="539552" y="6161203"/>
            <a:ext cx="1080120" cy="36004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Vorige</a:t>
            </a:r>
            <a:endParaRPr lang="nl-NL" dirty="0"/>
          </a:p>
        </p:txBody>
      </p:sp>
      <p:sp>
        <p:nvSpPr>
          <p:cNvPr id="14" name="Rechthoek 13">
            <a:hlinkClick r:id="rId7" action="ppaction://hlinksldjump"/>
          </p:cNvPr>
          <p:cNvSpPr/>
          <p:nvPr/>
        </p:nvSpPr>
        <p:spPr>
          <a:xfrm>
            <a:off x="7515015" y="6157073"/>
            <a:ext cx="1080120" cy="3683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Volgende</a:t>
            </a:r>
            <a:endParaRPr lang="nl-NL" dirty="0"/>
          </a:p>
        </p:txBody>
      </p:sp>
      <p:sp>
        <p:nvSpPr>
          <p:cNvPr id="15" name="Rechthoek 14">
            <a:hlinkClick r:id="rId8" action="ppaction://hlinksldjump"/>
          </p:cNvPr>
          <p:cNvSpPr/>
          <p:nvPr/>
        </p:nvSpPr>
        <p:spPr>
          <a:xfrm>
            <a:off x="4928256" y="6157073"/>
            <a:ext cx="1215752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Vragen</a:t>
            </a:r>
            <a:endParaRPr lang="nl-NL" dirty="0"/>
          </a:p>
        </p:txBody>
      </p:sp>
      <p:sp>
        <p:nvSpPr>
          <p:cNvPr id="16" name="Tijdelijke aanduiding voor inhoud 2"/>
          <p:cNvSpPr txBox="1">
            <a:spLocks/>
          </p:cNvSpPr>
          <p:nvPr/>
        </p:nvSpPr>
        <p:spPr>
          <a:xfrm>
            <a:off x="467544" y="1380075"/>
            <a:ext cx="8229600" cy="4781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l-GR" sz="2000" dirty="0"/>
              <a:t>Ἴθι δή, </a:t>
            </a:r>
            <a:r>
              <a:rPr lang="el-GR" sz="2000" u="sng" dirty="0">
                <a:solidFill>
                  <a:srgbClr val="FF0000"/>
                </a:solidFill>
              </a:rPr>
              <a:t>φάναι</a:t>
            </a:r>
            <a:r>
              <a:rPr lang="el-GR" sz="2000" u="sng" dirty="0"/>
              <a:t> τὸν Σωκράτη</a:t>
            </a:r>
            <a:r>
              <a:rPr lang="el-GR" sz="2000" dirty="0"/>
              <a:t>, </a:t>
            </a:r>
            <a:r>
              <a:rPr lang="el-GR" sz="2000" dirty="0">
                <a:solidFill>
                  <a:srgbClr val="FF0000"/>
                </a:solidFill>
              </a:rPr>
              <a:t>ἀνομολογησώμεθα</a:t>
            </a:r>
            <a:r>
              <a:rPr lang="el-GR" sz="2000" dirty="0"/>
              <a:t> τὰ εἰρημένα. Ἄλλο τι </a:t>
            </a:r>
            <a:r>
              <a:rPr lang="el-GR" sz="2000" dirty="0">
                <a:solidFill>
                  <a:srgbClr val="FF0000"/>
                </a:solidFill>
              </a:rPr>
              <a:t>ἔστιν</a:t>
            </a:r>
            <a:r>
              <a:rPr lang="el-GR" sz="2000" dirty="0"/>
              <a:t> ὁ Ἔρως</a:t>
            </a:r>
            <a:r>
              <a:rPr lang="el-GR" sz="2000" dirty="0">
                <a:solidFill>
                  <a:srgbClr val="0070C0"/>
                </a:solidFill>
              </a:rPr>
              <a:t> </a:t>
            </a:r>
            <a:r>
              <a:rPr lang="el-GR" sz="2000" dirty="0"/>
              <a:t>πρῶτον μὲν τινῶν, ἔπειτα τούτων </a:t>
            </a:r>
            <a:r>
              <a:rPr lang="el-GR" sz="2000" b="1" i="1" dirty="0"/>
              <a:t>ὧν</a:t>
            </a:r>
            <a:r>
              <a:rPr lang="el-GR" sz="2000" i="1" dirty="0"/>
              <a:t> ἂν ἔνδεια </a:t>
            </a:r>
            <a:r>
              <a:rPr lang="el-GR" sz="2000" i="1" dirty="0">
                <a:solidFill>
                  <a:srgbClr val="FF0000"/>
                </a:solidFill>
              </a:rPr>
              <a:t>παρῇ</a:t>
            </a:r>
            <a:r>
              <a:rPr lang="el-GR" sz="2000" i="1" dirty="0"/>
              <a:t> αὐτῷ</a:t>
            </a:r>
            <a:r>
              <a:rPr lang="el-GR" sz="2000" dirty="0"/>
              <a:t>; Ναί, </a:t>
            </a:r>
            <a:r>
              <a:rPr lang="el-GR" sz="2000" u="sng" dirty="0">
                <a:solidFill>
                  <a:srgbClr val="FF0000"/>
                </a:solidFill>
              </a:rPr>
              <a:t>φάναι</a:t>
            </a:r>
            <a:r>
              <a:rPr lang="el-GR" sz="2000" dirty="0"/>
              <a:t>. 285 Ἐπὶ δὴ τούτοις </a:t>
            </a:r>
            <a:r>
              <a:rPr lang="el-GR" sz="2000" dirty="0">
                <a:solidFill>
                  <a:srgbClr val="FF0000"/>
                </a:solidFill>
              </a:rPr>
              <a:t>ἀναμνήσθητι</a:t>
            </a:r>
            <a:r>
              <a:rPr lang="el-GR" sz="2000" dirty="0"/>
              <a:t> </a:t>
            </a:r>
            <a:r>
              <a:rPr lang="el-GR" sz="2000" b="1" i="1" dirty="0"/>
              <a:t>τίνων</a:t>
            </a:r>
            <a:r>
              <a:rPr lang="el-GR" sz="2000" i="1" dirty="0"/>
              <a:t> </a:t>
            </a:r>
            <a:r>
              <a:rPr lang="el-GR" sz="2000" i="1" dirty="0">
                <a:solidFill>
                  <a:srgbClr val="FF0000"/>
                </a:solidFill>
              </a:rPr>
              <a:t>ἔφησθα</a:t>
            </a:r>
            <a:r>
              <a:rPr lang="el-GR" sz="2000" i="1" dirty="0"/>
              <a:t> ἐν τῷ λόγῳ </a:t>
            </a:r>
            <a:r>
              <a:rPr lang="el-GR" sz="2000" i="1" u="sng" dirty="0">
                <a:solidFill>
                  <a:srgbClr val="FF0000"/>
                </a:solidFill>
              </a:rPr>
              <a:t>εἶναι</a:t>
            </a:r>
            <a:r>
              <a:rPr lang="el-GR" sz="2000" i="1" u="sng" dirty="0"/>
              <a:t> τὸν  Ἔρωτα</a:t>
            </a:r>
            <a:r>
              <a:rPr lang="nl-NL" sz="2000" u="sng" dirty="0"/>
              <a:t>·</a:t>
            </a:r>
            <a:r>
              <a:rPr lang="el-GR" sz="2000" u="sng" dirty="0"/>
              <a:t> </a:t>
            </a:r>
            <a:r>
              <a:rPr lang="el-GR" sz="2000" b="1" i="1" dirty="0"/>
              <a:t>εἰ</a:t>
            </a:r>
            <a:r>
              <a:rPr lang="el-GR" sz="2000" i="1" dirty="0"/>
              <a:t> δὲ </a:t>
            </a:r>
            <a:r>
              <a:rPr lang="el-GR" sz="2000" i="1" dirty="0">
                <a:solidFill>
                  <a:srgbClr val="FF0000"/>
                </a:solidFill>
              </a:rPr>
              <a:t>βούλει</a:t>
            </a:r>
            <a:r>
              <a:rPr lang="el-GR" sz="2000" dirty="0"/>
              <a:t>, ἐγώ σε </a:t>
            </a:r>
            <a:r>
              <a:rPr lang="el-GR" sz="2000" dirty="0">
                <a:solidFill>
                  <a:srgbClr val="FF0000"/>
                </a:solidFill>
              </a:rPr>
              <a:t>ἀναμνήσω</a:t>
            </a:r>
            <a:r>
              <a:rPr lang="el-GR" sz="2000" dirty="0"/>
              <a:t>. </a:t>
            </a:r>
            <a:r>
              <a:rPr lang="el-GR" sz="2000" dirty="0">
                <a:solidFill>
                  <a:srgbClr val="FF0000"/>
                </a:solidFill>
              </a:rPr>
              <a:t>Οἶμαι</a:t>
            </a:r>
            <a:r>
              <a:rPr lang="el-GR" sz="2000" dirty="0"/>
              <a:t> γάρ </a:t>
            </a:r>
            <a:r>
              <a:rPr lang="el-GR" sz="2000" u="sng" dirty="0"/>
              <a:t>σε οὑτωσί πως </a:t>
            </a:r>
            <a:r>
              <a:rPr lang="el-GR" sz="2000" u="sng" dirty="0">
                <a:solidFill>
                  <a:srgbClr val="FF0000"/>
                </a:solidFill>
              </a:rPr>
              <a:t>εἰπεῖν</a:t>
            </a:r>
            <a:r>
              <a:rPr lang="el-GR" sz="2000" dirty="0"/>
              <a:t>, </a:t>
            </a:r>
            <a:r>
              <a:rPr lang="el-GR" sz="2000" b="1" i="1" dirty="0"/>
              <a:t>ὅτι</a:t>
            </a:r>
            <a:r>
              <a:rPr lang="el-GR" sz="2000" i="1" dirty="0"/>
              <a:t> τοῖς θεοῖς </a:t>
            </a:r>
            <a:r>
              <a:rPr lang="el-GR" sz="2000" i="1" dirty="0">
                <a:solidFill>
                  <a:srgbClr val="FF0000"/>
                </a:solidFill>
              </a:rPr>
              <a:t>κατεσκευάσθη</a:t>
            </a:r>
            <a:r>
              <a:rPr lang="el-GR" sz="2000" i="1" dirty="0"/>
              <a:t> τὰ πράγματα δι᾽ ἔρωτα καλῶν</a:t>
            </a:r>
            <a:r>
              <a:rPr lang="nl-NL" sz="2000" dirty="0"/>
              <a:t>·</a:t>
            </a:r>
            <a:r>
              <a:rPr lang="el-GR" sz="2000" dirty="0"/>
              <a:t> αἰσχρῶν γὰρ οὐκ </a:t>
            </a:r>
            <a:r>
              <a:rPr lang="el-GR" sz="2000" dirty="0">
                <a:solidFill>
                  <a:srgbClr val="FF0000"/>
                </a:solidFill>
              </a:rPr>
              <a:t>εἴη</a:t>
            </a:r>
            <a:r>
              <a:rPr lang="el-GR" sz="2000" dirty="0"/>
              <a:t> ἔρως. Οὐχ οὑτωσί πως </a:t>
            </a:r>
            <a:r>
              <a:rPr lang="el-GR" sz="2000" dirty="0">
                <a:solidFill>
                  <a:srgbClr val="FF0000"/>
                </a:solidFill>
              </a:rPr>
              <a:t>ἔλεγες</a:t>
            </a:r>
            <a:r>
              <a:rPr lang="el-GR" sz="2000" dirty="0"/>
              <a:t>; </a:t>
            </a:r>
            <a:r>
              <a:rPr lang="el-GR" sz="2000" dirty="0">
                <a:solidFill>
                  <a:srgbClr val="FF0000"/>
                </a:solidFill>
              </a:rPr>
              <a:t>Εἶπον</a:t>
            </a:r>
            <a:r>
              <a:rPr lang="el-GR" sz="2000" dirty="0"/>
              <a:t> γάρ, </a:t>
            </a:r>
            <a:r>
              <a:rPr lang="el-GR" sz="2000" u="sng" dirty="0">
                <a:solidFill>
                  <a:srgbClr val="FF0000"/>
                </a:solidFill>
              </a:rPr>
              <a:t>φάναι</a:t>
            </a:r>
            <a:r>
              <a:rPr lang="el-GR" sz="2000" u="sng" dirty="0"/>
              <a:t> τὸν Ἀγάθωνα</a:t>
            </a:r>
            <a:r>
              <a:rPr lang="el-GR" sz="2000" dirty="0"/>
              <a:t>. 290 Καὶ ἐπιεικῶς γε </a:t>
            </a:r>
            <a:r>
              <a:rPr lang="el-GR" sz="2000" dirty="0">
                <a:solidFill>
                  <a:srgbClr val="FF0000"/>
                </a:solidFill>
              </a:rPr>
              <a:t>λέγεις</a:t>
            </a:r>
            <a:r>
              <a:rPr lang="el-GR" sz="2000" dirty="0"/>
              <a:t>, ὦ ἑταῖρε, </a:t>
            </a:r>
            <a:r>
              <a:rPr lang="el-GR" sz="2000" u="sng" dirty="0">
                <a:solidFill>
                  <a:srgbClr val="FF0000"/>
                </a:solidFill>
              </a:rPr>
              <a:t>φάναι </a:t>
            </a:r>
            <a:r>
              <a:rPr lang="el-GR" sz="2000" u="sng" dirty="0"/>
              <a:t>τὸν Σωκράτη</a:t>
            </a:r>
            <a:r>
              <a:rPr lang="nl-NL" sz="2000" dirty="0"/>
              <a:t>·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3064494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nl-NL" sz="3600" dirty="0" smtClean="0"/>
              <a:t>6.4 Agathon ondervraagd</a:t>
            </a:r>
            <a:br>
              <a:rPr lang="nl-NL" sz="3600" dirty="0" smtClean="0"/>
            </a:br>
            <a:r>
              <a:rPr lang="nl-NL" sz="3600" dirty="0" smtClean="0"/>
              <a:t>hfdst. 6.281-90</a:t>
            </a:r>
            <a:endParaRPr lang="nl-NL" sz="3600" dirty="0"/>
          </a:p>
        </p:txBody>
      </p:sp>
      <p:sp>
        <p:nvSpPr>
          <p:cNvPr id="9" name="Rechthoek 8">
            <a:hlinkClick r:id="rId2" action="ppaction://hlinksldjump"/>
          </p:cNvPr>
          <p:cNvSpPr/>
          <p:nvPr/>
        </p:nvSpPr>
        <p:spPr>
          <a:xfrm>
            <a:off x="6289451" y="6157073"/>
            <a:ext cx="1080120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Vertaling</a:t>
            </a:r>
            <a:endParaRPr lang="nl-NL" dirty="0"/>
          </a:p>
        </p:txBody>
      </p:sp>
      <p:sp>
        <p:nvSpPr>
          <p:cNvPr id="10" name="Rechthoek 9">
            <a:hlinkClick r:id="rId3" action="ppaction://hlinksldjump"/>
          </p:cNvPr>
          <p:cNvSpPr/>
          <p:nvPr/>
        </p:nvSpPr>
        <p:spPr>
          <a:xfrm>
            <a:off x="2765162" y="6157073"/>
            <a:ext cx="1080120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Structuur</a:t>
            </a:r>
            <a:endParaRPr lang="nl-NL" dirty="0"/>
          </a:p>
        </p:txBody>
      </p:sp>
      <p:sp>
        <p:nvSpPr>
          <p:cNvPr id="11" name="Rechthoek 10">
            <a:hlinkClick r:id="rId4" action="ppaction://hlinksldjump"/>
          </p:cNvPr>
          <p:cNvSpPr/>
          <p:nvPr/>
        </p:nvSpPr>
        <p:spPr>
          <a:xfrm>
            <a:off x="1765115" y="6161203"/>
            <a:ext cx="854604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Tekst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" name="Rechthoek 11">
            <a:hlinkClick r:id="rId5" action="ppaction://hlinksldjump"/>
          </p:cNvPr>
          <p:cNvSpPr/>
          <p:nvPr/>
        </p:nvSpPr>
        <p:spPr>
          <a:xfrm>
            <a:off x="3990725" y="6161203"/>
            <a:ext cx="792088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Extra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3" name="Rechthoek 12">
            <a:hlinkClick r:id="rId6" action="ppaction://hlinksldjump"/>
          </p:cNvPr>
          <p:cNvSpPr/>
          <p:nvPr/>
        </p:nvSpPr>
        <p:spPr>
          <a:xfrm>
            <a:off x="539552" y="6161203"/>
            <a:ext cx="1080120" cy="36004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Vorige</a:t>
            </a:r>
            <a:endParaRPr lang="nl-NL" dirty="0"/>
          </a:p>
        </p:txBody>
      </p:sp>
      <p:sp>
        <p:nvSpPr>
          <p:cNvPr id="14" name="Rechthoek 13">
            <a:hlinkClick r:id="rId7" action="ppaction://hlinksldjump"/>
          </p:cNvPr>
          <p:cNvSpPr/>
          <p:nvPr/>
        </p:nvSpPr>
        <p:spPr>
          <a:xfrm>
            <a:off x="7515015" y="6157073"/>
            <a:ext cx="1080120" cy="3683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Volgende</a:t>
            </a:r>
            <a:endParaRPr lang="nl-NL" dirty="0"/>
          </a:p>
        </p:txBody>
      </p:sp>
      <p:sp>
        <p:nvSpPr>
          <p:cNvPr id="15" name="Rechthoek 14">
            <a:hlinkClick r:id="rId8" action="ppaction://hlinksldjump"/>
          </p:cNvPr>
          <p:cNvSpPr/>
          <p:nvPr/>
        </p:nvSpPr>
        <p:spPr>
          <a:xfrm>
            <a:off x="4928256" y="6157073"/>
            <a:ext cx="1215752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Vragen</a:t>
            </a:r>
            <a:endParaRPr lang="nl-NL" dirty="0"/>
          </a:p>
        </p:txBody>
      </p:sp>
      <p:sp>
        <p:nvSpPr>
          <p:cNvPr id="16" name="Tijdelijke aanduiding voor inhoud 2"/>
          <p:cNvSpPr txBox="1">
            <a:spLocks/>
          </p:cNvSpPr>
          <p:nvPr/>
        </p:nvSpPr>
        <p:spPr>
          <a:xfrm>
            <a:off x="467544" y="1380075"/>
            <a:ext cx="8229600" cy="4781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l-GR" sz="2000" dirty="0"/>
              <a:t>Ἴθι δή, </a:t>
            </a:r>
            <a:r>
              <a:rPr lang="el-GR" sz="2000" u="sng" dirty="0">
                <a:solidFill>
                  <a:srgbClr val="FF0000"/>
                </a:solidFill>
              </a:rPr>
              <a:t>φάναι</a:t>
            </a:r>
            <a:r>
              <a:rPr lang="el-GR" sz="2000" u="sng" dirty="0"/>
              <a:t> </a:t>
            </a:r>
            <a:r>
              <a:rPr lang="el-GR" sz="2000" u="sng" dirty="0">
                <a:solidFill>
                  <a:srgbClr val="0070C0"/>
                </a:solidFill>
              </a:rPr>
              <a:t>τὸν Σωκράτη</a:t>
            </a:r>
            <a:r>
              <a:rPr lang="el-GR" sz="2000" dirty="0"/>
              <a:t>, </a:t>
            </a:r>
            <a:r>
              <a:rPr lang="el-GR" sz="2000" dirty="0">
                <a:solidFill>
                  <a:srgbClr val="FF0000"/>
                </a:solidFill>
              </a:rPr>
              <a:t>ἀνομολογησώμεθα</a:t>
            </a:r>
            <a:r>
              <a:rPr lang="el-GR" sz="2000" dirty="0"/>
              <a:t> </a:t>
            </a:r>
            <a:r>
              <a:rPr lang="el-GR" sz="2000" dirty="0">
                <a:solidFill>
                  <a:srgbClr val="FFC000"/>
                </a:solidFill>
              </a:rPr>
              <a:t>τὰ εἰρημένα</a:t>
            </a:r>
            <a:r>
              <a:rPr lang="el-GR" sz="2000" dirty="0"/>
              <a:t>. Ἄλλο τι </a:t>
            </a:r>
            <a:r>
              <a:rPr lang="el-GR" sz="2000" dirty="0">
                <a:solidFill>
                  <a:srgbClr val="FF0000"/>
                </a:solidFill>
              </a:rPr>
              <a:t>ἔστιν</a:t>
            </a:r>
            <a:r>
              <a:rPr lang="el-GR" sz="2000" dirty="0"/>
              <a:t> </a:t>
            </a:r>
            <a:r>
              <a:rPr lang="el-GR" sz="2000" dirty="0">
                <a:solidFill>
                  <a:srgbClr val="0070C0"/>
                </a:solidFill>
              </a:rPr>
              <a:t>ὁ Ἔρως </a:t>
            </a:r>
            <a:r>
              <a:rPr lang="el-GR" sz="2000" dirty="0"/>
              <a:t>πρῶτον μὲν τινῶν, ἔπειτα τούτων </a:t>
            </a:r>
            <a:r>
              <a:rPr lang="el-GR" sz="2000" b="1" i="1" dirty="0"/>
              <a:t>ὧν</a:t>
            </a:r>
            <a:r>
              <a:rPr lang="el-GR" sz="2000" i="1" dirty="0"/>
              <a:t> ἂν </a:t>
            </a:r>
            <a:r>
              <a:rPr lang="el-GR" sz="2000" i="1" dirty="0">
                <a:solidFill>
                  <a:srgbClr val="0070C0"/>
                </a:solidFill>
              </a:rPr>
              <a:t>ἔνδεια</a:t>
            </a:r>
            <a:r>
              <a:rPr lang="el-GR" sz="2000" i="1" dirty="0"/>
              <a:t> </a:t>
            </a:r>
            <a:r>
              <a:rPr lang="el-GR" sz="2000" i="1" dirty="0">
                <a:solidFill>
                  <a:srgbClr val="FF0000"/>
                </a:solidFill>
              </a:rPr>
              <a:t>παρῇ</a:t>
            </a:r>
            <a:r>
              <a:rPr lang="el-GR" sz="2000" i="1" dirty="0"/>
              <a:t> αὐτῷ</a:t>
            </a:r>
            <a:r>
              <a:rPr lang="el-GR" sz="2000" dirty="0"/>
              <a:t>; Ναί, </a:t>
            </a:r>
            <a:r>
              <a:rPr lang="el-GR" sz="2000" u="sng" dirty="0">
                <a:solidFill>
                  <a:srgbClr val="FF0000"/>
                </a:solidFill>
              </a:rPr>
              <a:t>φάναι</a:t>
            </a:r>
            <a:r>
              <a:rPr lang="el-GR" sz="2000" dirty="0"/>
              <a:t>. 285 Ἐπὶ δὴ τούτοις </a:t>
            </a:r>
            <a:r>
              <a:rPr lang="el-GR" sz="2000" dirty="0">
                <a:solidFill>
                  <a:srgbClr val="FF0000"/>
                </a:solidFill>
              </a:rPr>
              <a:t>ἀναμνήσθητι</a:t>
            </a:r>
            <a:r>
              <a:rPr lang="el-GR" sz="2000" dirty="0"/>
              <a:t> </a:t>
            </a:r>
            <a:r>
              <a:rPr lang="el-GR" sz="2000" b="1" i="1" dirty="0"/>
              <a:t>τίνων</a:t>
            </a:r>
            <a:r>
              <a:rPr lang="el-GR" sz="2000" i="1" dirty="0"/>
              <a:t> </a:t>
            </a:r>
            <a:r>
              <a:rPr lang="el-GR" sz="2000" i="1" dirty="0">
                <a:solidFill>
                  <a:srgbClr val="FF0000"/>
                </a:solidFill>
              </a:rPr>
              <a:t>ἔφησθα</a:t>
            </a:r>
            <a:r>
              <a:rPr lang="el-GR" sz="2000" i="1" dirty="0"/>
              <a:t> ἐν τῷ λόγῳ </a:t>
            </a:r>
            <a:r>
              <a:rPr lang="el-GR" sz="2000" i="1" u="sng" dirty="0">
                <a:solidFill>
                  <a:srgbClr val="FF0000"/>
                </a:solidFill>
              </a:rPr>
              <a:t>εἶναι</a:t>
            </a:r>
            <a:r>
              <a:rPr lang="el-GR" sz="2000" i="1" u="sng" dirty="0"/>
              <a:t> </a:t>
            </a:r>
            <a:r>
              <a:rPr lang="el-GR" sz="2000" i="1" u="sng" dirty="0">
                <a:solidFill>
                  <a:srgbClr val="0070C0"/>
                </a:solidFill>
              </a:rPr>
              <a:t>τὸν  Ἔρωτα</a:t>
            </a:r>
            <a:r>
              <a:rPr lang="nl-NL" sz="2000" u="sng" dirty="0"/>
              <a:t>·</a:t>
            </a:r>
            <a:r>
              <a:rPr lang="el-GR" sz="2000" u="sng" dirty="0"/>
              <a:t> </a:t>
            </a:r>
            <a:r>
              <a:rPr lang="el-GR" sz="2000" b="1" i="1" dirty="0"/>
              <a:t>εἰ</a:t>
            </a:r>
            <a:r>
              <a:rPr lang="el-GR" sz="2000" i="1" dirty="0"/>
              <a:t> δὲ </a:t>
            </a:r>
            <a:r>
              <a:rPr lang="el-GR" sz="2000" i="1" dirty="0">
                <a:solidFill>
                  <a:srgbClr val="FF0000"/>
                </a:solidFill>
              </a:rPr>
              <a:t>βούλει</a:t>
            </a:r>
            <a:r>
              <a:rPr lang="el-GR" sz="2000" dirty="0"/>
              <a:t>, </a:t>
            </a:r>
            <a:r>
              <a:rPr lang="el-GR" sz="2000" dirty="0">
                <a:solidFill>
                  <a:srgbClr val="0070C0"/>
                </a:solidFill>
              </a:rPr>
              <a:t>ἐγώ</a:t>
            </a:r>
            <a:r>
              <a:rPr lang="el-GR" sz="2000" dirty="0"/>
              <a:t> </a:t>
            </a:r>
            <a:r>
              <a:rPr lang="el-GR" sz="2000" dirty="0">
                <a:solidFill>
                  <a:srgbClr val="FFC000"/>
                </a:solidFill>
              </a:rPr>
              <a:t>σε</a:t>
            </a:r>
            <a:r>
              <a:rPr lang="el-GR" sz="2000" dirty="0"/>
              <a:t> </a:t>
            </a:r>
            <a:r>
              <a:rPr lang="el-GR" sz="2000" dirty="0">
                <a:solidFill>
                  <a:srgbClr val="FF0000"/>
                </a:solidFill>
              </a:rPr>
              <a:t>ἀναμνήσω</a:t>
            </a:r>
            <a:r>
              <a:rPr lang="el-GR" sz="2000" dirty="0"/>
              <a:t>. </a:t>
            </a:r>
            <a:r>
              <a:rPr lang="el-GR" sz="2000" dirty="0">
                <a:solidFill>
                  <a:srgbClr val="FF0000"/>
                </a:solidFill>
              </a:rPr>
              <a:t>Οἶμαι</a:t>
            </a:r>
            <a:r>
              <a:rPr lang="el-GR" sz="2000" dirty="0"/>
              <a:t> γάρ </a:t>
            </a:r>
            <a:r>
              <a:rPr lang="el-GR" sz="2000" u="sng" dirty="0">
                <a:solidFill>
                  <a:srgbClr val="0070C0"/>
                </a:solidFill>
              </a:rPr>
              <a:t>σε</a:t>
            </a:r>
            <a:r>
              <a:rPr lang="el-GR" sz="2000" u="sng" dirty="0"/>
              <a:t> οὑτωσί πως </a:t>
            </a:r>
            <a:r>
              <a:rPr lang="el-GR" sz="2000" u="sng" dirty="0">
                <a:solidFill>
                  <a:srgbClr val="FF0000"/>
                </a:solidFill>
              </a:rPr>
              <a:t>εἰπεῖν</a:t>
            </a:r>
            <a:r>
              <a:rPr lang="el-GR" sz="2000" dirty="0"/>
              <a:t>, </a:t>
            </a:r>
            <a:r>
              <a:rPr lang="el-GR" sz="2000" b="1" i="1" dirty="0"/>
              <a:t>ὅτι</a:t>
            </a:r>
            <a:r>
              <a:rPr lang="el-GR" sz="2000" i="1" dirty="0"/>
              <a:t> τοῖς θεοῖς </a:t>
            </a:r>
            <a:r>
              <a:rPr lang="el-GR" sz="2000" i="1" dirty="0">
                <a:solidFill>
                  <a:srgbClr val="FF0000"/>
                </a:solidFill>
              </a:rPr>
              <a:t>κατεσκευάσθη</a:t>
            </a:r>
            <a:r>
              <a:rPr lang="el-GR" sz="2000" i="1" dirty="0"/>
              <a:t> </a:t>
            </a:r>
            <a:r>
              <a:rPr lang="el-GR" sz="2000" i="1" dirty="0">
                <a:solidFill>
                  <a:srgbClr val="0070C0"/>
                </a:solidFill>
              </a:rPr>
              <a:t>τὰ πράγματα </a:t>
            </a:r>
            <a:r>
              <a:rPr lang="el-GR" sz="2000" i="1" dirty="0"/>
              <a:t>δι᾽ ἔρωτα καλῶν</a:t>
            </a:r>
            <a:r>
              <a:rPr lang="nl-NL" sz="2000" dirty="0"/>
              <a:t>·</a:t>
            </a:r>
            <a:r>
              <a:rPr lang="el-GR" sz="2000" dirty="0"/>
              <a:t> αἰσχρῶν γὰρ οὐκ </a:t>
            </a:r>
            <a:r>
              <a:rPr lang="el-GR" sz="2000" dirty="0">
                <a:solidFill>
                  <a:srgbClr val="FF0000"/>
                </a:solidFill>
              </a:rPr>
              <a:t>εἴη</a:t>
            </a:r>
            <a:r>
              <a:rPr lang="el-GR" sz="2000" dirty="0"/>
              <a:t> </a:t>
            </a:r>
            <a:r>
              <a:rPr lang="el-GR" sz="2000" dirty="0">
                <a:solidFill>
                  <a:srgbClr val="0070C0"/>
                </a:solidFill>
              </a:rPr>
              <a:t>ἔρως</a:t>
            </a:r>
            <a:r>
              <a:rPr lang="el-GR" sz="2000" dirty="0"/>
              <a:t>. Οὐχ οὑτωσί πως </a:t>
            </a:r>
            <a:r>
              <a:rPr lang="el-GR" sz="2000" dirty="0">
                <a:solidFill>
                  <a:srgbClr val="FF0000"/>
                </a:solidFill>
              </a:rPr>
              <a:t>ἔλεγες</a:t>
            </a:r>
            <a:r>
              <a:rPr lang="el-GR" sz="2000" dirty="0"/>
              <a:t>; </a:t>
            </a:r>
            <a:r>
              <a:rPr lang="el-GR" sz="2000" dirty="0">
                <a:solidFill>
                  <a:srgbClr val="FF0000"/>
                </a:solidFill>
              </a:rPr>
              <a:t>Εἶπον</a:t>
            </a:r>
            <a:r>
              <a:rPr lang="el-GR" sz="2000" dirty="0"/>
              <a:t> γάρ, </a:t>
            </a:r>
            <a:r>
              <a:rPr lang="el-GR" sz="2000" u="sng" dirty="0">
                <a:solidFill>
                  <a:srgbClr val="FF0000"/>
                </a:solidFill>
              </a:rPr>
              <a:t>φάναι</a:t>
            </a:r>
            <a:r>
              <a:rPr lang="el-GR" sz="2000" u="sng" dirty="0"/>
              <a:t> </a:t>
            </a:r>
            <a:r>
              <a:rPr lang="el-GR" sz="2000" u="sng" dirty="0">
                <a:solidFill>
                  <a:srgbClr val="0070C0"/>
                </a:solidFill>
              </a:rPr>
              <a:t>τὸν Ἀγάθωνα</a:t>
            </a:r>
            <a:r>
              <a:rPr lang="el-GR" sz="2000" dirty="0"/>
              <a:t>. 290 Καὶ ἐπιεικῶς γε </a:t>
            </a:r>
            <a:r>
              <a:rPr lang="el-GR" sz="2000" dirty="0">
                <a:solidFill>
                  <a:srgbClr val="FF0000"/>
                </a:solidFill>
              </a:rPr>
              <a:t>λέγεις</a:t>
            </a:r>
            <a:r>
              <a:rPr lang="el-GR" sz="2000" dirty="0"/>
              <a:t>, ὦ ἑταῖρε, </a:t>
            </a:r>
            <a:r>
              <a:rPr lang="el-GR" sz="2000" u="sng" dirty="0">
                <a:solidFill>
                  <a:srgbClr val="FF0000"/>
                </a:solidFill>
              </a:rPr>
              <a:t>φάναι </a:t>
            </a:r>
            <a:r>
              <a:rPr lang="el-GR" sz="2000" u="sng" dirty="0">
                <a:solidFill>
                  <a:srgbClr val="0070C0"/>
                </a:solidFill>
              </a:rPr>
              <a:t>τὸν Σωκράτη</a:t>
            </a:r>
            <a:r>
              <a:rPr lang="nl-NL" sz="2000" dirty="0"/>
              <a:t>·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377219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nl-NL" sz="3600" dirty="0" smtClean="0"/>
              <a:t>6.4 Agathon ondervraagd</a:t>
            </a:r>
            <a:br>
              <a:rPr lang="nl-NL" sz="3600" dirty="0" smtClean="0"/>
            </a:br>
            <a:r>
              <a:rPr lang="nl-NL" sz="3600" dirty="0" smtClean="0"/>
              <a:t>hfdst. 6.281-90</a:t>
            </a:r>
            <a:endParaRPr lang="nl-NL" sz="3600" dirty="0"/>
          </a:p>
        </p:txBody>
      </p:sp>
      <p:sp>
        <p:nvSpPr>
          <p:cNvPr id="9" name="Rechthoek 8">
            <a:hlinkClick r:id="rId3" action="ppaction://hlinksldjump"/>
          </p:cNvPr>
          <p:cNvSpPr/>
          <p:nvPr/>
        </p:nvSpPr>
        <p:spPr>
          <a:xfrm>
            <a:off x="6289451" y="6157073"/>
            <a:ext cx="1080120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Vertaling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0" name="Rechthoek 9">
            <a:hlinkClick r:id="rId4" action="ppaction://hlinksldjump"/>
          </p:cNvPr>
          <p:cNvSpPr/>
          <p:nvPr/>
        </p:nvSpPr>
        <p:spPr>
          <a:xfrm>
            <a:off x="2765162" y="6157073"/>
            <a:ext cx="1080120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Structuur</a:t>
            </a:r>
            <a:endParaRPr lang="nl-NL" dirty="0"/>
          </a:p>
        </p:txBody>
      </p:sp>
      <p:sp>
        <p:nvSpPr>
          <p:cNvPr id="11" name="Rechthoek 10">
            <a:hlinkClick r:id="rId5" action="ppaction://hlinksldjump"/>
          </p:cNvPr>
          <p:cNvSpPr/>
          <p:nvPr/>
        </p:nvSpPr>
        <p:spPr>
          <a:xfrm>
            <a:off x="1765115" y="6161203"/>
            <a:ext cx="854604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Tekst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" name="Rechthoek 11">
            <a:hlinkClick r:id="rId6" action="ppaction://hlinksldjump"/>
          </p:cNvPr>
          <p:cNvSpPr/>
          <p:nvPr/>
        </p:nvSpPr>
        <p:spPr>
          <a:xfrm>
            <a:off x="3990725" y="6161203"/>
            <a:ext cx="792088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Extra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3" name="Rechthoek 12">
            <a:hlinkClick r:id="rId7" action="ppaction://hlinksldjump"/>
          </p:cNvPr>
          <p:cNvSpPr/>
          <p:nvPr/>
        </p:nvSpPr>
        <p:spPr>
          <a:xfrm>
            <a:off x="539552" y="6161203"/>
            <a:ext cx="1080120" cy="36004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Vorige</a:t>
            </a:r>
            <a:endParaRPr lang="nl-NL" dirty="0"/>
          </a:p>
        </p:txBody>
      </p:sp>
      <p:sp>
        <p:nvSpPr>
          <p:cNvPr id="14" name="Rechthoek 13">
            <a:hlinkClick r:id="rId8" action="ppaction://hlinksldjump"/>
          </p:cNvPr>
          <p:cNvSpPr/>
          <p:nvPr/>
        </p:nvSpPr>
        <p:spPr>
          <a:xfrm>
            <a:off x="7515015" y="6157073"/>
            <a:ext cx="1080120" cy="3683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Volgende</a:t>
            </a:r>
            <a:endParaRPr lang="nl-NL" dirty="0"/>
          </a:p>
        </p:txBody>
      </p:sp>
      <p:sp>
        <p:nvSpPr>
          <p:cNvPr id="15" name="Rechthoek 14">
            <a:hlinkClick r:id="rId9" action="ppaction://hlinksldjump"/>
          </p:cNvPr>
          <p:cNvSpPr/>
          <p:nvPr/>
        </p:nvSpPr>
        <p:spPr>
          <a:xfrm>
            <a:off x="4928256" y="6157073"/>
            <a:ext cx="1215752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Vragen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6" name="Tijdelijke aanduiding voor inhoud 2"/>
          <p:cNvSpPr txBox="1">
            <a:spLocks/>
          </p:cNvSpPr>
          <p:nvPr/>
        </p:nvSpPr>
        <p:spPr>
          <a:xfrm>
            <a:off x="467544" y="1380075"/>
            <a:ext cx="8229600" cy="4781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l-GR" sz="2000" dirty="0" err="1" smtClean="0"/>
              <a:t>Ἴθι</a:t>
            </a:r>
            <a:r>
              <a:rPr lang="el-GR" sz="2000" dirty="0" smtClean="0"/>
              <a:t> </a:t>
            </a:r>
            <a:r>
              <a:rPr lang="el-GR" sz="2000" dirty="0" err="1" smtClean="0"/>
              <a:t>δή</a:t>
            </a:r>
            <a:r>
              <a:rPr lang="el-GR" sz="2000" dirty="0" smtClean="0"/>
              <a:t>, </a:t>
            </a:r>
            <a:r>
              <a:rPr lang="el-GR" sz="2000" dirty="0" err="1" smtClean="0"/>
              <a:t>φάναι</a:t>
            </a:r>
            <a:r>
              <a:rPr lang="el-GR" sz="2000" dirty="0" smtClean="0"/>
              <a:t> </a:t>
            </a:r>
            <a:r>
              <a:rPr lang="el-GR" sz="2000" dirty="0" err="1" smtClean="0"/>
              <a:t>τὸν</a:t>
            </a:r>
            <a:r>
              <a:rPr lang="el-GR" sz="2000" dirty="0" smtClean="0"/>
              <a:t> Σωκράτη, </a:t>
            </a:r>
            <a:r>
              <a:rPr lang="el-GR" sz="2000" dirty="0" err="1" smtClean="0"/>
              <a:t>ἀνομολογησώμεθα</a:t>
            </a:r>
            <a:r>
              <a:rPr lang="el-GR" sz="2000" dirty="0" smtClean="0"/>
              <a:t> </a:t>
            </a:r>
            <a:r>
              <a:rPr lang="el-GR" sz="2000" dirty="0" err="1" smtClean="0"/>
              <a:t>τὰ</a:t>
            </a:r>
            <a:r>
              <a:rPr lang="el-GR" sz="2000" dirty="0" smtClean="0"/>
              <a:t> </a:t>
            </a:r>
            <a:r>
              <a:rPr lang="el-GR" sz="2000" dirty="0" err="1" smtClean="0"/>
              <a:t>εἰρημένα</a:t>
            </a:r>
            <a:r>
              <a:rPr lang="el-GR" sz="2000" dirty="0" smtClean="0"/>
              <a:t>. </a:t>
            </a:r>
            <a:r>
              <a:rPr lang="el-GR" sz="2000" dirty="0" err="1" smtClean="0"/>
              <a:t>Ἄλλο</a:t>
            </a:r>
            <a:r>
              <a:rPr lang="el-GR" sz="2000" dirty="0" smtClean="0"/>
              <a:t> τι </a:t>
            </a:r>
            <a:r>
              <a:rPr lang="el-GR" sz="2000" dirty="0" err="1" smtClean="0"/>
              <a:t>ἔστιν</a:t>
            </a:r>
            <a:r>
              <a:rPr lang="el-GR" sz="2000" dirty="0" smtClean="0"/>
              <a:t> ὁ </a:t>
            </a:r>
            <a:r>
              <a:rPr lang="el-GR" sz="2000" dirty="0" err="1" smtClean="0"/>
              <a:t>Ἔρως</a:t>
            </a:r>
            <a:r>
              <a:rPr lang="el-GR" sz="2000" dirty="0" smtClean="0"/>
              <a:t> </a:t>
            </a:r>
            <a:r>
              <a:rPr lang="el-GR" sz="2000" dirty="0" err="1" smtClean="0"/>
              <a:t>πρῶτον</a:t>
            </a:r>
            <a:r>
              <a:rPr lang="el-GR" sz="2000" dirty="0" smtClean="0"/>
              <a:t> </a:t>
            </a:r>
            <a:r>
              <a:rPr lang="el-GR" sz="2000" dirty="0" err="1" smtClean="0"/>
              <a:t>μὲν</a:t>
            </a:r>
            <a:r>
              <a:rPr lang="el-GR" sz="2000" dirty="0" smtClean="0"/>
              <a:t> </a:t>
            </a:r>
            <a:r>
              <a:rPr lang="el-GR" sz="2000" dirty="0" err="1" smtClean="0"/>
              <a:t>τινῶν</a:t>
            </a:r>
            <a:r>
              <a:rPr lang="el-GR" sz="2000" dirty="0" smtClean="0"/>
              <a:t>, </a:t>
            </a:r>
            <a:r>
              <a:rPr lang="el-GR" sz="2000" dirty="0" err="1" smtClean="0"/>
              <a:t>ἔπειτα</a:t>
            </a:r>
            <a:r>
              <a:rPr lang="el-GR" sz="2000" dirty="0" smtClean="0"/>
              <a:t> τούτων </a:t>
            </a:r>
            <a:r>
              <a:rPr lang="el-GR" sz="2000" dirty="0" err="1" smtClean="0"/>
              <a:t>ὧν</a:t>
            </a:r>
            <a:r>
              <a:rPr lang="el-GR" sz="2000" dirty="0" smtClean="0"/>
              <a:t> </a:t>
            </a:r>
            <a:r>
              <a:rPr lang="el-GR" sz="2000" dirty="0" err="1" smtClean="0"/>
              <a:t>ἂν</a:t>
            </a:r>
            <a:r>
              <a:rPr lang="el-GR" sz="2000" dirty="0" smtClean="0"/>
              <a:t> </a:t>
            </a:r>
            <a:r>
              <a:rPr lang="el-GR" sz="2000" dirty="0" err="1" smtClean="0"/>
              <a:t>ἔνδεια</a:t>
            </a:r>
            <a:r>
              <a:rPr lang="el-GR" sz="2000" dirty="0" smtClean="0"/>
              <a:t> </a:t>
            </a:r>
            <a:r>
              <a:rPr lang="el-GR" sz="2000" dirty="0" err="1" smtClean="0"/>
              <a:t>παρῇ</a:t>
            </a:r>
            <a:r>
              <a:rPr lang="el-GR" sz="2000" dirty="0" smtClean="0"/>
              <a:t> </a:t>
            </a:r>
            <a:r>
              <a:rPr lang="el-GR" sz="2000" dirty="0" err="1" smtClean="0">
                <a:solidFill>
                  <a:srgbClr val="92D050"/>
                </a:solidFill>
              </a:rPr>
              <a:t>αὐτῷ</a:t>
            </a:r>
            <a:r>
              <a:rPr lang="nl-NL" sz="2000" dirty="0" smtClean="0">
                <a:solidFill>
                  <a:srgbClr val="92D050"/>
                </a:solidFill>
              </a:rPr>
              <a:t> (1)</a:t>
            </a:r>
            <a:r>
              <a:rPr lang="el-GR" sz="2000" dirty="0" smtClean="0"/>
              <a:t>; </a:t>
            </a:r>
            <a:r>
              <a:rPr lang="el-GR" sz="2000" dirty="0" err="1" smtClean="0"/>
              <a:t>Ναί</a:t>
            </a:r>
            <a:r>
              <a:rPr lang="el-GR" sz="2000" dirty="0" smtClean="0"/>
              <a:t>, </a:t>
            </a:r>
            <a:r>
              <a:rPr lang="el-GR" sz="2000" dirty="0" err="1" smtClean="0"/>
              <a:t>φάναι</a:t>
            </a:r>
            <a:r>
              <a:rPr lang="el-GR" sz="2000" dirty="0" smtClean="0"/>
              <a:t>. 285 </a:t>
            </a:r>
            <a:r>
              <a:rPr lang="el-GR" sz="2000" dirty="0" err="1" smtClean="0"/>
              <a:t>Ἐπὶ</a:t>
            </a:r>
            <a:r>
              <a:rPr lang="el-GR" sz="2000" dirty="0" smtClean="0"/>
              <a:t> </a:t>
            </a:r>
            <a:r>
              <a:rPr lang="el-GR" sz="2000" dirty="0" err="1" smtClean="0"/>
              <a:t>δὴ</a:t>
            </a:r>
            <a:r>
              <a:rPr lang="el-GR" sz="2000" dirty="0" smtClean="0"/>
              <a:t> τούτοις </a:t>
            </a:r>
            <a:r>
              <a:rPr lang="el-GR" sz="2000" dirty="0" err="1" smtClean="0">
                <a:solidFill>
                  <a:srgbClr val="92D050"/>
                </a:solidFill>
              </a:rPr>
              <a:t>ἀναμνήσθητι</a:t>
            </a:r>
            <a:r>
              <a:rPr lang="nl-NL" sz="2000" dirty="0" smtClean="0">
                <a:solidFill>
                  <a:srgbClr val="92D050"/>
                </a:solidFill>
              </a:rPr>
              <a:t> (2)</a:t>
            </a:r>
            <a:r>
              <a:rPr lang="el-GR" sz="2000" dirty="0" smtClean="0"/>
              <a:t> τίνων </a:t>
            </a:r>
            <a:r>
              <a:rPr lang="el-GR" sz="2000" dirty="0" err="1" smtClean="0"/>
              <a:t>ἔφησθα</a:t>
            </a:r>
            <a:r>
              <a:rPr lang="el-GR" sz="2000" dirty="0" smtClean="0"/>
              <a:t> </a:t>
            </a:r>
            <a:r>
              <a:rPr lang="el-GR" sz="2000" dirty="0" err="1" smtClean="0"/>
              <a:t>ἐν</a:t>
            </a:r>
            <a:r>
              <a:rPr lang="el-GR" sz="2000" dirty="0" smtClean="0"/>
              <a:t> </a:t>
            </a:r>
            <a:r>
              <a:rPr lang="el-GR" sz="2000" dirty="0" err="1" smtClean="0"/>
              <a:t>τῷ</a:t>
            </a:r>
            <a:r>
              <a:rPr lang="el-GR" sz="2000" dirty="0" smtClean="0"/>
              <a:t> </a:t>
            </a:r>
            <a:r>
              <a:rPr lang="el-GR" sz="2000" dirty="0" err="1" smtClean="0"/>
              <a:t>λόγῳ</a:t>
            </a:r>
            <a:r>
              <a:rPr lang="el-GR" sz="2000" dirty="0" smtClean="0"/>
              <a:t> </a:t>
            </a:r>
            <a:r>
              <a:rPr lang="el-GR" sz="2000" dirty="0" err="1" smtClean="0"/>
              <a:t>εἶναι</a:t>
            </a:r>
            <a:r>
              <a:rPr lang="el-GR" sz="2000" dirty="0" smtClean="0"/>
              <a:t> </a:t>
            </a:r>
            <a:r>
              <a:rPr lang="el-GR" sz="2000" dirty="0" err="1" smtClean="0"/>
              <a:t>τὸν</a:t>
            </a:r>
            <a:r>
              <a:rPr lang="el-GR" sz="2000" dirty="0" smtClean="0"/>
              <a:t>  </a:t>
            </a:r>
            <a:r>
              <a:rPr lang="el-GR" sz="2000" dirty="0" err="1" smtClean="0"/>
              <a:t>Ἔρωτα</a:t>
            </a:r>
            <a:r>
              <a:rPr lang="nl-NL" sz="2000" dirty="0" smtClean="0"/>
              <a:t>·</a:t>
            </a:r>
            <a:r>
              <a:rPr lang="el-GR" sz="2000" dirty="0" smtClean="0"/>
              <a:t> </a:t>
            </a:r>
            <a:r>
              <a:rPr lang="el-GR" sz="2000" dirty="0" err="1" smtClean="0"/>
              <a:t>εἰ</a:t>
            </a:r>
            <a:r>
              <a:rPr lang="el-GR" sz="2000" dirty="0" smtClean="0"/>
              <a:t> </a:t>
            </a:r>
            <a:r>
              <a:rPr lang="el-GR" sz="2000" dirty="0" err="1" smtClean="0"/>
              <a:t>δὲ</a:t>
            </a:r>
            <a:r>
              <a:rPr lang="el-GR" sz="2000" dirty="0" smtClean="0"/>
              <a:t> </a:t>
            </a:r>
            <a:r>
              <a:rPr lang="el-GR" sz="2000" dirty="0" err="1" smtClean="0"/>
              <a:t>βούλει</a:t>
            </a:r>
            <a:r>
              <a:rPr lang="el-GR" sz="2000" dirty="0" smtClean="0"/>
              <a:t>, </a:t>
            </a:r>
            <a:r>
              <a:rPr lang="el-GR" sz="2000" dirty="0" err="1" smtClean="0"/>
              <a:t>ἐγώ</a:t>
            </a:r>
            <a:r>
              <a:rPr lang="el-GR" sz="2000" dirty="0" smtClean="0"/>
              <a:t> σε </a:t>
            </a:r>
            <a:r>
              <a:rPr lang="el-GR" sz="2000" dirty="0" err="1" smtClean="0"/>
              <a:t>ἀναμνήσω</a:t>
            </a:r>
            <a:r>
              <a:rPr lang="el-GR" sz="2000" dirty="0" smtClean="0"/>
              <a:t>. </a:t>
            </a:r>
            <a:r>
              <a:rPr lang="el-GR" sz="2000" dirty="0" err="1" smtClean="0"/>
              <a:t>Οἶμαι</a:t>
            </a:r>
            <a:r>
              <a:rPr lang="el-GR" sz="2000" dirty="0" smtClean="0"/>
              <a:t> γάρ σε </a:t>
            </a:r>
            <a:r>
              <a:rPr lang="el-GR" sz="2000" dirty="0" err="1" smtClean="0"/>
              <a:t>οὑτωσί</a:t>
            </a:r>
            <a:r>
              <a:rPr lang="el-GR" sz="2000" dirty="0" smtClean="0"/>
              <a:t> πως </a:t>
            </a:r>
            <a:r>
              <a:rPr lang="el-GR" sz="2000" dirty="0" err="1" smtClean="0"/>
              <a:t>εἰπεῖν</a:t>
            </a:r>
            <a:r>
              <a:rPr lang="el-GR" sz="2000" dirty="0" smtClean="0"/>
              <a:t>, </a:t>
            </a:r>
            <a:r>
              <a:rPr lang="el-GR" sz="2000" dirty="0" err="1" smtClean="0"/>
              <a:t>ὅτι</a:t>
            </a:r>
            <a:r>
              <a:rPr lang="el-GR" sz="2000" dirty="0" smtClean="0"/>
              <a:t> </a:t>
            </a:r>
            <a:r>
              <a:rPr lang="el-GR" sz="2000" dirty="0" err="1" smtClean="0"/>
              <a:t>τοῖς</a:t>
            </a:r>
            <a:r>
              <a:rPr lang="el-GR" sz="2000" dirty="0" smtClean="0"/>
              <a:t> </a:t>
            </a:r>
            <a:r>
              <a:rPr lang="el-GR" sz="2000" dirty="0" err="1" smtClean="0"/>
              <a:t>θεοῖς</a:t>
            </a:r>
            <a:r>
              <a:rPr lang="el-GR" sz="2000" dirty="0" smtClean="0"/>
              <a:t> </a:t>
            </a:r>
            <a:r>
              <a:rPr lang="el-GR" sz="2000" dirty="0" err="1" smtClean="0"/>
              <a:t>κατεσκευάσθη</a:t>
            </a:r>
            <a:r>
              <a:rPr lang="el-GR" sz="2000" dirty="0" smtClean="0"/>
              <a:t> </a:t>
            </a:r>
            <a:r>
              <a:rPr lang="el-GR" sz="2000" dirty="0" err="1" smtClean="0"/>
              <a:t>τὰ</a:t>
            </a:r>
            <a:r>
              <a:rPr lang="el-GR" sz="2000" dirty="0" smtClean="0"/>
              <a:t> πράγματα </a:t>
            </a:r>
            <a:r>
              <a:rPr lang="el-GR" sz="2000" dirty="0" err="1" smtClean="0"/>
              <a:t>δι᾽</a:t>
            </a:r>
            <a:r>
              <a:rPr lang="el-GR" sz="2000" dirty="0" smtClean="0"/>
              <a:t> </a:t>
            </a:r>
            <a:r>
              <a:rPr lang="el-GR" sz="2000" dirty="0" err="1" smtClean="0"/>
              <a:t>ἔρωτα</a:t>
            </a:r>
            <a:r>
              <a:rPr lang="el-GR" sz="2000" dirty="0" smtClean="0"/>
              <a:t> </a:t>
            </a:r>
            <a:r>
              <a:rPr lang="el-GR" sz="2000" dirty="0" err="1" smtClean="0"/>
              <a:t>καλῶν</a:t>
            </a:r>
            <a:r>
              <a:rPr lang="nl-NL" sz="2000" dirty="0" smtClean="0"/>
              <a:t>·</a:t>
            </a:r>
            <a:r>
              <a:rPr lang="el-GR" sz="2000" dirty="0" smtClean="0"/>
              <a:t> </a:t>
            </a:r>
            <a:r>
              <a:rPr lang="el-GR" sz="2000" dirty="0" err="1" smtClean="0"/>
              <a:t>αἰσχρῶν</a:t>
            </a:r>
            <a:r>
              <a:rPr lang="el-GR" sz="2000" dirty="0" smtClean="0"/>
              <a:t> </a:t>
            </a:r>
            <a:r>
              <a:rPr lang="el-GR" sz="2000" dirty="0" err="1" smtClean="0"/>
              <a:t>γὰρ</a:t>
            </a:r>
            <a:r>
              <a:rPr lang="el-GR" sz="2000" dirty="0" smtClean="0"/>
              <a:t> </a:t>
            </a:r>
            <a:r>
              <a:rPr lang="el-GR" sz="2000" dirty="0" err="1" smtClean="0"/>
              <a:t>οὐκ</a:t>
            </a:r>
            <a:r>
              <a:rPr lang="el-GR" sz="2000" dirty="0" smtClean="0"/>
              <a:t> </a:t>
            </a:r>
            <a:r>
              <a:rPr lang="el-GR" sz="2000" dirty="0" err="1" smtClean="0"/>
              <a:t>εἴη</a:t>
            </a:r>
            <a:r>
              <a:rPr lang="el-GR" sz="2000" dirty="0" smtClean="0"/>
              <a:t> </a:t>
            </a:r>
            <a:r>
              <a:rPr lang="el-GR" sz="2000" dirty="0" err="1" smtClean="0"/>
              <a:t>ἔρως</a:t>
            </a:r>
            <a:r>
              <a:rPr lang="el-GR" sz="2000" dirty="0" smtClean="0"/>
              <a:t>. </a:t>
            </a:r>
            <a:r>
              <a:rPr lang="el-GR" sz="2000" dirty="0" err="1" smtClean="0"/>
              <a:t>Οὐχ</a:t>
            </a:r>
            <a:r>
              <a:rPr lang="el-GR" sz="2000" dirty="0" smtClean="0"/>
              <a:t> </a:t>
            </a:r>
            <a:r>
              <a:rPr lang="el-GR" sz="2000" dirty="0" err="1" smtClean="0"/>
              <a:t>οὑτωσί</a:t>
            </a:r>
            <a:r>
              <a:rPr lang="el-GR" sz="2000" dirty="0" smtClean="0"/>
              <a:t> πως </a:t>
            </a:r>
            <a:r>
              <a:rPr lang="el-GR" sz="2000" dirty="0" err="1" smtClean="0"/>
              <a:t>ἔλεγες</a:t>
            </a:r>
            <a:r>
              <a:rPr lang="el-GR" sz="2000" dirty="0" smtClean="0"/>
              <a:t>; </a:t>
            </a:r>
            <a:r>
              <a:rPr lang="el-GR" sz="2000" dirty="0" err="1" smtClean="0"/>
              <a:t>Εἶπον</a:t>
            </a:r>
            <a:r>
              <a:rPr lang="el-GR" sz="2000" dirty="0" smtClean="0"/>
              <a:t> γάρ, </a:t>
            </a:r>
            <a:r>
              <a:rPr lang="el-GR" sz="2000" dirty="0" err="1" smtClean="0"/>
              <a:t>φάναι</a:t>
            </a:r>
            <a:r>
              <a:rPr lang="el-GR" sz="2000" dirty="0" smtClean="0"/>
              <a:t> </a:t>
            </a:r>
            <a:r>
              <a:rPr lang="el-GR" sz="2000" dirty="0" err="1" smtClean="0"/>
              <a:t>τὸν</a:t>
            </a:r>
            <a:r>
              <a:rPr lang="el-GR" sz="2000" dirty="0" smtClean="0"/>
              <a:t> </a:t>
            </a:r>
            <a:r>
              <a:rPr lang="el-GR" sz="2000" dirty="0" err="1" smtClean="0"/>
              <a:t>Ἀγάθωνα</a:t>
            </a:r>
            <a:r>
              <a:rPr lang="el-GR" sz="2000" dirty="0" smtClean="0"/>
              <a:t>. 290 </a:t>
            </a:r>
            <a:r>
              <a:rPr lang="el-GR" sz="2000" dirty="0" err="1" smtClean="0"/>
              <a:t>Καὶ</a:t>
            </a:r>
            <a:r>
              <a:rPr lang="el-GR" sz="2000" dirty="0" smtClean="0"/>
              <a:t> </a:t>
            </a:r>
            <a:r>
              <a:rPr lang="el-GR" sz="2000" dirty="0" err="1" smtClean="0"/>
              <a:t>ἐπιεικῶς</a:t>
            </a:r>
            <a:r>
              <a:rPr lang="el-GR" sz="2000" dirty="0" smtClean="0"/>
              <a:t> </a:t>
            </a:r>
            <a:r>
              <a:rPr lang="el-GR" sz="2000" dirty="0" err="1" smtClean="0"/>
              <a:t>γε</a:t>
            </a:r>
            <a:r>
              <a:rPr lang="el-GR" sz="2000" dirty="0" smtClean="0"/>
              <a:t> λέγεις, ὦ </a:t>
            </a:r>
            <a:r>
              <a:rPr lang="el-GR" sz="2000" dirty="0" err="1" smtClean="0"/>
              <a:t>ἑταῖρε</a:t>
            </a:r>
            <a:r>
              <a:rPr lang="el-GR" sz="2000" dirty="0" smtClean="0"/>
              <a:t>, </a:t>
            </a:r>
            <a:r>
              <a:rPr lang="el-GR" sz="2000" dirty="0" err="1" smtClean="0"/>
              <a:t>φάναι</a:t>
            </a:r>
            <a:r>
              <a:rPr lang="el-GR" sz="2000" dirty="0" smtClean="0"/>
              <a:t> </a:t>
            </a:r>
            <a:r>
              <a:rPr lang="el-GR" sz="2000" dirty="0" err="1" smtClean="0"/>
              <a:t>τὸν</a:t>
            </a:r>
            <a:r>
              <a:rPr lang="el-GR" sz="2000" dirty="0" smtClean="0"/>
              <a:t> Σωκράτη</a:t>
            </a:r>
            <a:r>
              <a:rPr lang="nl-NL" sz="2000" dirty="0" smtClean="0"/>
              <a:t>·</a:t>
            </a:r>
            <a:endParaRPr lang="el-GR" sz="2000" dirty="0" smtClean="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endParaRPr lang="nl-NL" sz="1600" dirty="0" smtClean="0">
              <a:solidFill>
                <a:srgbClr val="000000"/>
              </a:solidFill>
              <a:latin typeface="Palatino Linotype" panose="02040502050505030304" pitchFamily="18" charset="0"/>
              <a:ea typeface="Times New Roman"/>
              <a:cs typeface="Times-Roman"/>
            </a:endParaRPr>
          </a:p>
          <a:p>
            <a:pPr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nl-NL" sz="1600" dirty="0" smtClean="0">
                <a:solidFill>
                  <a:srgbClr val="000000"/>
                </a:solidFill>
                <a:latin typeface="Palatino Linotype" panose="02040502050505030304" pitchFamily="18" charset="0"/>
                <a:ea typeface="Times New Roman"/>
                <a:cs typeface="Times-Roman"/>
              </a:rPr>
              <a:t>Wie moet hiermee zijn bedoeld?</a:t>
            </a:r>
          </a:p>
          <a:p>
            <a:pPr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nl-NL" sz="1600" dirty="0" smtClean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/>
                <a:cs typeface="Times-Roman"/>
              </a:rPr>
              <a:t>Benoem de vorm.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endParaRPr lang="la-Latn" sz="1600" dirty="0">
              <a:solidFill>
                <a:srgbClr val="000000"/>
              </a:solidFill>
              <a:effectLst/>
              <a:latin typeface="Palatino Linotype" panose="02040502050505030304" pitchFamily="18" charset="0"/>
              <a:ea typeface="Times New Roman"/>
              <a:cs typeface="Times-Roman"/>
            </a:endParaRPr>
          </a:p>
        </p:txBody>
      </p:sp>
    </p:spTree>
    <p:extLst>
      <p:ext uri="{BB962C8B-B14F-4D97-AF65-F5344CB8AC3E}">
        <p14:creationId xmlns:p14="http://schemas.microsoft.com/office/powerpoint/2010/main" val="65149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nl-NL" sz="3600" dirty="0" smtClean="0"/>
              <a:t>6.4 Agathon ondervraagd</a:t>
            </a:r>
            <a:br>
              <a:rPr lang="nl-NL" sz="3600" dirty="0" smtClean="0"/>
            </a:br>
            <a:r>
              <a:rPr lang="nl-NL" sz="3600" dirty="0" smtClean="0"/>
              <a:t>hfdst. 6.281-90</a:t>
            </a:r>
            <a:endParaRPr lang="nl-NL" sz="3600" dirty="0"/>
          </a:p>
        </p:txBody>
      </p:sp>
      <p:sp>
        <p:nvSpPr>
          <p:cNvPr id="9" name="Rechthoek 8">
            <a:hlinkClick r:id="rId2" action="ppaction://hlinksldjump"/>
          </p:cNvPr>
          <p:cNvSpPr/>
          <p:nvPr/>
        </p:nvSpPr>
        <p:spPr>
          <a:xfrm>
            <a:off x="6289451" y="6157073"/>
            <a:ext cx="1080120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Vertaling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0" name="Rechthoek 9">
            <a:hlinkClick r:id="rId3" action="ppaction://hlinksldjump"/>
          </p:cNvPr>
          <p:cNvSpPr/>
          <p:nvPr/>
        </p:nvSpPr>
        <p:spPr>
          <a:xfrm>
            <a:off x="2765162" y="6157073"/>
            <a:ext cx="1080120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Structuur</a:t>
            </a:r>
            <a:endParaRPr lang="nl-NL" dirty="0"/>
          </a:p>
        </p:txBody>
      </p:sp>
      <p:sp>
        <p:nvSpPr>
          <p:cNvPr id="11" name="Rechthoek 10">
            <a:hlinkClick r:id="rId4" action="ppaction://hlinksldjump"/>
          </p:cNvPr>
          <p:cNvSpPr/>
          <p:nvPr/>
        </p:nvSpPr>
        <p:spPr>
          <a:xfrm>
            <a:off x="1765115" y="6161203"/>
            <a:ext cx="854604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Tekst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" name="Rechthoek 11">
            <a:hlinkClick r:id="rId5" action="ppaction://hlinksldjump"/>
          </p:cNvPr>
          <p:cNvSpPr/>
          <p:nvPr/>
        </p:nvSpPr>
        <p:spPr>
          <a:xfrm>
            <a:off x="3990725" y="6161203"/>
            <a:ext cx="792088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Extra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3" name="Rechthoek 12">
            <a:hlinkClick r:id="rId6" action="ppaction://hlinksldjump"/>
          </p:cNvPr>
          <p:cNvSpPr/>
          <p:nvPr/>
        </p:nvSpPr>
        <p:spPr>
          <a:xfrm>
            <a:off x="539552" y="6161203"/>
            <a:ext cx="1080120" cy="36004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Vorige</a:t>
            </a:r>
            <a:endParaRPr lang="nl-NL" dirty="0"/>
          </a:p>
        </p:txBody>
      </p:sp>
      <p:sp>
        <p:nvSpPr>
          <p:cNvPr id="14" name="Rechthoek 13">
            <a:hlinkClick r:id="rId7" action="ppaction://hlinksldjump"/>
          </p:cNvPr>
          <p:cNvSpPr/>
          <p:nvPr/>
        </p:nvSpPr>
        <p:spPr>
          <a:xfrm>
            <a:off x="7515015" y="6157073"/>
            <a:ext cx="1080120" cy="3683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Volgende</a:t>
            </a:r>
            <a:endParaRPr lang="nl-NL" dirty="0"/>
          </a:p>
        </p:txBody>
      </p:sp>
      <p:sp>
        <p:nvSpPr>
          <p:cNvPr id="15" name="Rechthoek 14">
            <a:hlinkClick r:id="rId8" action="ppaction://hlinksldjump"/>
          </p:cNvPr>
          <p:cNvSpPr/>
          <p:nvPr/>
        </p:nvSpPr>
        <p:spPr>
          <a:xfrm>
            <a:off x="4928256" y="6157073"/>
            <a:ext cx="1215752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Vragen</a:t>
            </a:r>
            <a:endParaRPr lang="nl-NL" dirty="0"/>
          </a:p>
        </p:txBody>
      </p:sp>
      <p:sp>
        <p:nvSpPr>
          <p:cNvPr id="16" name="Tijdelijke aanduiding voor inhoud 2"/>
          <p:cNvSpPr txBox="1">
            <a:spLocks/>
          </p:cNvSpPr>
          <p:nvPr/>
        </p:nvSpPr>
        <p:spPr>
          <a:xfrm>
            <a:off x="467544" y="1380075"/>
            <a:ext cx="8229600" cy="4781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l-GR" sz="1600" dirty="0"/>
              <a:t>Ἴθι δή, </a:t>
            </a:r>
            <a:r>
              <a:rPr lang="el-GR" sz="1600" u="sng" dirty="0">
                <a:solidFill>
                  <a:srgbClr val="FF0000"/>
                </a:solidFill>
              </a:rPr>
              <a:t>φάναι</a:t>
            </a:r>
            <a:r>
              <a:rPr lang="el-GR" sz="1600" u="sng" dirty="0"/>
              <a:t> </a:t>
            </a:r>
            <a:r>
              <a:rPr lang="el-GR" sz="1600" u="sng" dirty="0">
                <a:solidFill>
                  <a:srgbClr val="0070C0"/>
                </a:solidFill>
              </a:rPr>
              <a:t>τὸν Σωκράτη</a:t>
            </a:r>
            <a:r>
              <a:rPr lang="el-GR" sz="1600" dirty="0"/>
              <a:t>, </a:t>
            </a:r>
            <a:r>
              <a:rPr lang="el-GR" sz="1600" dirty="0">
                <a:solidFill>
                  <a:srgbClr val="FF0000"/>
                </a:solidFill>
              </a:rPr>
              <a:t>ἀνομολογησώμεθα</a:t>
            </a:r>
            <a:r>
              <a:rPr lang="el-GR" sz="1600" dirty="0"/>
              <a:t> </a:t>
            </a:r>
            <a:r>
              <a:rPr lang="el-GR" sz="1600" dirty="0">
                <a:solidFill>
                  <a:srgbClr val="FFC000"/>
                </a:solidFill>
              </a:rPr>
              <a:t>τὰ εἰρημένα</a:t>
            </a:r>
            <a:r>
              <a:rPr lang="el-GR" sz="1600" dirty="0"/>
              <a:t>. Ἄλλο τι </a:t>
            </a:r>
            <a:r>
              <a:rPr lang="el-GR" sz="1600" dirty="0">
                <a:solidFill>
                  <a:srgbClr val="FF0000"/>
                </a:solidFill>
              </a:rPr>
              <a:t>ἔστιν</a:t>
            </a:r>
            <a:r>
              <a:rPr lang="el-GR" sz="1600" dirty="0"/>
              <a:t> </a:t>
            </a:r>
            <a:r>
              <a:rPr lang="el-GR" sz="1600" dirty="0">
                <a:solidFill>
                  <a:srgbClr val="0070C0"/>
                </a:solidFill>
              </a:rPr>
              <a:t>ὁ Ἔρως </a:t>
            </a:r>
            <a:r>
              <a:rPr lang="el-GR" sz="1600" dirty="0"/>
              <a:t>πρῶτον μὲν τινῶν, ἔπειτα τούτων </a:t>
            </a:r>
            <a:r>
              <a:rPr lang="el-GR" sz="1600" b="1" i="1" dirty="0"/>
              <a:t>ὧν</a:t>
            </a:r>
            <a:r>
              <a:rPr lang="el-GR" sz="1600" i="1" dirty="0"/>
              <a:t> ἂν </a:t>
            </a:r>
            <a:r>
              <a:rPr lang="el-GR" sz="1600" i="1" dirty="0">
                <a:solidFill>
                  <a:srgbClr val="0070C0"/>
                </a:solidFill>
              </a:rPr>
              <a:t>ἔνδεια</a:t>
            </a:r>
            <a:r>
              <a:rPr lang="el-GR" sz="1600" i="1" dirty="0"/>
              <a:t> </a:t>
            </a:r>
            <a:r>
              <a:rPr lang="el-GR" sz="1600" i="1" dirty="0">
                <a:solidFill>
                  <a:srgbClr val="FF0000"/>
                </a:solidFill>
              </a:rPr>
              <a:t>παρῇ</a:t>
            </a:r>
            <a:r>
              <a:rPr lang="el-GR" sz="1600" i="1" dirty="0"/>
              <a:t> αὐτῷ</a:t>
            </a:r>
            <a:r>
              <a:rPr lang="el-GR" sz="1600" dirty="0"/>
              <a:t>; Ναί, </a:t>
            </a:r>
            <a:r>
              <a:rPr lang="el-GR" sz="1600" u="sng" dirty="0">
                <a:solidFill>
                  <a:srgbClr val="FF0000"/>
                </a:solidFill>
              </a:rPr>
              <a:t>φάναι</a:t>
            </a:r>
            <a:r>
              <a:rPr lang="el-GR" sz="1600" dirty="0"/>
              <a:t>. 285 Ἐπὶ δὴ τούτοις </a:t>
            </a:r>
            <a:r>
              <a:rPr lang="el-GR" sz="1600" dirty="0">
                <a:solidFill>
                  <a:srgbClr val="FF0000"/>
                </a:solidFill>
              </a:rPr>
              <a:t>ἀναμνήσθητι</a:t>
            </a:r>
            <a:r>
              <a:rPr lang="el-GR" sz="1600" dirty="0"/>
              <a:t> </a:t>
            </a:r>
            <a:r>
              <a:rPr lang="el-GR" sz="1600" b="1" i="1" dirty="0"/>
              <a:t>τίνων</a:t>
            </a:r>
            <a:r>
              <a:rPr lang="el-GR" sz="1600" i="1" dirty="0"/>
              <a:t> </a:t>
            </a:r>
            <a:r>
              <a:rPr lang="el-GR" sz="1600" i="1" dirty="0">
                <a:solidFill>
                  <a:srgbClr val="FF0000"/>
                </a:solidFill>
              </a:rPr>
              <a:t>ἔφησθα</a:t>
            </a:r>
            <a:r>
              <a:rPr lang="el-GR" sz="1600" i="1" dirty="0"/>
              <a:t> ἐν τῷ λόγῳ </a:t>
            </a:r>
            <a:r>
              <a:rPr lang="el-GR" sz="1600" i="1" u="sng" dirty="0">
                <a:solidFill>
                  <a:srgbClr val="FF0000"/>
                </a:solidFill>
              </a:rPr>
              <a:t>εἶναι</a:t>
            </a:r>
            <a:r>
              <a:rPr lang="el-GR" sz="1600" i="1" u="sng" dirty="0"/>
              <a:t> </a:t>
            </a:r>
            <a:r>
              <a:rPr lang="el-GR" sz="1600" i="1" u="sng" dirty="0">
                <a:solidFill>
                  <a:srgbClr val="0070C0"/>
                </a:solidFill>
              </a:rPr>
              <a:t>τὸν  Ἔρωτα</a:t>
            </a:r>
            <a:r>
              <a:rPr lang="nl-NL" sz="1600" u="sng" dirty="0"/>
              <a:t>·</a:t>
            </a:r>
            <a:r>
              <a:rPr lang="el-GR" sz="1600" u="sng" dirty="0"/>
              <a:t> </a:t>
            </a:r>
            <a:r>
              <a:rPr lang="el-GR" sz="1600" b="1" i="1" dirty="0"/>
              <a:t>εἰ</a:t>
            </a:r>
            <a:r>
              <a:rPr lang="el-GR" sz="1600" i="1" dirty="0"/>
              <a:t> δὲ </a:t>
            </a:r>
            <a:r>
              <a:rPr lang="el-GR" sz="1600" i="1" dirty="0">
                <a:solidFill>
                  <a:srgbClr val="FF0000"/>
                </a:solidFill>
              </a:rPr>
              <a:t>βούλει</a:t>
            </a:r>
            <a:r>
              <a:rPr lang="el-GR" sz="1600" dirty="0"/>
              <a:t>, </a:t>
            </a:r>
            <a:r>
              <a:rPr lang="el-GR" sz="1600" dirty="0">
                <a:solidFill>
                  <a:srgbClr val="0070C0"/>
                </a:solidFill>
              </a:rPr>
              <a:t>ἐγώ</a:t>
            </a:r>
            <a:r>
              <a:rPr lang="el-GR" sz="1600" dirty="0"/>
              <a:t> </a:t>
            </a:r>
            <a:r>
              <a:rPr lang="el-GR" sz="1600" dirty="0">
                <a:solidFill>
                  <a:srgbClr val="FFC000"/>
                </a:solidFill>
              </a:rPr>
              <a:t>σε</a:t>
            </a:r>
            <a:r>
              <a:rPr lang="el-GR" sz="1600" dirty="0"/>
              <a:t> </a:t>
            </a:r>
            <a:r>
              <a:rPr lang="el-GR" sz="1600" dirty="0">
                <a:solidFill>
                  <a:srgbClr val="FF0000"/>
                </a:solidFill>
              </a:rPr>
              <a:t>ἀναμνήσω</a:t>
            </a:r>
            <a:r>
              <a:rPr lang="el-GR" sz="1600" dirty="0"/>
              <a:t>. </a:t>
            </a:r>
            <a:r>
              <a:rPr lang="el-GR" sz="1600" dirty="0">
                <a:solidFill>
                  <a:srgbClr val="FF0000"/>
                </a:solidFill>
              </a:rPr>
              <a:t>Οἶμαι</a:t>
            </a:r>
            <a:r>
              <a:rPr lang="el-GR" sz="1600" dirty="0"/>
              <a:t> γάρ </a:t>
            </a:r>
            <a:r>
              <a:rPr lang="el-GR" sz="1600" u="sng" dirty="0">
                <a:solidFill>
                  <a:srgbClr val="0070C0"/>
                </a:solidFill>
              </a:rPr>
              <a:t>σε</a:t>
            </a:r>
            <a:r>
              <a:rPr lang="el-GR" sz="1600" u="sng" dirty="0"/>
              <a:t> οὑτωσί πως </a:t>
            </a:r>
            <a:r>
              <a:rPr lang="el-GR" sz="1600" u="sng" dirty="0">
                <a:solidFill>
                  <a:srgbClr val="FF0000"/>
                </a:solidFill>
              </a:rPr>
              <a:t>εἰπεῖν</a:t>
            </a:r>
            <a:r>
              <a:rPr lang="el-GR" sz="1600" dirty="0"/>
              <a:t>, </a:t>
            </a:r>
            <a:r>
              <a:rPr lang="el-GR" sz="1600" b="1" i="1" dirty="0"/>
              <a:t>ὅτι</a:t>
            </a:r>
            <a:r>
              <a:rPr lang="el-GR" sz="1600" i="1" dirty="0"/>
              <a:t> τοῖς θεοῖς </a:t>
            </a:r>
            <a:r>
              <a:rPr lang="el-GR" sz="1600" i="1" dirty="0">
                <a:solidFill>
                  <a:srgbClr val="FF0000"/>
                </a:solidFill>
              </a:rPr>
              <a:t>κατεσκευάσθη</a:t>
            </a:r>
            <a:r>
              <a:rPr lang="el-GR" sz="1600" i="1" dirty="0"/>
              <a:t> </a:t>
            </a:r>
            <a:r>
              <a:rPr lang="el-GR" sz="1600" i="1" dirty="0">
                <a:solidFill>
                  <a:srgbClr val="0070C0"/>
                </a:solidFill>
              </a:rPr>
              <a:t>τὰ πράγματα </a:t>
            </a:r>
            <a:r>
              <a:rPr lang="el-GR" sz="1600" i="1" dirty="0"/>
              <a:t>δι᾽ ἔρωτα καλῶν</a:t>
            </a:r>
            <a:r>
              <a:rPr lang="nl-NL" sz="1600" dirty="0"/>
              <a:t>·</a:t>
            </a:r>
            <a:r>
              <a:rPr lang="el-GR" sz="1600" dirty="0"/>
              <a:t> αἰσχρῶν γὰρ οὐκ </a:t>
            </a:r>
            <a:r>
              <a:rPr lang="el-GR" sz="1600" dirty="0">
                <a:solidFill>
                  <a:srgbClr val="FF0000"/>
                </a:solidFill>
              </a:rPr>
              <a:t>εἴη</a:t>
            </a:r>
            <a:r>
              <a:rPr lang="el-GR" sz="1600" dirty="0"/>
              <a:t> </a:t>
            </a:r>
            <a:r>
              <a:rPr lang="el-GR" sz="1600" dirty="0">
                <a:solidFill>
                  <a:srgbClr val="0070C0"/>
                </a:solidFill>
              </a:rPr>
              <a:t>ἔρως</a:t>
            </a:r>
            <a:r>
              <a:rPr lang="el-GR" sz="1600" dirty="0"/>
              <a:t>. Οὐχ οὑτωσί πως </a:t>
            </a:r>
            <a:r>
              <a:rPr lang="el-GR" sz="1600" dirty="0">
                <a:solidFill>
                  <a:srgbClr val="FF0000"/>
                </a:solidFill>
              </a:rPr>
              <a:t>ἔλεγες</a:t>
            </a:r>
            <a:r>
              <a:rPr lang="el-GR" sz="1600" dirty="0"/>
              <a:t>; </a:t>
            </a:r>
            <a:r>
              <a:rPr lang="el-GR" sz="1600" dirty="0">
                <a:solidFill>
                  <a:srgbClr val="FF0000"/>
                </a:solidFill>
              </a:rPr>
              <a:t>Εἶπον</a:t>
            </a:r>
            <a:r>
              <a:rPr lang="el-GR" sz="1600" dirty="0"/>
              <a:t> γάρ, </a:t>
            </a:r>
            <a:r>
              <a:rPr lang="el-GR" sz="1600" u="sng" dirty="0">
                <a:solidFill>
                  <a:srgbClr val="FF0000"/>
                </a:solidFill>
              </a:rPr>
              <a:t>φάναι</a:t>
            </a:r>
            <a:r>
              <a:rPr lang="el-GR" sz="1600" u="sng" dirty="0"/>
              <a:t> </a:t>
            </a:r>
            <a:r>
              <a:rPr lang="el-GR" sz="1600" u="sng" dirty="0">
                <a:solidFill>
                  <a:srgbClr val="0070C0"/>
                </a:solidFill>
              </a:rPr>
              <a:t>τὸν Ἀγάθωνα</a:t>
            </a:r>
            <a:r>
              <a:rPr lang="el-GR" sz="1600" dirty="0"/>
              <a:t>. 290 Καὶ ἐπιεικῶς γε </a:t>
            </a:r>
            <a:r>
              <a:rPr lang="el-GR" sz="1600" dirty="0">
                <a:solidFill>
                  <a:srgbClr val="FF0000"/>
                </a:solidFill>
              </a:rPr>
              <a:t>λέγεις</a:t>
            </a:r>
            <a:r>
              <a:rPr lang="el-GR" sz="1600" dirty="0"/>
              <a:t>, ὦ ἑταῖρε, </a:t>
            </a:r>
            <a:r>
              <a:rPr lang="el-GR" sz="1600" u="sng" dirty="0">
                <a:solidFill>
                  <a:srgbClr val="FF0000"/>
                </a:solidFill>
              </a:rPr>
              <a:t>φάναι </a:t>
            </a:r>
            <a:r>
              <a:rPr lang="el-GR" sz="1600" u="sng" dirty="0">
                <a:solidFill>
                  <a:srgbClr val="0070C0"/>
                </a:solidFill>
              </a:rPr>
              <a:t>τὸν Σωκράτη</a:t>
            </a:r>
            <a:r>
              <a:rPr lang="nl-NL" sz="1600" dirty="0"/>
              <a:t>·</a:t>
            </a:r>
            <a:endParaRPr lang="el-GR" sz="1600" dirty="0"/>
          </a:p>
          <a:p>
            <a:pPr marL="0" indent="0">
              <a:buNone/>
            </a:pPr>
            <a:r>
              <a:rPr lang="nl-NL" sz="1600" dirty="0"/>
              <a:t>— ‘Kom op dan,’ zei* Socrates, ‘laten we datgene wat gezegd is resumeren. Eros was (</a:t>
            </a:r>
            <a:r>
              <a:rPr lang="nl-NL" sz="1600" dirty="0" err="1"/>
              <a:t>lett</a:t>
            </a:r>
            <a:r>
              <a:rPr lang="nl-NL" sz="1600" dirty="0"/>
              <a:t>. is) toch in de eerste plaats gericht op bepaalde zaken, en vervolgens gericht op die zaken, waaraan hij gebrek heeft (</a:t>
            </a:r>
            <a:r>
              <a:rPr lang="nl-NL" sz="1600" dirty="0" err="1"/>
              <a:t>lett</a:t>
            </a:r>
            <a:r>
              <a:rPr lang="nl-NL" sz="1600" dirty="0"/>
              <a:t>. bij hem gebrek aanwezig is)?’ — ‘Ja,’ zei* hij. — 285 Herinner je dan bovendien, op welke zaken je in je redevoering zei dat Eros gericht is. (En) als je [dat] wilt, zal ik je [eraan] herinneren. Want ik meen dat jij min of meer zó gesproken hebt, [namelijk] dat de daden van (</a:t>
            </a:r>
            <a:r>
              <a:rPr lang="nl-NL" sz="1600" dirty="0" err="1"/>
              <a:t>lett</a:t>
            </a:r>
            <a:r>
              <a:rPr lang="nl-NL" sz="1600" dirty="0"/>
              <a:t>. voor) de goden zijn gestuurd door verlangen naar moois [</a:t>
            </a:r>
            <a:r>
              <a:rPr lang="nl-NL" sz="1600" dirty="0" err="1"/>
              <a:t>lett</a:t>
            </a:r>
            <a:r>
              <a:rPr lang="nl-NL" sz="1600" dirty="0"/>
              <a:t>. mooie dingen]. Naar lelijks immers zou er geen verlangen zijn. Sprak je niet min of meer zó?’ — ‘</a:t>
            </a:r>
            <a:r>
              <a:rPr lang="nl-NL" sz="1600" dirty="0" err="1"/>
              <a:t>Imderdaad</a:t>
            </a:r>
            <a:r>
              <a:rPr lang="nl-NL" sz="1600" dirty="0"/>
              <a:t>, ik zei het,’ zei* </a:t>
            </a:r>
            <a:r>
              <a:rPr lang="nl-NL" sz="1600" dirty="0" err="1"/>
              <a:t>Agathon</a:t>
            </a:r>
            <a:r>
              <a:rPr lang="nl-NL" sz="1600" dirty="0"/>
              <a:t>. — 290 ‘En wat je zegt is redelijk (</a:t>
            </a:r>
            <a:r>
              <a:rPr lang="nl-NL" sz="1600" dirty="0" err="1"/>
              <a:t>lett</a:t>
            </a:r>
            <a:r>
              <a:rPr lang="nl-NL" sz="1600" dirty="0"/>
              <a:t>. En je spreekt op redelijke wijze), vriend,’ zei* Socrates.</a:t>
            </a:r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158821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nl-NL" sz="3600" dirty="0" smtClean="0"/>
              <a:t>6.4 Agathon ondervraagd</a:t>
            </a:r>
            <a:br>
              <a:rPr lang="nl-NL" sz="3600" dirty="0" smtClean="0"/>
            </a:br>
            <a:r>
              <a:rPr lang="nl-NL" sz="3600" dirty="0" smtClean="0"/>
              <a:t>hfdst. 6.290-302</a:t>
            </a:r>
            <a:endParaRPr lang="nl-NL" sz="3600" dirty="0"/>
          </a:p>
        </p:txBody>
      </p:sp>
      <p:sp>
        <p:nvSpPr>
          <p:cNvPr id="9" name="Rechthoek 8">
            <a:hlinkClick r:id="rId2" action="ppaction://hlinksldjump"/>
          </p:cNvPr>
          <p:cNvSpPr/>
          <p:nvPr/>
        </p:nvSpPr>
        <p:spPr>
          <a:xfrm>
            <a:off x="6289451" y="6157073"/>
            <a:ext cx="1080120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Vertaling</a:t>
            </a:r>
            <a:endParaRPr lang="nl-NL" dirty="0"/>
          </a:p>
        </p:txBody>
      </p:sp>
      <p:sp>
        <p:nvSpPr>
          <p:cNvPr id="10" name="Rechthoek 9">
            <a:hlinkClick r:id="rId3" action="ppaction://hlinksldjump"/>
          </p:cNvPr>
          <p:cNvSpPr/>
          <p:nvPr/>
        </p:nvSpPr>
        <p:spPr>
          <a:xfrm>
            <a:off x="2765162" y="6157073"/>
            <a:ext cx="1080120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Structuur</a:t>
            </a:r>
            <a:endParaRPr lang="nl-NL" dirty="0"/>
          </a:p>
        </p:txBody>
      </p:sp>
      <p:sp>
        <p:nvSpPr>
          <p:cNvPr id="11" name="Rechthoek 10">
            <a:hlinkClick r:id="rId4" action="ppaction://hlinksldjump"/>
          </p:cNvPr>
          <p:cNvSpPr/>
          <p:nvPr/>
        </p:nvSpPr>
        <p:spPr>
          <a:xfrm>
            <a:off x="1765115" y="6161203"/>
            <a:ext cx="854604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Tekst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2" name="Rechthoek 11">
            <a:hlinkClick r:id="rId5" action="ppaction://hlinksldjump"/>
          </p:cNvPr>
          <p:cNvSpPr/>
          <p:nvPr/>
        </p:nvSpPr>
        <p:spPr>
          <a:xfrm>
            <a:off x="3990725" y="6161203"/>
            <a:ext cx="792088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Extra</a:t>
            </a:r>
            <a:endParaRPr lang="nl-NL" dirty="0"/>
          </a:p>
        </p:txBody>
      </p:sp>
      <p:sp>
        <p:nvSpPr>
          <p:cNvPr id="13" name="Rechthoek 12">
            <a:hlinkClick r:id="rId6" action="ppaction://hlinksldjump"/>
          </p:cNvPr>
          <p:cNvSpPr/>
          <p:nvPr/>
        </p:nvSpPr>
        <p:spPr>
          <a:xfrm>
            <a:off x="539552" y="6161203"/>
            <a:ext cx="1080120" cy="36004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Vorige</a:t>
            </a:r>
            <a:endParaRPr lang="nl-NL" dirty="0"/>
          </a:p>
        </p:txBody>
      </p:sp>
      <p:sp>
        <p:nvSpPr>
          <p:cNvPr id="14" name="Rechthoek 13">
            <a:hlinkClick r:id="rId7" action="ppaction://hlinksldjump"/>
          </p:cNvPr>
          <p:cNvSpPr/>
          <p:nvPr/>
        </p:nvSpPr>
        <p:spPr>
          <a:xfrm>
            <a:off x="7515015" y="6157073"/>
            <a:ext cx="1080120" cy="3683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Volgende</a:t>
            </a:r>
            <a:endParaRPr lang="nl-NL" dirty="0"/>
          </a:p>
        </p:txBody>
      </p:sp>
      <p:sp>
        <p:nvSpPr>
          <p:cNvPr id="15" name="Rechthoek 14">
            <a:hlinkClick r:id="rId8" action="ppaction://hlinksldjump"/>
          </p:cNvPr>
          <p:cNvSpPr/>
          <p:nvPr/>
        </p:nvSpPr>
        <p:spPr>
          <a:xfrm>
            <a:off x="4928256" y="6157073"/>
            <a:ext cx="1215752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Vragen</a:t>
            </a:r>
            <a:endParaRPr lang="nl-NL" dirty="0"/>
          </a:p>
        </p:txBody>
      </p:sp>
      <p:sp>
        <p:nvSpPr>
          <p:cNvPr id="16" name="Tijdelijke aanduiding voor inhoud 2"/>
          <p:cNvSpPr txBox="1">
            <a:spLocks/>
          </p:cNvSpPr>
          <p:nvPr/>
        </p:nvSpPr>
        <p:spPr>
          <a:xfrm>
            <a:off x="467544" y="1380075"/>
            <a:ext cx="8229600" cy="4781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l-GR" sz="2000" dirty="0" err="1" smtClean="0"/>
              <a:t>καὶ</a:t>
            </a:r>
            <a:r>
              <a:rPr lang="el-GR" sz="2000" dirty="0" smtClean="0"/>
              <a:t> </a:t>
            </a:r>
            <a:r>
              <a:rPr lang="el-GR" sz="2000" dirty="0" err="1" smtClean="0"/>
              <a:t>εἰ</a:t>
            </a:r>
            <a:r>
              <a:rPr lang="el-GR" sz="2000" dirty="0" smtClean="0"/>
              <a:t> </a:t>
            </a:r>
            <a:r>
              <a:rPr lang="el-GR" sz="2000" dirty="0" err="1" smtClean="0"/>
              <a:t>τοῦτο</a:t>
            </a:r>
            <a:r>
              <a:rPr lang="el-GR" sz="2000" dirty="0" smtClean="0"/>
              <a:t>  </a:t>
            </a:r>
            <a:r>
              <a:rPr lang="el-GR" sz="2000" dirty="0" err="1" smtClean="0"/>
              <a:t>οὕτως</a:t>
            </a:r>
            <a:r>
              <a:rPr lang="el-GR" sz="2000" dirty="0" smtClean="0"/>
              <a:t> </a:t>
            </a:r>
            <a:r>
              <a:rPr lang="el-GR" sz="2000" dirty="0" err="1" smtClean="0"/>
              <a:t>ἔχει</a:t>
            </a:r>
            <a:r>
              <a:rPr lang="el-GR" sz="2000" dirty="0" smtClean="0"/>
              <a:t>, </a:t>
            </a:r>
            <a:r>
              <a:rPr lang="el-GR" sz="2000" dirty="0" err="1" smtClean="0"/>
              <a:t>ἄλλο</a:t>
            </a:r>
            <a:r>
              <a:rPr lang="el-GR" sz="2000" dirty="0" smtClean="0"/>
              <a:t> τι ὁ </a:t>
            </a:r>
            <a:r>
              <a:rPr lang="el-GR" sz="2000" dirty="0" err="1" smtClean="0"/>
              <a:t>Ἔρως</a:t>
            </a:r>
            <a:r>
              <a:rPr lang="el-GR" sz="2000" dirty="0" smtClean="0"/>
              <a:t> κάλλους </a:t>
            </a:r>
            <a:r>
              <a:rPr lang="el-GR" sz="2000" dirty="0" err="1" smtClean="0"/>
              <a:t>ἂν</a:t>
            </a:r>
            <a:r>
              <a:rPr lang="el-GR" sz="2000" dirty="0" smtClean="0"/>
              <a:t> </a:t>
            </a:r>
            <a:r>
              <a:rPr lang="el-GR" sz="2000" dirty="0" err="1" smtClean="0"/>
              <a:t>εἴη</a:t>
            </a:r>
            <a:r>
              <a:rPr lang="el-GR" sz="2000" dirty="0" smtClean="0"/>
              <a:t> </a:t>
            </a:r>
            <a:r>
              <a:rPr lang="el-GR" sz="2000" dirty="0" err="1" smtClean="0"/>
              <a:t>ἔρως</a:t>
            </a:r>
            <a:r>
              <a:rPr lang="el-GR" sz="2000" dirty="0" smtClean="0"/>
              <a:t>, </a:t>
            </a:r>
            <a:r>
              <a:rPr lang="el-GR" sz="2000" dirty="0" err="1" smtClean="0"/>
              <a:t>αἴσχους</a:t>
            </a:r>
            <a:r>
              <a:rPr lang="el-GR" sz="2000" dirty="0" smtClean="0"/>
              <a:t> </a:t>
            </a:r>
            <a:r>
              <a:rPr lang="el-GR" sz="2000" dirty="0" err="1" smtClean="0"/>
              <a:t>δὲ</a:t>
            </a:r>
            <a:r>
              <a:rPr lang="el-GR" sz="2000" dirty="0" smtClean="0"/>
              <a:t> </a:t>
            </a:r>
            <a:r>
              <a:rPr lang="el-GR" sz="2000" dirty="0" err="1" smtClean="0"/>
              <a:t>οὔ</a:t>
            </a:r>
            <a:r>
              <a:rPr lang="el-GR" sz="2000" dirty="0" smtClean="0"/>
              <a:t>; </a:t>
            </a:r>
            <a:r>
              <a:rPr lang="el-GR" sz="2000" dirty="0" err="1" smtClean="0"/>
              <a:t>Ὡμολόγει</a:t>
            </a:r>
            <a:r>
              <a:rPr lang="el-GR" sz="2000" dirty="0" smtClean="0"/>
              <a:t>. </a:t>
            </a:r>
            <a:r>
              <a:rPr lang="el-GR" sz="2000" dirty="0" err="1" smtClean="0"/>
              <a:t>Οὐκοῦν</a:t>
            </a:r>
            <a:r>
              <a:rPr lang="el-GR" sz="2000" dirty="0" smtClean="0"/>
              <a:t> </a:t>
            </a:r>
            <a:r>
              <a:rPr lang="el-GR" sz="2000" dirty="0" err="1" smtClean="0"/>
              <a:t>ὡμολόγηται</a:t>
            </a:r>
            <a:r>
              <a:rPr lang="el-GR" sz="2000" dirty="0" smtClean="0"/>
              <a:t>, </a:t>
            </a:r>
            <a:r>
              <a:rPr lang="el-GR" sz="2000" dirty="0" err="1" smtClean="0"/>
              <a:t>οὗ</a:t>
            </a:r>
            <a:r>
              <a:rPr lang="el-GR" sz="2000" dirty="0" smtClean="0"/>
              <a:t> </a:t>
            </a:r>
            <a:r>
              <a:rPr lang="el-GR" sz="2000" dirty="0" err="1" smtClean="0"/>
              <a:t>ἐνδεής</a:t>
            </a:r>
            <a:r>
              <a:rPr lang="el-GR" sz="2000" dirty="0" smtClean="0"/>
              <a:t> </a:t>
            </a:r>
            <a:r>
              <a:rPr lang="el-GR" sz="2000" dirty="0" err="1" smtClean="0"/>
              <a:t>ἐστι</a:t>
            </a:r>
            <a:r>
              <a:rPr lang="el-GR" sz="2000" dirty="0" smtClean="0"/>
              <a:t> </a:t>
            </a:r>
            <a:r>
              <a:rPr lang="el-GR" sz="2000" dirty="0" err="1" smtClean="0"/>
              <a:t>καὶ</a:t>
            </a:r>
            <a:r>
              <a:rPr lang="el-GR" sz="2000" dirty="0" smtClean="0"/>
              <a:t> </a:t>
            </a:r>
            <a:r>
              <a:rPr lang="el-GR" sz="2000" dirty="0" err="1" smtClean="0"/>
              <a:t>μὴ</a:t>
            </a:r>
            <a:r>
              <a:rPr lang="el-GR" sz="2000" dirty="0" smtClean="0"/>
              <a:t> </a:t>
            </a:r>
            <a:r>
              <a:rPr lang="el-GR" sz="2000" dirty="0" err="1" smtClean="0"/>
              <a:t>ἔχει</a:t>
            </a:r>
            <a:r>
              <a:rPr lang="el-GR" sz="2000" dirty="0" smtClean="0"/>
              <a:t>, τούτου </a:t>
            </a:r>
            <a:r>
              <a:rPr lang="el-GR" sz="2000" dirty="0" err="1" smtClean="0"/>
              <a:t>ἐρᾶν</a:t>
            </a:r>
            <a:r>
              <a:rPr lang="el-GR" sz="2000" dirty="0" smtClean="0"/>
              <a:t>; </a:t>
            </a:r>
            <a:r>
              <a:rPr lang="el-GR" sz="2000" dirty="0" err="1" smtClean="0"/>
              <a:t>Ναί</a:t>
            </a:r>
            <a:r>
              <a:rPr lang="el-GR" sz="2000" dirty="0" smtClean="0"/>
              <a:t>, </a:t>
            </a:r>
            <a:r>
              <a:rPr lang="el-GR" sz="2000" dirty="0" err="1" smtClean="0"/>
              <a:t>εἰπεῖν</a:t>
            </a:r>
            <a:r>
              <a:rPr lang="el-GR" sz="2000" dirty="0" smtClean="0"/>
              <a:t>. 295 </a:t>
            </a:r>
            <a:r>
              <a:rPr lang="el-GR" sz="2000" dirty="0" err="1" smtClean="0"/>
              <a:t>Ἐνδεὴς</a:t>
            </a:r>
            <a:r>
              <a:rPr lang="el-GR" sz="2000" dirty="0" smtClean="0"/>
              <a:t> </a:t>
            </a:r>
            <a:r>
              <a:rPr lang="el-GR" sz="2000" dirty="0" err="1" smtClean="0"/>
              <a:t>ἄρ᾽</a:t>
            </a:r>
            <a:r>
              <a:rPr lang="el-GR" sz="2000" dirty="0" smtClean="0"/>
              <a:t> </a:t>
            </a:r>
            <a:r>
              <a:rPr lang="el-GR" sz="2000" dirty="0" err="1" smtClean="0"/>
              <a:t>ἐστὶ</a:t>
            </a:r>
            <a:r>
              <a:rPr lang="el-GR" sz="2000" dirty="0" smtClean="0"/>
              <a:t> </a:t>
            </a:r>
            <a:r>
              <a:rPr lang="el-GR" sz="2000" dirty="0" err="1" smtClean="0"/>
              <a:t>καὶ</a:t>
            </a:r>
            <a:r>
              <a:rPr lang="el-GR" sz="2000" dirty="0" smtClean="0"/>
              <a:t> </a:t>
            </a:r>
            <a:r>
              <a:rPr lang="el-GR" sz="2000" dirty="0" err="1" smtClean="0"/>
              <a:t>οὐκ</a:t>
            </a:r>
            <a:r>
              <a:rPr lang="el-GR" sz="2000" dirty="0" smtClean="0"/>
              <a:t> </a:t>
            </a:r>
            <a:r>
              <a:rPr lang="el-GR" sz="2000" dirty="0" err="1" smtClean="0"/>
              <a:t>ἔχει</a:t>
            </a:r>
            <a:r>
              <a:rPr lang="el-GR" sz="2000" dirty="0" smtClean="0"/>
              <a:t> ὁ </a:t>
            </a:r>
            <a:r>
              <a:rPr lang="el-GR" sz="2000" dirty="0" err="1" smtClean="0"/>
              <a:t>Ἔρως</a:t>
            </a:r>
            <a:r>
              <a:rPr lang="el-GR" sz="2000" dirty="0" smtClean="0"/>
              <a:t> κάλλος. </a:t>
            </a:r>
            <a:r>
              <a:rPr lang="el-GR" sz="2000" dirty="0" err="1" smtClean="0"/>
              <a:t>Ἀνάγκη</a:t>
            </a:r>
            <a:r>
              <a:rPr lang="el-GR" sz="2000" dirty="0" smtClean="0"/>
              <a:t>, </a:t>
            </a:r>
            <a:r>
              <a:rPr lang="el-GR" sz="2000" dirty="0" err="1" smtClean="0"/>
              <a:t>φάναι</a:t>
            </a:r>
            <a:r>
              <a:rPr lang="el-GR" sz="2000" dirty="0" smtClean="0"/>
              <a:t>. Τί </a:t>
            </a:r>
            <a:r>
              <a:rPr lang="el-GR" sz="2000" dirty="0" err="1" smtClean="0"/>
              <a:t>δέ</a:t>
            </a:r>
            <a:r>
              <a:rPr lang="el-GR" sz="2000" dirty="0" smtClean="0"/>
              <a:t>; </a:t>
            </a:r>
            <a:r>
              <a:rPr lang="el-GR" sz="2000" dirty="0" err="1" smtClean="0"/>
              <a:t>Τὸ</a:t>
            </a:r>
            <a:r>
              <a:rPr lang="el-GR" sz="2000" dirty="0" smtClean="0"/>
              <a:t> </a:t>
            </a:r>
            <a:r>
              <a:rPr lang="el-GR" sz="2000" dirty="0" err="1" smtClean="0"/>
              <a:t>ἐνδεὲς</a:t>
            </a:r>
            <a:r>
              <a:rPr lang="el-GR" sz="2000" dirty="0" smtClean="0"/>
              <a:t> κάλλους </a:t>
            </a:r>
            <a:r>
              <a:rPr lang="el-GR" sz="2000" dirty="0" err="1" smtClean="0"/>
              <a:t>καὶ</a:t>
            </a:r>
            <a:r>
              <a:rPr lang="el-GR" sz="2000" dirty="0" smtClean="0"/>
              <a:t> </a:t>
            </a:r>
            <a:r>
              <a:rPr lang="el-GR" sz="2000" dirty="0" err="1" smtClean="0"/>
              <a:t>μηδαμῇ</a:t>
            </a:r>
            <a:r>
              <a:rPr lang="el-GR" sz="2000" dirty="0" smtClean="0"/>
              <a:t> </a:t>
            </a:r>
            <a:r>
              <a:rPr lang="el-GR" sz="2000" dirty="0" err="1" smtClean="0"/>
              <a:t>κεκτημένον</a:t>
            </a:r>
            <a:r>
              <a:rPr lang="el-GR" sz="2000" dirty="0" smtClean="0"/>
              <a:t> κάλλος </a:t>
            </a:r>
            <a:r>
              <a:rPr lang="el-GR" sz="2000" dirty="0" err="1" smtClean="0"/>
              <a:t>ἆρα</a:t>
            </a:r>
            <a:r>
              <a:rPr lang="el-GR" sz="2000" dirty="0" smtClean="0"/>
              <a:t> λέγεις </a:t>
            </a:r>
            <a:r>
              <a:rPr lang="el-GR" sz="2000" dirty="0" err="1" smtClean="0"/>
              <a:t>σὺ</a:t>
            </a:r>
            <a:r>
              <a:rPr lang="el-GR" sz="2000" dirty="0" smtClean="0"/>
              <a:t> </a:t>
            </a:r>
            <a:r>
              <a:rPr lang="el-GR" sz="2000" dirty="0" err="1" smtClean="0"/>
              <a:t>καλὸν</a:t>
            </a:r>
            <a:r>
              <a:rPr lang="el-GR" sz="2000" dirty="0" smtClean="0"/>
              <a:t> </a:t>
            </a:r>
            <a:r>
              <a:rPr lang="el-GR" sz="2000" dirty="0" err="1" smtClean="0"/>
              <a:t>εἶναι</a:t>
            </a:r>
            <a:r>
              <a:rPr lang="el-GR" sz="2000" dirty="0" smtClean="0"/>
              <a:t>; </a:t>
            </a:r>
            <a:r>
              <a:rPr lang="el-GR" sz="2000" dirty="0" err="1" smtClean="0"/>
              <a:t>Οὐ</a:t>
            </a:r>
            <a:r>
              <a:rPr lang="el-GR" sz="2000" dirty="0" smtClean="0"/>
              <a:t> </a:t>
            </a:r>
            <a:r>
              <a:rPr lang="el-GR" sz="2000" dirty="0" err="1" smtClean="0"/>
              <a:t>δῆτα</a:t>
            </a:r>
            <a:r>
              <a:rPr lang="el-GR" sz="2000" dirty="0" smtClean="0"/>
              <a:t>. 300 </a:t>
            </a:r>
            <a:r>
              <a:rPr lang="el-GR" sz="2000" dirty="0" err="1" smtClean="0"/>
              <a:t>Ἔτι</a:t>
            </a:r>
            <a:r>
              <a:rPr lang="el-GR" sz="2000" dirty="0" smtClean="0"/>
              <a:t> </a:t>
            </a:r>
            <a:r>
              <a:rPr lang="el-GR" sz="2000" dirty="0" err="1" smtClean="0"/>
              <a:t>οὖν</a:t>
            </a:r>
            <a:r>
              <a:rPr lang="el-GR" sz="2000" dirty="0" smtClean="0"/>
              <a:t> </a:t>
            </a:r>
            <a:r>
              <a:rPr lang="el-GR" sz="2000" dirty="0" err="1" smtClean="0"/>
              <a:t>ὁμολογεῖς</a:t>
            </a:r>
            <a:r>
              <a:rPr lang="el-GR" sz="2000" dirty="0" smtClean="0"/>
              <a:t> </a:t>
            </a:r>
            <a:r>
              <a:rPr lang="el-GR" sz="2000" dirty="0" err="1" smtClean="0"/>
              <a:t>Ἔρωτα</a:t>
            </a:r>
            <a:r>
              <a:rPr lang="el-GR" sz="2000" dirty="0" smtClean="0"/>
              <a:t> </a:t>
            </a:r>
            <a:r>
              <a:rPr lang="el-GR" sz="2000" dirty="0" err="1" smtClean="0"/>
              <a:t>καλὸν</a:t>
            </a:r>
            <a:r>
              <a:rPr lang="el-GR" sz="2000" dirty="0" smtClean="0"/>
              <a:t> </a:t>
            </a:r>
            <a:r>
              <a:rPr lang="el-GR" sz="2000" dirty="0" err="1" smtClean="0"/>
              <a:t>εἶναι</a:t>
            </a:r>
            <a:r>
              <a:rPr lang="el-GR" sz="2000" dirty="0" smtClean="0"/>
              <a:t>, </a:t>
            </a:r>
            <a:r>
              <a:rPr lang="el-GR" sz="2000" dirty="0" err="1" smtClean="0"/>
              <a:t>εἰ</a:t>
            </a:r>
            <a:r>
              <a:rPr lang="el-GR" sz="2000" dirty="0" smtClean="0"/>
              <a:t> </a:t>
            </a:r>
            <a:r>
              <a:rPr lang="el-GR" sz="2000" dirty="0" err="1" smtClean="0"/>
              <a:t>ταῦτα</a:t>
            </a:r>
            <a:r>
              <a:rPr lang="el-GR" sz="2000" dirty="0" smtClean="0"/>
              <a:t> </a:t>
            </a:r>
            <a:r>
              <a:rPr lang="el-GR" sz="2000" dirty="0" err="1" smtClean="0"/>
              <a:t>οὕτως</a:t>
            </a:r>
            <a:r>
              <a:rPr lang="el-GR" sz="2000" dirty="0" smtClean="0"/>
              <a:t> </a:t>
            </a:r>
            <a:r>
              <a:rPr lang="el-GR" sz="2000" dirty="0" err="1" smtClean="0"/>
              <a:t>ἔχει</a:t>
            </a:r>
            <a:r>
              <a:rPr lang="el-GR" sz="2000" dirty="0" smtClean="0"/>
              <a:t>; </a:t>
            </a:r>
            <a:r>
              <a:rPr lang="el-GR" sz="2000" dirty="0" err="1" smtClean="0"/>
              <a:t>Καὶ</a:t>
            </a:r>
            <a:r>
              <a:rPr lang="el-GR" sz="2000" dirty="0" smtClean="0"/>
              <a:t> </a:t>
            </a:r>
            <a:r>
              <a:rPr lang="el-GR" sz="2000" dirty="0" err="1" smtClean="0"/>
              <a:t>τὸν</a:t>
            </a:r>
            <a:r>
              <a:rPr lang="el-GR" sz="2000" dirty="0" smtClean="0"/>
              <a:t> </a:t>
            </a:r>
            <a:r>
              <a:rPr lang="el-GR" sz="2000" dirty="0" err="1" smtClean="0"/>
              <a:t>Ἀγάθωνα</a:t>
            </a:r>
            <a:r>
              <a:rPr lang="el-GR" sz="2000" dirty="0" smtClean="0"/>
              <a:t> </a:t>
            </a:r>
            <a:r>
              <a:rPr lang="el-GR" sz="2000" dirty="0" err="1" smtClean="0"/>
              <a:t>εἰπεῖν</a:t>
            </a:r>
            <a:r>
              <a:rPr lang="el-GR" sz="2000" dirty="0" smtClean="0"/>
              <a:t> Κινδυνεύω, ὦ </a:t>
            </a:r>
            <a:r>
              <a:rPr lang="el-GR" sz="2000" dirty="0" err="1" smtClean="0"/>
              <a:t>Σώκρατες</a:t>
            </a:r>
            <a:r>
              <a:rPr lang="el-GR" sz="2000" dirty="0" smtClean="0"/>
              <a:t>, </a:t>
            </a:r>
            <a:r>
              <a:rPr lang="el-GR" sz="2000" dirty="0" err="1" smtClean="0"/>
              <a:t>οὐδὲν</a:t>
            </a:r>
            <a:r>
              <a:rPr lang="el-GR" sz="2000" dirty="0" smtClean="0"/>
              <a:t> </a:t>
            </a:r>
            <a:r>
              <a:rPr lang="el-GR" sz="2000" dirty="0" err="1" smtClean="0"/>
              <a:t>εἰδέναι</a:t>
            </a:r>
            <a:r>
              <a:rPr lang="el-GR" sz="2000" dirty="0" smtClean="0"/>
              <a:t> </a:t>
            </a:r>
            <a:r>
              <a:rPr lang="el-GR" sz="2000" dirty="0" err="1" smtClean="0"/>
              <a:t>ὧν</a:t>
            </a:r>
            <a:r>
              <a:rPr lang="el-GR" sz="2000" dirty="0" smtClean="0"/>
              <a:t> τότε </a:t>
            </a:r>
            <a:r>
              <a:rPr lang="el-GR" sz="2000" dirty="0" err="1" smtClean="0"/>
              <a:t>εἶπον</a:t>
            </a:r>
            <a:r>
              <a:rPr lang="el-GR" sz="2000" dirty="0" smtClean="0"/>
              <a:t>.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823731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nl-NL" sz="3600" dirty="0" smtClean="0"/>
              <a:t>6.4 Agathon ondervraagd</a:t>
            </a:r>
            <a:br>
              <a:rPr lang="nl-NL" sz="3600" dirty="0" smtClean="0"/>
            </a:br>
            <a:r>
              <a:rPr lang="nl-NL" sz="3600" dirty="0" smtClean="0"/>
              <a:t>hfdst. 6.290-302</a:t>
            </a:r>
            <a:endParaRPr lang="nl-NL" sz="3600" dirty="0"/>
          </a:p>
        </p:txBody>
      </p:sp>
      <p:sp>
        <p:nvSpPr>
          <p:cNvPr id="9" name="Rechthoek 8">
            <a:hlinkClick r:id="rId2" action="ppaction://hlinksldjump"/>
          </p:cNvPr>
          <p:cNvSpPr/>
          <p:nvPr/>
        </p:nvSpPr>
        <p:spPr>
          <a:xfrm>
            <a:off x="6289451" y="6157073"/>
            <a:ext cx="1080120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Vertaling</a:t>
            </a:r>
            <a:endParaRPr lang="nl-NL" dirty="0"/>
          </a:p>
        </p:txBody>
      </p:sp>
      <p:sp>
        <p:nvSpPr>
          <p:cNvPr id="10" name="Rechthoek 9">
            <a:hlinkClick r:id="rId3" action="ppaction://hlinksldjump"/>
          </p:cNvPr>
          <p:cNvSpPr/>
          <p:nvPr/>
        </p:nvSpPr>
        <p:spPr>
          <a:xfrm>
            <a:off x="2765162" y="6157073"/>
            <a:ext cx="1080120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Structuur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1" name="Rechthoek 10">
            <a:hlinkClick r:id="rId4" action="ppaction://hlinksldjump"/>
          </p:cNvPr>
          <p:cNvSpPr/>
          <p:nvPr/>
        </p:nvSpPr>
        <p:spPr>
          <a:xfrm>
            <a:off x="1765115" y="6161203"/>
            <a:ext cx="854604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Tekst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" name="Rechthoek 11">
            <a:hlinkClick r:id="rId5" action="ppaction://hlinksldjump"/>
          </p:cNvPr>
          <p:cNvSpPr/>
          <p:nvPr/>
        </p:nvSpPr>
        <p:spPr>
          <a:xfrm>
            <a:off x="3990725" y="6161203"/>
            <a:ext cx="792088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Extra</a:t>
            </a:r>
            <a:endParaRPr lang="nl-NL" dirty="0"/>
          </a:p>
        </p:txBody>
      </p:sp>
      <p:sp>
        <p:nvSpPr>
          <p:cNvPr id="13" name="Rechthoek 12">
            <a:hlinkClick r:id="rId6" action="ppaction://hlinksldjump"/>
          </p:cNvPr>
          <p:cNvSpPr/>
          <p:nvPr/>
        </p:nvSpPr>
        <p:spPr>
          <a:xfrm>
            <a:off x="539552" y="6161203"/>
            <a:ext cx="1080120" cy="36004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Vorige</a:t>
            </a:r>
            <a:endParaRPr lang="nl-NL" dirty="0"/>
          </a:p>
        </p:txBody>
      </p:sp>
      <p:sp>
        <p:nvSpPr>
          <p:cNvPr id="14" name="Rechthoek 13">
            <a:hlinkClick r:id="rId7" action="ppaction://hlinksldjump"/>
          </p:cNvPr>
          <p:cNvSpPr/>
          <p:nvPr/>
        </p:nvSpPr>
        <p:spPr>
          <a:xfrm>
            <a:off x="7515015" y="6157073"/>
            <a:ext cx="1080120" cy="3683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Volgende</a:t>
            </a:r>
            <a:endParaRPr lang="nl-NL" dirty="0"/>
          </a:p>
        </p:txBody>
      </p:sp>
      <p:sp>
        <p:nvSpPr>
          <p:cNvPr id="15" name="Rechthoek 14">
            <a:hlinkClick r:id="rId8" action="ppaction://hlinksldjump"/>
          </p:cNvPr>
          <p:cNvSpPr/>
          <p:nvPr/>
        </p:nvSpPr>
        <p:spPr>
          <a:xfrm>
            <a:off x="4928256" y="6157073"/>
            <a:ext cx="1215752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Vragen</a:t>
            </a:r>
            <a:endParaRPr lang="nl-NL" dirty="0"/>
          </a:p>
        </p:txBody>
      </p:sp>
      <p:sp>
        <p:nvSpPr>
          <p:cNvPr id="16" name="Tijdelijke aanduiding voor inhoud 2"/>
          <p:cNvSpPr txBox="1">
            <a:spLocks/>
          </p:cNvSpPr>
          <p:nvPr/>
        </p:nvSpPr>
        <p:spPr>
          <a:xfrm>
            <a:off x="467544" y="1380075"/>
            <a:ext cx="8229600" cy="4781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l-GR" sz="2000" dirty="0"/>
              <a:t>καὶ </a:t>
            </a:r>
            <a:r>
              <a:rPr lang="el-GR" sz="2000" i="1" dirty="0">
                <a:solidFill>
                  <a:srgbClr val="FF0000"/>
                </a:solidFill>
              </a:rPr>
              <a:t>εἰ</a:t>
            </a:r>
            <a:r>
              <a:rPr lang="el-GR" sz="2000" i="1" dirty="0"/>
              <a:t> τοῦτο  οὕτως </a:t>
            </a:r>
            <a:r>
              <a:rPr lang="el-GR" sz="2000" i="1" dirty="0">
                <a:solidFill>
                  <a:srgbClr val="FF0000"/>
                </a:solidFill>
              </a:rPr>
              <a:t>ἔχει</a:t>
            </a:r>
            <a:r>
              <a:rPr lang="el-GR" sz="2000" dirty="0"/>
              <a:t>, ἄλλο τι ὁ Ἔρως κάλλους ἂν </a:t>
            </a:r>
            <a:r>
              <a:rPr lang="el-GR" sz="2000" dirty="0">
                <a:solidFill>
                  <a:srgbClr val="FF0000"/>
                </a:solidFill>
              </a:rPr>
              <a:t>εἴη</a:t>
            </a:r>
            <a:r>
              <a:rPr lang="el-GR" sz="2000" dirty="0"/>
              <a:t> ἔρως, αἴσχους δὲ οὔ; </a:t>
            </a:r>
            <a:r>
              <a:rPr lang="el-GR" sz="2000" dirty="0">
                <a:solidFill>
                  <a:srgbClr val="FF0000"/>
                </a:solidFill>
              </a:rPr>
              <a:t>Ὡμολόγει</a:t>
            </a:r>
            <a:r>
              <a:rPr lang="el-GR" sz="2000" dirty="0"/>
              <a:t>. Οὐκοῦν </a:t>
            </a:r>
            <a:r>
              <a:rPr lang="el-GR" sz="2000" dirty="0">
                <a:solidFill>
                  <a:srgbClr val="FF0000"/>
                </a:solidFill>
              </a:rPr>
              <a:t>ὡμολόγηται</a:t>
            </a:r>
            <a:r>
              <a:rPr lang="el-GR" sz="2000" dirty="0"/>
              <a:t>, </a:t>
            </a:r>
            <a:r>
              <a:rPr lang="el-GR" sz="2000" b="1" i="1" dirty="0"/>
              <a:t>οὗ</a:t>
            </a:r>
            <a:r>
              <a:rPr lang="el-GR" sz="2000" i="1" dirty="0"/>
              <a:t> ἐνδεής </a:t>
            </a:r>
            <a:r>
              <a:rPr lang="el-GR" sz="2000" i="1" dirty="0">
                <a:solidFill>
                  <a:srgbClr val="FF0000"/>
                </a:solidFill>
              </a:rPr>
              <a:t>ἐστι</a:t>
            </a:r>
            <a:r>
              <a:rPr lang="el-GR" sz="2000" i="1" dirty="0"/>
              <a:t> καὶ μὴ </a:t>
            </a:r>
            <a:r>
              <a:rPr lang="el-GR" sz="2000" i="1" dirty="0">
                <a:solidFill>
                  <a:srgbClr val="FF0000"/>
                </a:solidFill>
              </a:rPr>
              <a:t>ἔχει</a:t>
            </a:r>
            <a:r>
              <a:rPr lang="el-GR" sz="2000" dirty="0"/>
              <a:t>, τούτου </a:t>
            </a:r>
            <a:r>
              <a:rPr lang="el-GR" sz="2000" dirty="0">
                <a:solidFill>
                  <a:srgbClr val="FF0000"/>
                </a:solidFill>
              </a:rPr>
              <a:t>ἐρᾶν</a:t>
            </a:r>
            <a:r>
              <a:rPr lang="el-GR" sz="2000" dirty="0"/>
              <a:t>; Ναί, </a:t>
            </a:r>
            <a:r>
              <a:rPr lang="el-GR" sz="2000" u="sng" dirty="0">
                <a:solidFill>
                  <a:srgbClr val="FF0000"/>
                </a:solidFill>
              </a:rPr>
              <a:t>εἰπεῖν</a:t>
            </a:r>
            <a:r>
              <a:rPr lang="el-GR" sz="2000" dirty="0"/>
              <a:t>. 295 Ἐνδεὴς ἄρ᾽ </a:t>
            </a:r>
            <a:r>
              <a:rPr lang="el-GR" sz="2000" dirty="0">
                <a:solidFill>
                  <a:srgbClr val="FF0000"/>
                </a:solidFill>
              </a:rPr>
              <a:t>ἐστὶ</a:t>
            </a:r>
            <a:r>
              <a:rPr lang="el-GR" sz="2000" dirty="0"/>
              <a:t> καὶ οὐκ </a:t>
            </a:r>
            <a:r>
              <a:rPr lang="el-GR" sz="2000" dirty="0">
                <a:solidFill>
                  <a:srgbClr val="FF0000"/>
                </a:solidFill>
              </a:rPr>
              <a:t>ἔχει</a:t>
            </a:r>
            <a:r>
              <a:rPr lang="el-GR" sz="2000" dirty="0"/>
              <a:t> ὁ Ἔρως κάλλος. Ἀνάγκη, </a:t>
            </a:r>
            <a:r>
              <a:rPr lang="el-GR" sz="2000" u="sng" dirty="0">
                <a:solidFill>
                  <a:srgbClr val="FF0000"/>
                </a:solidFill>
              </a:rPr>
              <a:t>φάναι</a:t>
            </a:r>
            <a:r>
              <a:rPr lang="el-GR" sz="2000" dirty="0"/>
              <a:t>. Τί δέ; </a:t>
            </a:r>
            <a:r>
              <a:rPr lang="el-GR" sz="2000" u="sng" dirty="0"/>
              <a:t>Τὸ ἐνδεὲς κάλλους καὶ μηδαμῇ</a:t>
            </a:r>
            <a:r>
              <a:rPr lang="el-GR" sz="2000" dirty="0"/>
              <a:t> </a:t>
            </a:r>
            <a:r>
              <a:rPr lang="el-GR" sz="2000" u="sng" dirty="0"/>
              <a:t>κεκτημένον κάλλος </a:t>
            </a:r>
            <a:r>
              <a:rPr lang="el-GR" sz="2000" dirty="0"/>
              <a:t>ἆρα </a:t>
            </a:r>
            <a:r>
              <a:rPr lang="el-GR" sz="2000" dirty="0">
                <a:solidFill>
                  <a:srgbClr val="FF0000"/>
                </a:solidFill>
              </a:rPr>
              <a:t>λέγεις</a:t>
            </a:r>
            <a:r>
              <a:rPr lang="el-GR" sz="2000" dirty="0"/>
              <a:t> σὺ </a:t>
            </a:r>
            <a:r>
              <a:rPr lang="el-GR" sz="2000" u="sng" dirty="0"/>
              <a:t>καλὸν</a:t>
            </a:r>
            <a:r>
              <a:rPr lang="el-GR" sz="2000" dirty="0"/>
              <a:t> </a:t>
            </a:r>
            <a:r>
              <a:rPr lang="el-GR" sz="2000" u="sng" dirty="0">
                <a:solidFill>
                  <a:srgbClr val="FF0000"/>
                </a:solidFill>
              </a:rPr>
              <a:t>εἶναι</a:t>
            </a:r>
            <a:r>
              <a:rPr lang="el-GR" sz="2000" dirty="0"/>
              <a:t>; Οὐ δῆτα. 300 Ἔτι οὖν </a:t>
            </a:r>
            <a:r>
              <a:rPr lang="el-GR" sz="2000" dirty="0">
                <a:solidFill>
                  <a:srgbClr val="FF0000"/>
                </a:solidFill>
              </a:rPr>
              <a:t>ὁμολογεῖς</a:t>
            </a:r>
            <a:r>
              <a:rPr lang="el-GR" sz="2000" dirty="0"/>
              <a:t> </a:t>
            </a:r>
            <a:r>
              <a:rPr lang="el-GR" sz="2000" u="sng" dirty="0"/>
              <a:t>Ἔρωτα καλὸν </a:t>
            </a:r>
            <a:r>
              <a:rPr lang="el-GR" sz="2000" u="sng" dirty="0">
                <a:solidFill>
                  <a:srgbClr val="FF0000"/>
                </a:solidFill>
              </a:rPr>
              <a:t>εἶναι</a:t>
            </a:r>
            <a:r>
              <a:rPr lang="el-GR" sz="2000" dirty="0"/>
              <a:t>, </a:t>
            </a:r>
            <a:r>
              <a:rPr lang="el-GR" sz="2000" b="1" i="1" dirty="0"/>
              <a:t>εἰ</a:t>
            </a:r>
            <a:r>
              <a:rPr lang="el-GR" sz="2000" i="1" dirty="0"/>
              <a:t> ταῦτα οὕτως </a:t>
            </a:r>
            <a:r>
              <a:rPr lang="el-GR" sz="2000" i="1" dirty="0">
                <a:solidFill>
                  <a:srgbClr val="FF0000"/>
                </a:solidFill>
              </a:rPr>
              <a:t>ἔχει</a:t>
            </a:r>
            <a:r>
              <a:rPr lang="el-GR" sz="2000" i="1" dirty="0"/>
              <a:t>;</a:t>
            </a:r>
            <a:r>
              <a:rPr lang="el-GR" sz="2000" dirty="0"/>
              <a:t> Καὶ </a:t>
            </a:r>
            <a:r>
              <a:rPr lang="el-GR" sz="2000" u="sng" dirty="0"/>
              <a:t>τὸν Ἀγάθωνα </a:t>
            </a:r>
            <a:r>
              <a:rPr lang="el-GR" sz="2000" u="sng" dirty="0">
                <a:solidFill>
                  <a:srgbClr val="FF0000"/>
                </a:solidFill>
              </a:rPr>
              <a:t>εἰπεῖν</a:t>
            </a:r>
            <a:r>
              <a:rPr lang="el-GR" sz="2000" u="sng" dirty="0"/>
              <a:t> </a:t>
            </a:r>
            <a:r>
              <a:rPr lang="el-GR" sz="2000" dirty="0">
                <a:solidFill>
                  <a:srgbClr val="FF0000"/>
                </a:solidFill>
              </a:rPr>
              <a:t>Κινδυνεύω</a:t>
            </a:r>
            <a:r>
              <a:rPr lang="el-GR" sz="2000" dirty="0"/>
              <a:t>, ὦ Σώκρατες, οὐδὲν </a:t>
            </a:r>
            <a:r>
              <a:rPr lang="el-GR" sz="2000" dirty="0">
                <a:solidFill>
                  <a:srgbClr val="FF0000"/>
                </a:solidFill>
              </a:rPr>
              <a:t>εἰδέναι</a:t>
            </a:r>
            <a:r>
              <a:rPr lang="el-GR" sz="2000" dirty="0"/>
              <a:t> </a:t>
            </a:r>
            <a:r>
              <a:rPr lang="el-GR" sz="2000" b="1" i="1" dirty="0"/>
              <a:t>ὧν</a:t>
            </a:r>
            <a:r>
              <a:rPr lang="el-GR" sz="2000" i="1" dirty="0"/>
              <a:t> τότε </a:t>
            </a:r>
            <a:r>
              <a:rPr lang="el-GR" sz="2000" i="1" dirty="0">
                <a:solidFill>
                  <a:srgbClr val="FF0000"/>
                </a:solidFill>
              </a:rPr>
              <a:t>εἶπον</a:t>
            </a:r>
            <a:r>
              <a:rPr lang="el-GR" sz="2000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1108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nl-NL" sz="3600" dirty="0" smtClean="0"/>
              <a:t>6.4 Agathon ondervraagd</a:t>
            </a:r>
            <a:br>
              <a:rPr lang="nl-NL" sz="3600" dirty="0" smtClean="0"/>
            </a:br>
            <a:r>
              <a:rPr lang="nl-NL" sz="3600" dirty="0" smtClean="0"/>
              <a:t>hfdst. 6.290-302</a:t>
            </a:r>
            <a:endParaRPr lang="nl-NL" sz="3600" dirty="0"/>
          </a:p>
        </p:txBody>
      </p:sp>
      <p:sp>
        <p:nvSpPr>
          <p:cNvPr id="9" name="Rechthoek 8">
            <a:hlinkClick r:id="rId2" action="ppaction://hlinksldjump"/>
          </p:cNvPr>
          <p:cNvSpPr/>
          <p:nvPr/>
        </p:nvSpPr>
        <p:spPr>
          <a:xfrm>
            <a:off x="6289451" y="6157073"/>
            <a:ext cx="1080120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Vertaling</a:t>
            </a:r>
            <a:endParaRPr lang="nl-NL" dirty="0"/>
          </a:p>
        </p:txBody>
      </p:sp>
      <p:sp>
        <p:nvSpPr>
          <p:cNvPr id="10" name="Rechthoek 9">
            <a:hlinkClick r:id="rId3" action="ppaction://hlinksldjump"/>
          </p:cNvPr>
          <p:cNvSpPr/>
          <p:nvPr/>
        </p:nvSpPr>
        <p:spPr>
          <a:xfrm>
            <a:off x="2765162" y="6157073"/>
            <a:ext cx="1080120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Structuur</a:t>
            </a:r>
            <a:endParaRPr lang="nl-NL" dirty="0"/>
          </a:p>
        </p:txBody>
      </p:sp>
      <p:sp>
        <p:nvSpPr>
          <p:cNvPr id="11" name="Rechthoek 10">
            <a:hlinkClick r:id="rId4" action="ppaction://hlinksldjump"/>
          </p:cNvPr>
          <p:cNvSpPr/>
          <p:nvPr/>
        </p:nvSpPr>
        <p:spPr>
          <a:xfrm>
            <a:off x="1765115" y="6161203"/>
            <a:ext cx="854604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Tekst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" name="Rechthoek 11">
            <a:hlinkClick r:id="rId5" action="ppaction://hlinksldjump"/>
          </p:cNvPr>
          <p:cNvSpPr/>
          <p:nvPr/>
        </p:nvSpPr>
        <p:spPr>
          <a:xfrm>
            <a:off x="3990725" y="6161203"/>
            <a:ext cx="792088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Extra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3" name="Rechthoek 12">
            <a:hlinkClick r:id="rId6" action="ppaction://hlinksldjump"/>
          </p:cNvPr>
          <p:cNvSpPr/>
          <p:nvPr/>
        </p:nvSpPr>
        <p:spPr>
          <a:xfrm>
            <a:off x="539552" y="6161203"/>
            <a:ext cx="1080120" cy="36004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Vorige</a:t>
            </a:r>
            <a:endParaRPr lang="nl-NL" dirty="0"/>
          </a:p>
        </p:txBody>
      </p:sp>
      <p:sp>
        <p:nvSpPr>
          <p:cNvPr id="14" name="Rechthoek 13">
            <a:hlinkClick r:id="rId7" action="ppaction://hlinksldjump"/>
          </p:cNvPr>
          <p:cNvSpPr/>
          <p:nvPr/>
        </p:nvSpPr>
        <p:spPr>
          <a:xfrm>
            <a:off x="7515015" y="6157073"/>
            <a:ext cx="1080120" cy="3683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Volgende</a:t>
            </a:r>
            <a:endParaRPr lang="nl-NL" dirty="0"/>
          </a:p>
        </p:txBody>
      </p:sp>
      <p:sp>
        <p:nvSpPr>
          <p:cNvPr id="15" name="Rechthoek 14">
            <a:hlinkClick r:id="rId8" action="ppaction://hlinksldjump"/>
          </p:cNvPr>
          <p:cNvSpPr/>
          <p:nvPr/>
        </p:nvSpPr>
        <p:spPr>
          <a:xfrm>
            <a:off x="4928256" y="6157073"/>
            <a:ext cx="1215752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Vragen</a:t>
            </a:r>
            <a:endParaRPr lang="nl-NL" dirty="0"/>
          </a:p>
        </p:txBody>
      </p:sp>
      <p:sp>
        <p:nvSpPr>
          <p:cNvPr id="16" name="Tijdelijke aanduiding voor inhoud 2"/>
          <p:cNvSpPr txBox="1">
            <a:spLocks/>
          </p:cNvSpPr>
          <p:nvPr/>
        </p:nvSpPr>
        <p:spPr>
          <a:xfrm>
            <a:off x="467544" y="1380075"/>
            <a:ext cx="8229600" cy="45692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l-GR" sz="2000" dirty="0"/>
              <a:t>καὶ </a:t>
            </a:r>
            <a:r>
              <a:rPr lang="el-GR" sz="2000" i="1" dirty="0">
                <a:solidFill>
                  <a:srgbClr val="FF0000"/>
                </a:solidFill>
              </a:rPr>
              <a:t>εἰ</a:t>
            </a:r>
            <a:r>
              <a:rPr lang="el-GR" sz="2000" i="1" dirty="0"/>
              <a:t> </a:t>
            </a:r>
            <a:r>
              <a:rPr lang="el-GR" sz="2000" i="1" dirty="0">
                <a:solidFill>
                  <a:srgbClr val="0070C0"/>
                </a:solidFill>
              </a:rPr>
              <a:t>τοῦτο</a:t>
            </a:r>
            <a:r>
              <a:rPr lang="el-GR" sz="2000" i="1" dirty="0"/>
              <a:t>  οὕτως </a:t>
            </a:r>
            <a:r>
              <a:rPr lang="el-GR" sz="2000" i="1" dirty="0">
                <a:solidFill>
                  <a:srgbClr val="FF0000"/>
                </a:solidFill>
              </a:rPr>
              <a:t>ἔχει</a:t>
            </a:r>
            <a:r>
              <a:rPr lang="el-GR" sz="2000" dirty="0"/>
              <a:t>, ἄλλο τι </a:t>
            </a:r>
            <a:r>
              <a:rPr lang="el-GR" sz="2000" dirty="0">
                <a:solidFill>
                  <a:srgbClr val="0070C0"/>
                </a:solidFill>
              </a:rPr>
              <a:t>ὁ Ἔρως </a:t>
            </a:r>
            <a:r>
              <a:rPr lang="el-GR" sz="2000" dirty="0"/>
              <a:t>κάλλους ἂν </a:t>
            </a:r>
            <a:r>
              <a:rPr lang="el-GR" sz="2000" dirty="0">
                <a:solidFill>
                  <a:srgbClr val="FF0000"/>
                </a:solidFill>
              </a:rPr>
              <a:t>εἴη</a:t>
            </a:r>
            <a:r>
              <a:rPr lang="el-GR" sz="2000" dirty="0"/>
              <a:t> </a:t>
            </a:r>
            <a:r>
              <a:rPr lang="el-GR" sz="2000" dirty="0">
                <a:solidFill>
                  <a:srgbClr val="0070C0"/>
                </a:solidFill>
              </a:rPr>
              <a:t>ἔρως</a:t>
            </a:r>
            <a:r>
              <a:rPr lang="el-GR" sz="2000" dirty="0"/>
              <a:t>, αἴσχους δὲ οὔ; </a:t>
            </a:r>
            <a:r>
              <a:rPr lang="el-GR" sz="2000" dirty="0">
                <a:solidFill>
                  <a:srgbClr val="FF0000"/>
                </a:solidFill>
              </a:rPr>
              <a:t>Ὡμολόγει</a:t>
            </a:r>
            <a:r>
              <a:rPr lang="el-GR" sz="2000" dirty="0"/>
              <a:t>. Οὐκοῦν </a:t>
            </a:r>
            <a:r>
              <a:rPr lang="el-GR" sz="2000" dirty="0">
                <a:solidFill>
                  <a:srgbClr val="FF0000"/>
                </a:solidFill>
              </a:rPr>
              <a:t>ὡμολόγηται</a:t>
            </a:r>
            <a:r>
              <a:rPr lang="el-GR" sz="2000" dirty="0"/>
              <a:t>, </a:t>
            </a:r>
            <a:r>
              <a:rPr lang="el-GR" sz="2000" b="1" i="1" dirty="0"/>
              <a:t>οὗ</a:t>
            </a:r>
            <a:r>
              <a:rPr lang="el-GR" sz="2000" i="1" dirty="0"/>
              <a:t> </a:t>
            </a:r>
            <a:r>
              <a:rPr lang="el-GR" sz="2000" i="1" dirty="0">
                <a:solidFill>
                  <a:srgbClr val="0070C0"/>
                </a:solidFill>
              </a:rPr>
              <a:t>ἐνδεής</a:t>
            </a:r>
            <a:r>
              <a:rPr lang="el-GR" sz="2000" i="1" dirty="0"/>
              <a:t> </a:t>
            </a:r>
            <a:r>
              <a:rPr lang="el-GR" sz="2000" i="1" dirty="0">
                <a:solidFill>
                  <a:srgbClr val="FF0000"/>
                </a:solidFill>
              </a:rPr>
              <a:t>ἐστι</a:t>
            </a:r>
            <a:r>
              <a:rPr lang="el-GR" sz="2000" i="1" dirty="0"/>
              <a:t> καὶ μὴ </a:t>
            </a:r>
            <a:r>
              <a:rPr lang="el-GR" sz="2000" i="1" dirty="0">
                <a:solidFill>
                  <a:srgbClr val="FF0000"/>
                </a:solidFill>
              </a:rPr>
              <a:t>ἔχει</a:t>
            </a:r>
            <a:r>
              <a:rPr lang="el-GR" sz="2000" dirty="0"/>
              <a:t>, τούτου </a:t>
            </a:r>
            <a:r>
              <a:rPr lang="el-GR" sz="2000" dirty="0">
                <a:solidFill>
                  <a:srgbClr val="FF0000"/>
                </a:solidFill>
              </a:rPr>
              <a:t>ἐρᾶν</a:t>
            </a:r>
            <a:r>
              <a:rPr lang="el-GR" sz="2000" dirty="0"/>
              <a:t>; Ναί, </a:t>
            </a:r>
            <a:r>
              <a:rPr lang="el-GR" sz="2000" u="sng" dirty="0">
                <a:solidFill>
                  <a:srgbClr val="FF0000"/>
                </a:solidFill>
              </a:rPr>
              <a:t>εἰπεῖν</a:t>
            </a:r>
            <a:r>
              <a:rPr lang="el-GR" sz="2000" dirty="0"/>
              <a:t>. 295 </a:t>
            </a:r>
            <a:r>
              <a:rPr lang="el-GR" sz="2000" dirty="0">
                <a:solidFill>
                  <a:srgbClr val="0070C0"/>
                </a:solidFill>
              </a:rPr>
              <a:t>Ἐνδεὴς</a:t>
            </a:r>
            <a:r>
              <a:rPr lang="el-GR" sz="2000" dirty="0"/>
              <a:t> ἄρ᾽ </a:t>
            </a:r>
            <a:r>
              <a:rPr lang="el-GR" sz="2000" dirty="0">
                <a:solidFill>
                  <a:srgbClr val="FF0000"/>
                </a:solidFill>
              </a:rPr>
              <a:t>ἐστὶ</a:t>
            </a:r>
            <a:r>
              <a:rPr lang="el-GR" sz="2000" dirty="0"/>
              <a:t> καὶ οὐκ </a:t>
            </a:r>
            <a:r>
              <a:rPr lang="el-GR" sz="2000" dirty="0">
                <a:solidFill>
                  <a:srgbClr val="FF0000"/>
                </a:solidFill>
              </a:rPr>
              <a:t>ἔχει</a:t>
            </a:r>
            <a:r>
              <a:rPr lang="el-GR" sz="2000" dirty="0"/>
              <a:t> </a:t>
            </a:r>
            <a:r>
              <a:rPr lang="el-GR" sz="2000" dirty="0">
                <a:solidFill>
                  <a:srgbClr val="0070C0"/>
                </a:solidFill>
              </a:rPr>
              <a:t>ὁ Ἔρως </a:t>
            </a:r>
            <a:r>
              <a:rPr lang="el-GR" sz="2000" dirty="0">
                <a:solidFill>
                  <a:srgbClr val="FFC000"/>
                </a:solidFill>
              </a:rPr>
              <a:t>κάλλος</a:t>
            </a:r>
            <a:r>
              <a:rPr lang="el-GR" sz="2000" dirty="0"/>
              <a:t>. </a:t>
            </a:r>
            <a:r>
              <a:rPr lang="el-GR" sz="2000" dirty="0">
                <a:solidFill>
                  <a:srgbClr val="0070C0"/>
                </a:solidFill>
              </a:rPr>
              <a:t>Ἀνάγκη</a:t>
            </a:r>
            <a:r>
              <a:rPr lang="el-GR" sz="2000" dirty="0"/>
              <a:t>, </a:t>
            </a:r>
            <a:r>
              <a:rPr lang="el-GR" sz="2000" u="sng" dirty="0">
                <a:solidFill>
                  <a:srgbClr val="FF0000"/>
                </a:solidFill>
              </a:rPr>
              <a:t>φάναι</a:t>
            </a:r>
            <a:r>
              <a:rPr lang="el-GR" sz="2000" dirty="0"/>
              <a:t>. Τί δέ; </a:t>
            </a:r>
            <a:r>
              <a:rPr lang="el-GR" sz="2000" u="sng" dirty="0">
                <a:solidFill>
                  <a:srgbClr val="0070C0"/>
                </a:solidFill>
              </a:rPr>
              <a:t>Τὸ ἐνδεὲς </a:t>
            </a:r>
            <a:r>
              <a:rPr lang="el-GR" sz="2000" u="sng" dirty="0"/>
              <a:t>κάλλους</a:t>
            </a:r>
            <a:r>
              <a:rPr lang="el-GR" sz="2000" u="sng" dirty="0">
                <a:solidFill>
                  <a:srgbClr val="0070C0"/>
                </a:solidFill>
              </a:rPr>
              <a:t> </a:t>
            </a:r>
            <a:r>
              <a:rPr lang="el-GR" sz="2000" u="sng" dirty="0"/>
              <a:t>καὶ </a:t>
            </a:r>
            <a:r>
              <a:rPr lang="el-GR" sz="2000" u="sng" dirty="0">
                <a:solidFill>
                  <a:srgbClr val="0070C0"/>
                </a:solidFill>
              </a:rPr>
              <a:t>μηδαμῇ</a:t>
            </a:r>
            <a:r>
              <a:rPr lang="el-GR" sz="2000" dirty="0">
                <a:solidFill>
                  <a:srgbClr val="0070C0"/>
                </a:solidFill>
              </a:rPr>
              <a:t> </a:t>
            </a:r>
            <a:r>
              <a:rPr lang="el-GR" sz="2000" u="sng" dirty="0">
                <a:solidFill>
                  <a:srgbClr val="0070C0"/>
                </a:solidFill>
              </a:rPr>
              <a:t>κεκτημένον </a:t>
            </a:r>
            <a:r>
              <a:rPr lang="el-GR" sz="2000" u="sng" dirty="0">
                <a:solidFill>
                  <a:srgbClr val="FFC000"/>
                </a:solidFill>
              </a:rPr>
              <a:t>κάλλος</a:t>
            </a:r>
            <a:r>
              <a:rPr lang="el-GR" sz="2000" u="sng" dirty="0"/>
              <a:t> </a:t>
            </a:r>
            <a:r>
              <a:rPr lang="el-GR" sz="2000" dirty="0"/>
              <a:t>ἆρα </a:t>
            </a:r>
            <a:r>
              <a:rPr lang="el-GR" sz="2000" dirty="0">
                <a:solidFill>
                  <a:srgbClr val="FF0000"/>
                </a:solidFill>
              </a:rPr>
              <a:t>λέγεις</a:t>
            </a:r>
            <a:r>
              <a:rPr lang="el-GR" sz="2000" dirty="0"/>
              <a:t> σὺ </a:t>
            </a:r>
            <a:r>
              <a:rPr lang="el-GR" sz="2000" u="sng" dirty="0">
                <a:solidFill>
                  <a:srgbClr val="0070C0"/>
                </a:solidFill>
              </a:rPr>
              <a:t>καλὸν</a:t>
            </a:r>
            <a:r>
              <a:rPr lang="el-GR" sz="2000" dirty="0">
                <a:solidFill>
                  <a:srgbClr val="0070C0"/>
                </a:solidFill>
              </a:rPr>
              <a:t> </a:t>
            </a:r>
            <a:r>
              <a:rPr lang="el-GR" sz="2000" u="sng" dirty="0">
                <a:solidFill>
                  <a:srgbClr val="FF0000"/>
                </a:solidFill>
              </a:rPr>
              <a:t>εἶναι</a:t>
            </a:r>
            <a:r>
              <a:rPr lang="el-GR" sz="2000" dirty="0"/>
              <a:t>; Οὐ δῆτα. 300 Ἔτι οὖν </a:t>
            </a:r>
            <a:r>
              <a:rPr lang="el-GR" sz="2000" dirty="0">
                <a:solidFill>
                  <a:srgbClr val="FF0000"/>
                </a:solidFill>
              </a:rPr>
              <a:t>ὁμολογεῖς</a:t>
            </a:r>
            <a:r>
              <a:rPr lang="el-GR" sz="2000" dirty="0"/>
              <a:t> </a:t>
            </a:r>
            <a:r>
              <a:rPr lang="el-GR" sz="2000" u="sng" dirty="0">
                <a:solidFill>
                  <a:srgbClr val="0070C0"/>
                </a:solidFill>
              </a:rPr>
              <a:t>Ἔρωτα καλὸν </a:t>
            </a:r>
            <a:r>
              <a:rPr lang="el-GR" sz="2000" u="sng" dirty="0">
                <a:solidFill>
                  <a:srgbClr val="FF0000"/>
                </a:solidFill>
              </a:rPr>
              <a:t>εἶναι</a:t>
            </a:r>
            <a:r>
              <a:rPr lang="el-GR" sz="2000" dirty="0"/>
              <a:t>, </a:t>
            </a:r>
            <a:r>
              <a:rPr lang="el-GR" sz="2000" b="1" i="1" dirty="0"/>
              <a:t>εἰ</a:t>
            </a:r>
            <a:r>
              <a:rPr lang="el-GR" sz="2000" i="1" dirty="0"/>
              <a:t> </a:t>
            </a:r>
            <a:r>
              <a:rPr lang="el-GR" sz="2000" i="1" dirty="0">
                <a:solidFill>
                  <a:srgbClr val="0070C0"/>
                </a:solidFill>
              </a:rPr>
              <a:t>ταῦτα</a:t>
            </a:r>
            <a:r>
              <a:rPr lang="el-GR" sz="2000" i="1" dirty="0"/>
              <a:t> οὕτως </a:t>
            </a:r>
            <a:r>
              <a:rPr lang="el-GR" sz="2000" i="1" dirty="0">
                <a:solidFill>
                  <a:srgbClr val="FF0000"/>
                </a:solidFill>
              </a:rPr>
              <a:t>ἔχει</a:t>
            </a:r>
            <a:r>
              <a:rPr lang="el-GR" sz="2000" i="1" dirty="0"/>
              <a:t>;</a:t>
            </a:r>
            <a:r>
              <a:rPr lang="el-GR" sz="2000" dirty="0"/>
              <a:t> Καὶ </a:t>
            </a:r>
            <a:r>
              <a:rPr lang="el-GR" sz="2000" u="sng" dirty="0">
                <a:solidFill>
                  <a:srgbClr val="0070C0"/>
                </a:solidFill>
              </a:rPr>
              <a:t>τὸν Ἀγάθωνα </a:t>
            </a:r>
            <a:r>
              <a:rPr lang="el-GR" sz="2000" u="sng" dirty="0">
                <a:solidFill>
                  <a:srgbClr val="FF0000"/>
                </a:solidFill>
              </a:rPr>
              <a:t>εἰπεῖν</a:t>
            </a:r>
            <a:r>
              <a:rPr lang="el-GR" sz="2000" u="sng" dirty="0"/>
              <a:t> </a:t>
            </a:r>
            <a:r>
              <a:rPr lang="el-GR" sz="2000" dirty="0">
                <a:solidFill>
                  <a:srgbClr val="FF0000"/>
                </a:solidFill>
              </a:rPr>
              <a:t>Κινδυνεύω</a:t>
            </a:r>
            <a:r>
              <a:rPr lang="el-GR" sz="2000" dirty="0"/>
              <a:t>, ὦ Σώκρατες, </a:t>
            </a:r>
            <a:r>
              <a:rPr lang="el-GR" sz="2000" dirty="0">
                <a:solidFill>
                  <a:srgbClr val="FFC000"/>
                </a:solidFill>
              </a:rPr>
              <a:t>οὐδὲν</a:t>
            </a:r>
            <a:r>
              <a:rPr lang="el-GR" sz="2000" dirty="0"/>
              <a:t> </a:t>
            </a:r>
            <a:r>
              <a:rPr lang="el-GR" sz="2000" dirty="0">
                <a:solidFill>
                  <a:srgbClr val="FF0000"/>
                </a:solidFill>
              </a:rPr>
              <a:t>εἰδέναι</a:t>
            </a:r>
            <a:r>
              <a:rPr lang="el-GR" sz="2000" dirty="0"/>
              <a:t> </a:t>
            </a:r>
            <a:r>
              <a:rPr lang="el-GR" sz="2000" b="1" i="1" dirty="0"/>
              <a:t>ὧν</a:t>
            </a:r>
            <a:r>
              <a:rPr lang="el-GR" sz="2000" i="1" dirty="0"/>
              <a:t> τότε </a:t>
            </a:r>
            <a:r>
              <a:rPr lang="el-GR" sz="2000" i="1" dirty="0">
                <a:solidFill>
                  <a:srgbClr val="FF0000"/>
                </a:solidFill>
              </a:rPr>
              <a:t>εἶπον</a:t>
            </a:r>
            <a:r>
              <a:rPr lang="el-GR" sz="2000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8332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nl-NL" sz="3600" dirty="0" smtClean="0"/>
              <a:t>6.4 Agathon ondervraagd</a:t>
            </a:r>
            <a:br>
              <a:rPr lang="nl-NL" sz="3600" dirty="0" smtClean="0"/>
            </a:br>
            <a:r>
              <a:rPr lang="nl-NL" sz="3600" dirty="0" smtClean="0"/>
              <a:t>hfdst. 6.222-27</a:t>
            </a:r>
            <a:endParaRPr lang="nl-NL" sz="3600" dirty="0"/>
          </a:p>
        </p:txBody>
      </p:sp>
      <p:sp>
        <p:nvSpPr>
          <p:cNvPr id="9" name="Rechthoek 8">
            <a:hlinkClick r:id="rId3" action="ppaction://hlinksldjump"/>
          </p:cNvPr>
          <p:cNvSpPr/>
          <p:nvPr/>
        </p:nvSpPr>
        <p:spPr>
          <a:xfrm>
            <a:off x="6289451" y="6157073"/>
            <a:ext cx="1080120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Vertaling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0" name="Rechthoek 9">
            <a:hlinkClick r:id="rId4" action="ppaction://hlinksldjump"/>
          </p:cNvPr>
          <p:cNvSpPr/>
          <p:nvPr/>
        </p:nvSpPr>
        <p:spPr>
          <a:xfrm>
            <a:off x="2765162" y="6157073"/>
            <a:ext cx="1080120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Structuur</a:t>
            </a:r>
            <a:endParaRPr lang="nl-NL" dirty="0"/>
          </a:p>
        </p:txBody>
      </p:sp>
      <p:sp>
        <p:nvSpPr>
          <p:cNvPr id="11" name="Rechthoek 10">
            <a:hlinkClick r:id="rId5" action="ppaction://hlinksldjump"/>
          </p:cNvPr>
          <p:cNvSpPr/>
          <p:nvPr/>
        </p:nvSpPr>
        <p:spPr>
          <a:xfrm>
            <a:off x="1765115" y="6161203"/>
            <a:ext cx="854604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Tekst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" name="Rechthoek 11">
            <a:hlinkClick r:id="rId6" action="ppaction://hlinksldjump"/>
          </p:cNvPr>
          <p:cNvSpPr/>
          <p:nvPr/>
        </p:nvSpPr>
        <p:spPr>
          <a:xfrm>
            <a:off x="3990725" y="6161203"/>
            <a:ext cx="792088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Extra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3" name="Rechthoek 12">
            <a:hlinkClick r:id="rId7" action="ppaction://hlinksldjump"/>
          </p:cNvPr>
          <p:cNvSpPr/>
          <p:nvPr/>
        </p:nvSpPr>
        <p:spPr>
          <a:xfrm>
            <a:off x="539552" y="6161203"/>
            <a:ext cx="1080120" cy="36004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Vorige</a:t>
            </a:r>
            <a:endParaRPr lang="nl-NL" dirty="0"/>
          </a:p>
        </p:txBody>
      </p:sp>
      <p:sp>
        <p:nvSpPr>
          <p:cNvPr id="14" name="Rechthoek 13">
            <a:hlinkClick r:id="rId8" action="ppaction://hlinksldjump"/>
          </p:cNvPr>
          <p:cNvSpPr/>
          <p:nvPr/>
        </p:nvSpPr>
        <p:spPr>
          <a:xfrm>
            <a:off x="7515015" y="6157073"/>
            <a:ext cx="1080120" cy="3683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Volgende</a:t>
            </a:r>
            <a:endParaRPr lang="nl-NL" dirty="0"/>
          </a:p>
        </p:txBody>
      </p:sp>
      <p:sp>
        <p:nvSpPr>
          <p:cNvPr id="15" name="Rechthoek 14">
            <a:hlinkClick r:id="rId9" action="ppaction://hlinksldjump"/>
          </p:cNvPr>
          <p:cNvSpPr/>
          <p:nvPr/>
        </p:nvSpPr>
        <p:spPr>
          <a:xfrm>
            <a:off x="4928256" y="6157073"/>
            <a:ext cx="1215752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Vragen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6" name="Tijdelijke aanduiding voor inhoud 2"/>
          <p:cNvSpPr txBox="1">
            <a:spLocks/>
          </p:cNvSpPr>
          <p:nvPr/>
        </p:nvSpPr>
        <p:spPr>
          <a:xfrm>
            <a:off x="467544" y="1380075"/>
            <a:ext cx="8229600" cy="4781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l-GR" sz="2000" dirty="0" err="1" smtClean="0"/>
              <a:t>Καὶ</a:t>
            </a:r>
            <a:r>
              <a:rPr lang="el-GR" sz="2000" dirty="0" smtClean="0"/>
              <a:t> </a:t>
            </a:r>
            <a:r>
              <a:rPr lang="el-GR" sz="2000" dirty="0" err="1" smtClean="0"/>
              <a:t>μήν</a:t>
            </a:r>
            <a:r>
              <a:rPr lang="el-GR" sz="2000" dirty="0" smtClean="0"/>
              <a:t>, ὦ φίλε </a:t>
            </a:r>
            <a:r>
              <a:rPr lang="el-GR" sz="2000" dirty="0" err="1" smtClean="0"/>
              <a:t>Ἀγάθων</a:t>
            </a:r>
            <a:r>
              <a:rPr lang="el-GR" sz="2000" dirty="0" smtClean="0"/>
              <a:t>, </a:t>
            </a:r>
            <a:r>
              <a:rPr lang="el-GR" sz="2000" dirty="0" err="1" smtClean="0"/>
              <a:t>καλῶς</a:t>
            </a:r>
            <a:r>
              <a:rPr lang="el-GR" sz="2000" dirty="0" smtClean="0"/>
              <a:t> </a:t>
            </a:r>
            <a:r>
              <a:rPr lang="el-GR" sz="2000" dirty="0" err="1" smtClean="0"/>
              <a:t>μοι</a:t>
            </a:r>
            <a:r>
              <a:rPr lang="el-GR" sz="2000" dirty="0" smtClean="0"/>
              <a:t> </a:t>
            </a:r>
            <a:r>
              <a:rPr lang="el-GR" sz="2000" dirty="0" err="1" smtClean="0"/>
              <a:t>ἔδοξας</a:t>
            </a:r>
            <a:r>
              <a:rPr lang="el-GR" sz="2000" dirty="0" smtClean="0"/>
              <a:t> </a:t>
            </a:r>
            <a:r>
              <a:rPr lang="el-GR" sz="2000" dirty="0" err="1" smtClean="0"/>
              <a:t>καθηγήσασθαι</a:t>
            </a:r>
            <a:r>
              <a:rPr lang="el-GR" sz="2000" dirty="0" smtClean="0"/>
              <a:t> </a:t>
            </a:r>
            <a:r>
              <a:rPr lang="el-GR" sz="2000" dirty="0" err="1" smtClean="0"/>
              <a:t>τοῦ</a:t>
            </a:r>
            <a:r>
              <a:rPr lang="el-GR" sz="2000" dirty="0" smtClean="0"/>
              <a:t> λόγου, λέγων </a:t>
            </a:r>
            <a:r>
              <a:rPr lang="el-GR" sz="2000" dirty="0" err="1" smtClean="0"/>
              <a:t>ὅτι</a:t>
            </a:r>
            <a:r>
              <a:rPr lang="el-GR" sz="2000" dirty="0" smtClean="0"/>
              <a:t> </a:t>
            </a:r>
            <a:r>
              <a:rPr lang="el-GR" sz="2000" dirty="0" err="1" smtClean="0"/>
              <a:t>πρῶτον</a:t>
            </a:r>
            <a:r>
              <a:rPr lang="el-GR" sz="2000" dirty="0" smtClean="0"/>
              <a:t> </a:t>
            </a:r>
            <a:r>
              <a:rPr lang="el-GR" sz="2000" dirty="0" err="1" smtClean="0"/>
              <a:t>μὲν</a:t>
            </a:r>
            <a:r>
              <a:rPr lang="el-GR" sz="2000" dirty="0" smtClean="0"/>
              <a:t> </a:t>
            </a:r>
            <a:r>
              <a:rPr lang="el-GR" sz="2000" dirty="0" err="1" smtClean="0"/>
              <a:t>δέοι</a:t>
            </a:r>
            <a:r>
              <a:rPr lang="el-GR" sz="2000" dirty="0" smtClean="0"/>
              <a:t> </a:t>
            </a:r>
            <a:r>
              <a:rPr lang="el-GR" sz="2000" dirty="0" err="1" smtClean="0"/>
              <a:t>αὐτὸν</a:t>
            </a:r>
            <a:r>
              <a:rPr lang="el-GR" sz="2000" dirty="0" smtClean="0"/>
              <a:t> </a:t>
            </a:r>
            <a:r>
              <a:rPr lang="el-GR" sz="2000" dirty="0" err="1" smtClean="0"/>
              <a:t>ἐπιδεῖξαι</a:t>
            </a:r>
            <a:r>
              <a:rPr lang="el-GR" sz="2000" dirty="0" smtClean="0"/>
              <a:t> </a:t>
            </a:r>
            <a:r>
              <a:rPr lang="el-GR" sz="2000" dirty="0" err="1" smtClean="0"/>
              <a:t>ὁποῖός</a:t>
            </a:r>
            <a:r>
              <a:rPr lang="el-GR" sz="2000" dirty="0" smtClean="0"/>
              <a:t> </a:t>
            </a:r>
            <a:r>
              <a:rPr lang="el-GR" sz="2000" dirty="0" err="1" smtClean="0"/>
              <a:t>τίς</a:t>
            </a:r>
            <a:r>
              <a:rPr lang="el-GR" sz="2000" dirty="0" smtClean="0"/>
              <a:t> </a:t>
            </a:r>
            <a:r>
              <a:rPr lang="el-GR" sz="2000" dirty="0" err="1" smtClean="0"/>
              <a:t>ἐστιν</a:t>
            </a:r>
            <a:r>
              <a:rPr lang="el-GR" sz="2000" dirty="0" smtClean="0"/>
              <a:t> ὁ </a:t>
            </a:r>
            <a:r>
              <a:rPr lang="el-GR" sz="2000" dirty="0" err="1" smtClean="0"/>
              <a:t>Ἔρως</a:t>
            </a:r>
            <a:r>
              <a:rPr lang="el-GR" sz="2000" dirty="0" smtClean="0"/>
              <a:t>, </a:t>
            </a:r>
            <a:r>
              <a:rPr lang="el-GR" sz="2000" dirty="0" err="1" smtClean="0"/>
              <a:t>ὕστερον</a:t>
            </a:r>
            <a:r>
              <a:rPr lang="el-GR" sz="2000" dirty="0" smtClean="0"/>
              <a:t> </a:t>
            </a:r>
            <a:r>
              <a:rPr lang="el-GR" sz="2000" dirty="0" err="1" smtClean="0"/>
              <a:t>δὲ</a:t>
            </a:r>
            <a:r>
              <a:rPr lang="el-GR" sz="2000" dirty="0" smtClean="0"/>
              <a:t> </a:t>
            </a:r>
            <a:r>
              <a:rPr lang="el-GR" sz="2000" dirty="0" err="1" smtClean="0"/>
              <a:t>τὰ</a:t>
            </a:r>
            <a:r>
              <a:rPr lang="el-GR" sz="2000" dirty="0" smtClean="0"/>
              <a:t> </a:t>
            </a:r>
            <a:r>
              <a:rPr lang="el-GR" sz="2000" dirty="0" err="1" smtClean="0"/>
              <a:t>ἔργα</a:t>
            </a:r>
            <a:r>
              <a:rPr lang="el-GR" sz="2000" dirty="0" smtClean="0"/>
              <a:t> </a:t>
            </a:r>
            <a:r>
              <a:rPr lang="el-GR" sz="2000" dirty="0" err="1" smtClean="0"/>
              <a:t>αὐτοῦ</a:t>
            </a:r>
            <a:r>
              <a:rPr lang="el-GR" sz="2000" dirty="0" smtClean="0"/>
              <a:t>. </a:t>
            </a:r>
            <a:r>
              <a:rPr lang="el-GR" sz="2000" dirty="0" err="1" smtClean="0">
                <a:solidFill>
                  <a:srgbClr val="92D050"/>
                </a:solidFill>
              </a:rPr>
              <a:t>Ταύτην</a:t>
            </a:r>
            <a:r>
              <a:rPr lang="el-GR" sz="2000" dirty="0" smtClean="0">
                <a:solidFill>
                  <a:srgbClr val="92D050"/>
                </a:solidFill>
              </a:rPr>
              <a:t> </a:t>
            </a:r>
            <a:r>
              <a:rPr lang="el-GR" sz="2000" dirty="0" err="1" smtClean="0">
                <a:solidFill>
                  <a:srgbClr val="92D050"/>
                </a:solidFill>
              </a:rPr>
              <a:t>τὴν</a:t>
            </a:r>
            <a:r>
              <a:rPr lang="el-GR" sz="2000" dirty="0" smtClean="0">
                <a:solidFill>
                  <a:srgbClr val="92D050"/>
                </a:solidFill>
              </a:rPr>
              <a:t> </a:t>
            </a:r>
            <a:r>
              <a:rPr lang="el-GR" sz="2000" dirty="0" err="1" smtClean="0">
                <a:solidFill>
                  <a:srgbClr val="92D050"/>
                </a:solidFill>
              </a:rPr>
              <a:t>ἀρχὴν</a:t>
            </a:r>
            <a:r>
              <a:rPr lang="el-GR" sz="2000" dirty="0" smtClean="0">
                <a:solidFill>
                  <a:srgbClr val="92D050"/>
                </a:solidFill>
              </a:rPr>
              <a:t> πάνυ </a:t>
            </a:r>
            <a:r>
              <a:rPr lang="el-GR" sz="2000" dirty="0" err="1" smtClean="0">
                <a:solidFill>
                  <a:srgbClr val="92D050"/>
                </a:solidFill>
              </a:rPr>
              <a:t>ἄγαμαι</a:t>
            </a:r>
            <a:r>
              <a:rPr lang="nl-NL" sz="2000" dirty="0" smtClean="0">
                <a:solidFill>
                  <a:srgbClr val="92D050"/>
                </a:solidFill>
              </a:rPr>
              <a:t> (1)</a:t>
            </a:r>
            <a:r>
              <a:rPr lang="el-GR" sz="2000" dirty="0" smtClean="0"/>
              <a:t>. </a:t>
            </a:r>
            <a:r>
              <a:rPr lang="el-GR" sz="2000" dirty="0" err="1" smtClean="0"/>
              <a:t>Ἴθι</a:t>
            </a:r>
            <a:r>
              <a:rPr lang="el-GR" sz="2000" dirty="0" smtClean="0"/>
              <a:t> </a:t>
            </a:r>
            <a:r>
              <a:rPr lang="el-GR" sz="2000" dirty="0" err="1" smtClean="0"/>
              <a:t>οὖν</a:t>
            </a:r>
            <a:r>
              <a:rPr lang="el-GR" sz="2000" dirty="0" smtClean="0"/>
              <a:t> 225 </a:t>
            </a:r>
            <a:r>
              <a:rPr lang="el-GR" sz="2000" dirty="0" err="1" smtClean="0"/>
              <a:t>μοι</a:t>
            </a:r>
            <a:r>
              <a:rPr lang="el-GR" sz="2000" dirty="0" smtClean="0"/>
              <a:t> </a:t>
            </a:r>
            <a:r>
              <a:rPr lang="el-GR" sz="2000" dirty="0" err="1" smtClean="0"/>
              <a:t>περὶ</a:t>
            </a:r>
            <a:r>
              <a:rPr lang="el-GR" sz="2000" dirty="0" smtClean="0"/>
              <a:t> </a:t>
            </a:r>
            <a:r>
              <a:rPr lang="el-GR" sz="2000" dirty="0" err="1" smtClean="0"/>
              <a:t>Ἔρωτος</a:t>
            </a:r>
            <a:r>
              <a:rPr lang="el-GR" sz="2000" dirty="0" smtClean="0"/>
              <a:t>, </a:t>
            </a:r>
            <a:r>
              <a:rPr lang="el-GR" sz="2000" dirty="0" err="1" smtClean="0"/>
              <a:t>ἐπειδὴ</a:t>
            </a:r>
            <a:r>
              <a:rPr lang="el-GR" sz="2000" dirty="0" smtClean="0"/>
              <a:t> </a:t>
            </a:r>
            <a:r>
              <a:rPr lang="el-GR" sz="2000" dirty="0" err="1" smtClean="0"/>
              <a:t>καὶ</a:t>
            </a:r>
            <a:r>
              <a:rPr lang="el-GR" sz="2000" dirty="0" smtClean="0"/>
              <a:t> </a:t>
            </a:r>
            <a:r>
              <a:rPr lang="el-GR" sz="2000" dirty="0" err="1" smtClean="0"/>
              <a:t>τἆλλα</a:t>
            </a:r>
            <a:r>
              <a:rPr lang="el-GR" sz="2000" dirty="0" smtClean="0"/>
              <a:t> </a:t>
            </a:r>
            <a:r>
              <a:rPr lang="el-GR" sz="2000" dirty="0" err="1" smtClean="0"/>
              <a:t>καλῶς</a:t>
            </a:r>
            <a:r>
              <a:rPr lang="el-GR" sz="2000" dirty="0" smtClean="0"/>
              <a:t> </a:t>
            </a:r>
            <a:r>
              <a:rPr lang="el-GR" sz="2000" dirty="0" err="1" smtClean="0"/>
              <a:t>καὶ</a:t>
            </a:r>
            <a:r>
              <a:rPr lang="el-GR" sz="2000" dirty="0" smtClean="0"/>
              <a:t> </a:t>
            </a:r>
            <a:r>
              <a:rPr lang="el-GR" sz="2000" dirty="0" err="1" smtClean="0"/>
              <a:t>μεγαλοπρεπῶς</a:t>
            </a:r>
            <a:r>
              <a:rPr lang="el-GR" sz="2000" dirty="0" smtClean="0"/>
              <a:t> </a:t>
            </a:r>
            <a:r>
              <a:rPr lang="el-GR" sz="2000" dirty="0" err="1" smtClean="0"/>
              <a:t>διῆλθες</a:t>
            </a:r>
            <a:r>
              <a:rPr lang="el-GR" sz="2000" dirty="0" smtClean="0"/>
              <a:t> </a:t>
            </a:r>
            <a:r>
              <a:rPr lang="el-GR" sz="2000" dirty="0" err="1" smtClean="0"/>
              <a:t>οἷός</a:t>
            </a:r>
            <a:r>
              <a:rPr lang="el-GR" sz="2000" dirty="0" smtClean="0"/>
              <a:t> </a:t>
            </a:r>
            <a:r>
              <a:rPr lang="el-GR" sz="2000" dirty="0" err="1" smtClean="0"/>
              <a:t>ἐστι</a:t>
            </a:r>
            <a:r>
              <a:rPr lang="el-GR" sz="2000" dirty="0" smtClean="0"/>
              <a:t>, </a:t>
            </a:r>
            <a:r>
              <a:rPr lang="el-GR" sz="2000" dirty="0" err="1" smtClean="0"/>
              <a:t>καὶ</a:t>
            </a:r>
            <a:r>
              <a:rPr lang="el-GR" sz="2000" dirty="0" smtClean="0"/>
              <a:t> </a:t>
            </a:r>
            <a:r>
              <a:rPr lang="el-GR" sz="2000" dirty="0" err="1" smtClean="0"/>
              <a:t>τόδε</a:t>
            </a:r>
            <a:r>
              <a:rPr lang="el-GR" sz="2000" dirty="0" smtClean="0"/>
              <a:t> </a:t>
            </a:r>
            <a:r>
              <a:rPr lang="el-GR" sz="2000" dirty="0" err="1" smtClean="0"/>
              <a:t>εἰπέ</a:t>
            </a:r>
            <a:r>
              <a:rPr lang="el-GR" sz="2000" dirty="0" smtClean="0"/>
              <a:t>· </a:t>
            </a:r>
            <a:r>
              <a:rPr lang="el-GR" sz="2000" dirty="0" err="1" smtClean="0"/>
              <a:t>πότερόν</a:t>
            </a:r>
            <a:r>
              <a:rPr lang="el-GR" sz="2000" dirty="0" smtClean="0"/>
              <a:t> </a:t>
            </a:r>
            <a:r>
              <a:rPr lang="el-GR" sz="2000" dirty="0" err="1" smtClean="0"/>
              <a:t>ἐστι</a:t>
            </a:r>
            <a:r>
              <a:rPr lang="el-GR" sz="2000" dirty="0" smtClean="0"/>
              <a:t> </a:t>
            </a:r>
            <a:r>
              <a:rPr lang="el-GR" sz="2000" dirty="0" err="1" smtClean="0"/>
              <a:t>τοιοῦτος</a:t>
            </a:r>
            <a:r>
              <a:rPr lang="el-GR" sz="2000" dirty="0" smtClean="0"/>
              <a:t> </a:t>
            </a:r>
            <a:r>
              <a:rPr lang="el-GR" sz="2000" dirty="0" err="1" smtClean="0"/>
              <a:t>οἷος</a:t>
            </a:r>
            <a:r>
              <a:rPr lang="el-GR" sz="2000" dirty="0" smtClean="0"/>
              <a:t> </a:t>
            </a:r>
            <a:r>
              <a:rPr lang="el-GR" sz="2000" dirty="0" err="1" smtClean="0"/>
              <a:t>εἶναί</a:t>
            </a:r>
            <a:r>
              <a:rPr lang="el-GR" sz="2000" dirty="0" smtClean="0"/>
              <a:t> </a:t>
            </a:r>
            <a:r>
              <a:rPr lang="el-GR" sz="2000" dirty="0" err="1" smtClean="0"/>
              <a:t>τινος</a:t>
            </a:r>
            <a:r>
              <a:rPr lang="el-GR" sz="2000" dirty="0" smtClean="0"/>
              <a:t> ὁ </a:t>
            </a:r>
            <a:r>
              <a:rPr lang="el-GR" sz="2000" dirty="0" err="1" smtClean="0"/>
              <a:t>Ἔρως</a:t>
            </a:r>
            <a:r>
              <a:rPr lang="el-GR" sz="2000" dirty="0" smtClean="0"/>
              <a:t> </a:t>
            </a:r>
            <a:r>
              <a:rPr lang="el-GR" sz="2000" dirty="0" err="1" smtClean="0"/>
              <a:t>ἔρως</a:t>
            </a:r>
            <a:r>
              <a:rPr lang="el-GR" sz="2000" dirty="0" smtClean="0"/>
              <a:t>, ἢ </a:t>
            </a:r>
            <a:r>
              <a:rPr lang="el-GR" sz="2000" dirty="0" err="1" smtClean="0"/>
              <a:t>οὐδενός</a:t>
            </a:r>
            <a:r>
              <a:rPr lang="el-GR" sz="2000" dirty="0" smtClean="0"/>
              <a:t>;  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endParaRPr lang="nl-NL" sz="1600" dirty="0" smtClean="0">
              <a:solidFill>
                <a:srgbClr val="000000"/>
              </a:solidFill>
              <a:latin typeface="Palatino Linotype" panose="02040502050505030304" pitchFamily="18" charset="0"/>
              <a:ea typeface="Times New Roman"/>
              <a:cs typeface="Times-Roman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nl-NL" sz="1600" dirty="0" smtClean="0">
                <a:solidFill>
                  <a:srgbClr val="000000"/>
                </a:solidFill>
                <a:latin typeface="Palatino Linotype" panose="02040502050505030304" pitchFamily="18" charset="0"/>
                <a:ea typeface="Times New Roman"/>
                <a:cs typeface="Times-Roman"/>
              </a:rPr>
              <a:t>Waarom zal Agathon zich licht ongemakkelijk voelen bij deze woorden?</a:t>
            </a:r>
          </a:p>
        </p:txBody>
      </p:sp>
    </p:spTree>
    <p:extLst>
      <p:ext uri="{BB962C8B-B14F-4D97-AF65-F5344CB8AC3E}">
        <p14:creationId xmlns:p14="http://schemas.microsoft.com/office/powerpoint/2010/main" val="247617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nl-NL" sz="3600" dirty="0" smtClean="0"/>
              <a:t>6.4 Agathon ondervraagd</a:t>
            </a:r>
            <a:br>
              <a:rPr lang="nl-NL" sz="3600" dirty="0" smtClean="0"/>
            </a:br>
            <a:r>
              <a:rPr lang="nl-NL" sz="3600" dirty="0" smtClean="0"/>
              <a:t>hfdst. 6.290-302</a:t>
            </a:r>
            <a:endParaRPr lang="nl-NL" sz="3600" dirty="0"/>
          </a:p>
        </p:txBody>
      </p:sp>
      <p:sp>
        <p:nvSpPr>
          <p:cNvPr id="9" name="Rechthoek 8">
            <a:hlinkClick r:id="rId3" action="ppaction://hlinksldjump"/>
          </p:cNvPr>
          <p:cNvSpPr/>
          <p:nvPr/>
        </p:nvSpPr>
        <p:spPr>
          <a:xfrm>
            <a:off x="6289451" y="6157073"/>
            <a:ext cx="1080120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Vertaling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0" name="Rechthoek 9">
            <a:hlinkClick r:id="rId4" action="ppaction://hlinksldjump"/>
          </p:cNvPr>
          <p:cNvSpPr/>
          <p:nvPr/>
        </p:nvSpPr>
        <p:spPr>
          <a:xfrm>
            <a:off x="2765162" y="6157073"/>
            <a:ext cx="1080120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Structuur</a:t>
            </a:r>
            <a:endParaRPr lang="nl-NL" dirty="0"/>
          </a:p>
        </p:txBody>
      </p:sp>
      <p:sp>
        <p:nvSpPr>
          <p:cNvPr id="11" name="Rechthoek 10">
            <a:hlinkClick r:id="rId5" action="ppaction://hlinksldjump"/>
          </p:cNvPr>
          <p:cNvSpPr/>
          <p:nvPr/>
        </p:nvSpPr>
        <p:spPr>
          <a:xfrm>
            <a:off x="1765115" y="6161203"/>
            <a:ext cx="854604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Tekst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" name="Rechthoek 11">
            <a:hlinkClick r:id="rId6" action="ppaction://hlinksldjump"/>
          </p:cNvPr>
          <p:cNvSpPr/>
          <p:nvPr/>
        </p:nvSpPr>
        <p:spPr>
          <a:xfrm>
            <a:off x="3990725" y="6161203"/>
            <a:ext cx="792088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Extra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3" name="Rechthoek 12">
            <a:hlinkClick r:id="rId7" action="ppaction://hlinksldjump"/>
          </p:cNvPr>
          <p:cNvSpPr/>
          <p:nvPr/>
        </p:nvSpPr>
        <p:spPr>
          <a:xfrm>
            <a:off x="539552" y="6161203"/>
            <a:ext cx="1080120" cy="36004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Vorige</a:t>
            </a:r>
            <a:endParaRPr lang="nl-NL" dirty="0"/>
          </a:p>
        </p:txBody>
      </p:sp>
      <p:sp>
        <p:nvSpPr>
          <p:cNvPr id="14" name="Rechthoek 13">
            <a:hlinkClick r:id="rId8" action="ppaction://hlinksldjump"/>
          </p:cNvPr>
          <p:cNvSpPr/>
          <p:nvPr/>
        </p:nvSpPr>
        <p:spPr>
          <a:xfrm>
            <a:off x="7515015" y="6157073"/>
            <a:ext cx="1080120" cy="3683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Volgende</a:t>
            </a:r>
            <a:endParaRPr lang="nl-NL" dirty="0"/>
          </a:p>
        </p:txBody>
      </p:sp>
      <p:sp>
        <p:nvSpPr>
          <p:cNvPr id="15" name="Rechthoek 14">
            <a:hlinkClick r:id="rId9" action="ppaction://hlinksldjump"/>
          </p:cNvPr>
          <p:cNvSpPr/>
          <p:nvPr/>
        </p:nvSpPr>
        <p:spPr>
          <a:xfrm>
            <a:off x="4928256" y="6157073"/>
            <a:ext cx="1215752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Vragen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6" name="Tijdelijke aanduiding voor inhoud 2"/>
          <p:cNvSpPr txBox="1">
            <a:spLocks/>
          </p:cNvSpPr>
          <p:nvPr/>
        </p:nvSpPr>
        <p:spPr>
          <a:xfrm>
            <a:off x="467544" y="1380075"/>
            <a:ext cx="8229600" cy="4781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l-GR" sz="2000" dirty="0" err="1" smtClean="0"/>
              <a:t>καὶ</a:t>
            </a:r>
            <a:r>
              <a:rPr lang="el-GR" sz="2000" dirty="0" smtClean="0"/>
              <a:t> </a:t>
            </a:r>
            <a:r>
              <a:rPr lang="el-GR" sz="2000" dirty="0" err="1" smtClean="0"/>
              <a:t>εἰ</a:t>
            </a:r>
            <a:r>
              <a:rPr lang="el-GR" sz="2000" dirty="0" smtClean="0"/>
              <a:t> </a:t>
            </a:r>
            <a:r>
              <a:rPr lang="el-GR" sz="2000" dirty="0" err="1" smtClean="0"/>
              <a:t>τοῦτο</a:t>
            </a:r>
            <a:r>
              <a:rPr lang="el-GR" sz="2000" dirty="0" smtClean="0"/>
              <a:t>  </a:t>
            </a:r>
            <a:r>
              <a:rPr lang="el-GR" sz="2000" dirty="0" err="1" smtClean="0"/>
              <a:t>οὕτως</a:t>
            </a:r>
            <a:r>
              <a:rPr lang="el-GR" sz="2000" dirty="0" smtClean="0"/>
              <a:t> </a:t>
            </a:r>
            <a:r>
              <a:rPr lang="el-GR" sz="2000" dirty="0" err="1" smtClean="0"/>
              <a:t>ἔχει</a:t>
            </a:r>
            <a:r>
              <a:rPr lang="el-GR" sz="2000" dirty="0" smtClean="0"/>
              <a:t>, </a:t>
            </a:r>
            <a:r>
              <a:rPr lang="el-GR" sz="2000" dirty="0" err="1" smtClean="0"/>
              <a:t>ἄλλο</a:t>
            </a:r>
            <a:r>
              <a:rPr lang="el-GR" sz="2000" dirty="0" smtClean="0"/>
              <a:t> τι ὁ </a:t>
            </a:r>
            <a:r>
              <a:rPr lang="el-GR" sz="2000" dirty="0" err="1" smtClean="0"/>
              <a:t>Ἔρως</a:t>
            </a:r>
            <a:r>
              <a:rPr lang="el-GR" sz="2000" dirty="0" smtClean="0"/>
              <a:t> </a:t>
            </a:r>
            <a:r>
              <a:rPr lang="el-GR" sz="2000" dirty="0" smtClean="0">
                <a:solidFill>
                  <a:srgbClr val="92D050"/>
                </a:solidFill>
              </a:rPr>
              <a:t>κάλλους</a:t>
            </a:r>
            <a:r>
              <a:rPr lang="nl-NL" sz="2000" dirty="0" smtClean="0">
                <a:solidFill>
                  <a:srgbClr val="92D050"/>
                </a:solidFill>
              </a:rPr>
              <a:t> (1)</a:t>
            </a:r>
            <a:r>
              <a:rPr lang="el-GR" sz="2000" dirty="0" smtClean="0"/>
              <a:t> </a:t>
            </a:r>
            <a:r>
              <a:rPr lang="el-GR" sz="2000" dirty="0" err="1" smtClean="0"/>
              <a:t>ἂν</a:t>
            </a:r>
            <a:r>
              <a:rPr lang="el-GR" sz="2000" dirty="0" smtClean="0"/>
              <a:t> </a:t>
            </a:r>
            <a:r>
              <a:rPr lang="el-GR" sz="2000" dirty="0" err="1" smtClean="0"/>
              <a:t>εἴη</a:t>
            </a:r>
            <a:r>
              <a:rPr lang="el-GR" sz="2000" dirty="0" smtClean="0"/>
              <a:t> </a:t>
            </a:r>
            <a:r>
              <a:rPr lang="el-GR" sz="2000" dirty="0" err="1" smtClean="0"/>
              <a:t>ἔρως</a:t>
            </a:r>
            <a:r>
              <a:rPr lang="el-GR" sz="2000" dirty="0" smtClean="0"/>
              <a:t>, </a:t>
            </a:r>
            <a:r>
              <a:rPr lang="el-GR" sz="2000" dirty="0" err="1" smtClean="0">
                <a:solidFill>
                  <a:srgbClr val="92D050"/>
                </a:solidFill>
              </a:rPr>
              <a:t>αἴσχους</a:t>
            </a:r>
            <a:r>
              <a:rPr lang="nl-NL" sz="2000" dirty="0" smtClean="0">
                <a:solidFill>
                  <a:srgbClr val="92D050"/>
                </a:solidFill>
              </a:rPr>
              <a:t> (1)</a:t>
            </a:r>
            <a:r>
              <a:rPr lang="el-GR" sz="2000" dirty="0" smtClean="0"/>
              <a:t> </a:t>
            </a:r>
            <a:r>
              <a:rPr lang="el-GR" sz="2000" dirty="0" err="1" smtClean="0"/>
              <a:t>δὲ</a:t>
            </a:r>
            <a:r>
              <a:rPr lang="el-GR" sz="2000" dirty="0" smtClean="0"/>
              <a:t> </a:t>
            </a:r>
            <a:r>
              <a:rPr lang="el-GR" sz="2000" dirty="0" err="1" smtClean="0"/>
              <a:t>οὔ</a:t>
            </a:r>
            <a:r>
              <a:rPr lang="el-GR" sz="2000" dirty="0" smtClean="0"/>
              <a:t>; </a:t>
            </a:r>
            <a:r>
              <a:rPr lang="el-GR" sz="2000" dirty="0" err="1" smtClean="0"/>
              <a:t>Ὡμολόγει</a:t>
            </a:r>
            <a:r>
              <a:rPr lang="el-GR" sz="2000" dirty="0" smtClean="0"/>
              <a:t>. </a:t>
            </a:r>
            <a:r>
              <a:rPr lang="el-GR" sz="2000" dirty="0" err="1" smtClean="0"/>
              <a:t>Οὐκοῦν</a:t>
            </a:r>
            <a:r>
              <a:rPr lang="el-GR" sz="2000" dirty="0" smtClean="0"/>
              <a:t> </a:t>
            </a:r>
            <a:r>
              <a:rPr lang="el-GR" sz="2000" dirty="0" err="1" smtClean="0"/>
              <a:t>ὡμολόγηται</a:t>
            </a:r>
            <a:r>
              <a:rPr lang="el-GR" sz="2000" dirty="0" smtClean="0"/>
              <a:t>, </a:t>
            </a:r>
            <a:r>
              <a:rPr lang="el-GR" sz="2000" dirty="0" err="1" smtClean="0"/>
              <a:t>οὗ</a:t>
            </a:r>
            <a:r>
              <a:rPr lang="el-GR" sz="2000" dirty="0" smtClean="0"/>
              <a:t> </a:t>
            </a:r>
            <a:r>
              <a:rPr lang="el-GR" sz="2000" dirty="0" err="1" smtClean="0"/>
              <a:t>ἐνδεής</a:t>
            </a:r>
            <a:r>
              <a:rPr lang="el-GR" sz="2000" dirty="0" smtClean="0"/>
              <a:t> </a:t>
            </a:r>
            <a:r>
              <a:rPr lang="el-GR" sz="2000" dirty="0" err="1" smtClean="0"/>
              <a:t>ἐστι</a:t>
            </a:r>
            <a:r>
              <a:rPr lang="el-GR" sz="2000" dirty="0" smtClean="0"/>
              <a:t> </a:t>
            </a:r>
            <a:r>
              <a:rPr lang="el-GR" sz="2000" dirty="0" err="1" smtClean="0"/>
              <a:t>καὶ</a:t>
            </a:r>
            <a:r>
              <a:rPr lang="el-GR" sz="2000" dirty="0" smtClean="0"/>
              <a:t> </a:t>
            </a:r>
            <a:r>
              <a:rPr lang="el-GR" sz="2000" dirty="0" err="1" smtClean="0"/>
              <a:t>μὴ</a:t>
            </a:r>
            <a:r>
              <a:rPr lang="el-GR" sz="2000" dirty="0" smtClean="0"/>
              <a:t> </a:t>
            </a:r>
            <a:r>
              <a:rPr lang="el-GR" sz="2000" dirty="0" err="1" smtClean="0"/>
              <a:t>ἔχει</a:t>
            </a:r>
            <a:r>
              <a:rPr lang="el-GR" sz="2000" dirty="0" smtClean="0"/>
              <a:t>, τούτου </a:t>
            </a:r>
            <a:r>
              <a:rPr lang="el-GR" sz="2000" dirty="0" err="1" smtClean="0"/>
              <a:t>ἐρᾶν</a:t>
            </a:r>
            <a:r>
              <a:rPr lang="el-GR" sz="2000" dirty="0" smtClean="0"/>
              <a:t>; </a:t>
            </a:r>
            <a:r>
              <a:rPr lang="el-GR" sz="2000" dirty="0" err="1" smtClean="0"/>
              <a:t>Ναί</a:t>
            </a:r>
            <a:r>
              <a:rPr lang="el-GR" sz="2000" dirty="0" smtClean="0"/>
              <a:t>, </a:t>
            </a:r>
            <a:r>
              <a:rPr lang="el-GR" sz="2000" dirty="0" err="1" smtClean="0"/>
              <a:t>εἰπεῖν</a:t>
            </a:r>
            <a:r>
              <a:rPr lang="el-GR" sz="2000" dirty="0" smtClean="0"/>
              <a:t>. 295 </a:t>
            </a:r>
            <a:r>
              <a:rPr lang="el-GR" sz="2000" dirty="0" err="1" smtClean="0"/>
              <a:t>Ἐνδεὴς</a:t>
            </a:r>
            <a:r>
              <a:rPr lang="el-GR" sz="2000" dirty="0" smtClean="0"/>
              <a:t> </a:t>
            </a:r>
            <a:r>
              <a:rPr lang="el-GR" sz="2000" dirty="0" err="1" smtClean="0"/>
              <a:t>ἄρ᾽</a:t>
            </a:r>
            <a:r>
              <a:rPr lang="el-GR" sz="2000" dirty="0" smtClean="0"/>
              <a:t> </a:t>
            </a:r>
            <a:r>
              <a:rPr lang="el-GR" sz="2000" dirty="0" err="1" smtClean="0"/>
              <a:t>ἐστὶ</a:t>
            </a:r>
            <a:r>
              <a:rPr lang="el-GR" sz="2000" dirty="0" smtClean="0"/>
              <a:t> </a:t>
            </a:r>
            <a:r>
              <a:rPr lang="el-GR" sz="2000" dirty="0" err="1" smtClean="0"/>
              <a:t>καὶ</a:t>
            </a:r>
            <a:r>
              <a:rPr lang="el-GR" sz="2000" dirty="0" smtClean="0"/>
              <a:t> </a:t>
            </a:r>
            <a:r>
              <a:rPr lang="el-GR" sz="2000" dirty="0" err="1" smtClean="0"/>
              <a:t>οὐκ</a:t>
            </a:r>
            <a:r>
              <a:rPr lang="el-GR" sz="2000" dirty="0" smtClean="0"/>
              <a:t> </a:t>
            </a:r>
            <a:r>
              <a:rPr lang="el-GR" sz="2000" dirty="0" err="1" smtClean="0"/>
              <a:t>ἔχει</a:t>
            </a:r>
            <a:r>
              <a:rPr lang="el-GR" sz="2000" dirty="0" smtClean="0"/>
              <a:t> ὁ </a:t>
            </a:r>
            <a:r>
              <a:rPr lang="el-GR" sz="2000" dirty="0" err="1" smtClean="0"/>
              <a:t>Ἔρως</a:t>
            </a:r>
            <a:r>
              <a:rPr lang="el-GR" sz="2000" dirty="0" smtClean="0"/>
              <a:t> κάλλος. </a:t>
            </a:r>
            <a:r>
              <a:rPr lang="el-GR" sz="2000" dirty="0" err="1" smtClean="0"/>
              <a:t>Ἀνάγκη</a:t>
            </a:r>
            <a:r>
              <a:rPr lang="el-GR" sz="2000" dirty="0" smtClean="0"/>
              <a:t>, </a:t>
            </a:r>
            <a:r>
              <a:rPr lang="el-GR" sz="2000" dirty="0" err="1" smtClean="0"/>
              <a:t>φάναι</a:t>
            </a:r>
            <a:r>
              <a:rPr lang="el-GR" sz="2000" dirty="0" smtClean="0"/>
              <a:t>. Τί </a:t>
            </a:r>
            <a:r>
              <a:rPr lang="el-GR" sz="2000" dirty="0" err="1" smtClean="0"/>
              <a:t>δέ</a:t>
            </a:r>
            <a:r>
              <a:rPr lang="el-GR" sz="2000" dirty="0" smtClean="0"/>
              <a:t>; </a:t>
            </a:r>
            <a:r>
              <a:rPr lang="el-GR" sz="2000" dirty="0" err="1" smtClean="0"/>
              <a:t>Τὸ</a:t>
            </a:r>
            <a:r>
              <a:rPr lang="el-GR" sz="2000" dirty="0" smtClean="0"/>
              <a:t> </a:t>
            </a:r>
            <a:r>
              <a:rPr lang="el-GR" sz="2000" dirty="0" err="1" smtClean="0"/>
              <a:t>ἐνδεὲς</a:t>
            </a:r>
            <a:r>
              <a:rPr lang="el-GR" sz="2000" dirty="0" smtClean="0"/>
              <a:t> κάλλους </a:t>
            </a:r>
            <a:r>
              <a:rPr lang="el-GR" sz="2000" dirty="0" err="1" smtClean="0"/>
              <a:t>καὶ</a:t>
            </a:r>
            <a:r>
              <a:rPr lang="el-GR" sz="2000" dirty="0" smtClean="0"/>
              <a:t> </a:t>
            </a:r>
            <a:r>
              <a:rPr lang="el-GR" sz="2000" dirty="0" err="1" smtClean="0"/>
              <a:t>μηδαμῇ</a:t>
            </a:r>
            <a:r>
              <a:rPr lang="el-GR" sz="2000" dirty="0" smtClean="0"/>
              <a:t> </a:t>
            </a:r>
            <a:r>
              <a:rPr lang="el-GR" sz="2000" dirty="0" err="1" smtClean="0"/>
              <a:t>κεκτημένον</a:t>
            </a:r>
            <a:r>
              <a:rPr lang="el-GR" sz="2000" dirty="0" smtClean="0"/>
              <a:t> κάλλος </a:t>
            </a:r>
            <a:r>
              <a:rPr lang="el-GR" sz="2000" dirty="0" err="1" smtClean="0"/>
              <a:t>ἆρα</a:t>
            </a:r>
            <a:r>
              <a:rPr lang="el-GR" sz="2000" dirty="0" smtClean="0"/>
              <a:t> λέγεις </a:t>
            </a:r>
            <a:r>
              <a:rPr lang="el-GR" sz="2000" dirty="0" err="1" smtClean="0"/>
              <a:t>σὺ</a:t>
            </a:r>
            <a:r>
              <a:rPr lang="el-GR" sz="2000" dirty="0" smtClean="0"/>
              <a:t> </a:t>
            </a:r>
            <a:r>
              <a:rPr lang="el-GR" sz="2000" dirty="0" err="1" smtClean="0"/>
              <a:t>καλὸν</a:t>
            </a:r>
            <a:r>
              <a:rPr lang="el-GR" sz="2000" dirty="0" smtClean="0"/>
              <a:t> </a:t>
            </a:r>
            <a:r>
              <a:rPr lang="el-GR" sz="2000" dirty="0" err="1" smtClean="0"/>
              <a:t>εἶναι</a:t>
            </a:r>
            <a:r>
              <a:rPr lang="el-GR" sz="2000" dirty="0" smtClean="0"/>
              <a:t>; </a:t>
            </a:r>
            <a:r>
              <a:rPr lang="el-GR" sz="2000" dirty="0" err="1" smtClean="0"/>
              <a:t>Οὐ</a:t>
            </a:r>
            <a:r>
              <a:rPr lang="el-GR" sz="2000" dirty="0" smtClean="0"/>
              <a:t> </a:t>
            </a:r>
            <a:r>
              <a:rPr lang="el-GR" sz="2000" dirty="0" err="1" smtClean="0"/>
              <a:t>δῆτα</a:t>
            </a:r>
            <a:r>
              <a:rPr lang="el-GR" sz="2000" dirty="0" smtClean="0"/>
              <a:t>. 300 </a:t>
            </a:r>
            <a:r>
              <a:rPr lang="el-GR" sz="2000" dirty="0" err="1" smtClean="0"/>
              <a:t>Ἔτι</a:t>
            </a:r>
            <a:r>
              <a:rPr lang="el-GR" sz="2000" dirty="0" smtClean="0"/>
              <a:t> </a:t>
            </a:r>
            <a:r>
              <a:rPr lang="el-GR" sz="2000" dirty="0" err="1" smtClean="0"/>
              <a:t>οὖν</a:t>
            </a:r>
            <a:r>
              <a:rPr lang="el-GR" sz="2000" dirty="0" smtClean="0"/>
              <a:t> </a:t>
            </a:r>
            <a:r>
              <a:rPr lang="el-GR" sz="2000" dirty="0" err="1" smtClean="0"/>
              <a:t>ὁμολογεῖς</a:t>
            </a:r>
            <a:r>
              <a:rPr lang="el-GR" sz="2000" dirty="0" smtClean="0"/>
              <a:t> </a:t>
            </a:r>
            <a:r>
              <a:rPr lang="nl-NL" sz="2000" dirty="0" smtClean="0"/>
              <a:t> </a:t>
            </a:r>
            <a:r>
              <a:rPr lang="el-GR" sz="2000" dirty="0" err="1" smtClean="0"/>
              <a:t>Ἔρωτα</a:t>
            </a:r>
            <a:r>
              <a:rPr lang="el-GR" sz="2000" dirty="0" smtClean="0"/>
              <a:t> </a:t>
            </a:r>
            <a:r>
              <a:rPr lang="el-GR" sz="2000" dirty="0" err="1" smtClean="0"/>
              <a:t>καλὸν</a:t>
            </a:r>
            <a:r>
              <a:rPr lang="el-GR" sz="2000" dirty="0" smtClean="0"/>
              <a:t> </a:t>
            </a:r>
            <a:r>
              <a:rPr lang="el-GR" sz="2000" dirty="0" err="1" smtClean="0"/>
              <a:t>εἶναι</a:t>
            </a:r>
            <a:r>
              <a:rPr lang="el-GR" sz="2000" dirty="0" smtClean="0"/>
              <a:t>, </a:t>
            </a:r>
            <a:r>
              <a:rPr lang="el-GR" sz="2000" dirty="0" err="1" smtClean="0"/>
              <a:t>εἰ</a:t>
            </a:r>
            <a:r>
              <a:rPr lang="el-GR" sz="2000" dirty="0" smtClean="0"/>
              <a:t> </a:t>
            </a:r>
            <a:r>
              <a:rPr lang="el-GR" sz="2000" dirty="0" err="1" smtClean="0"/>
              <a:t>ταῦτα</a:t>
            </a:r>
            <a:r>
              <a:rPr lang="el-GR" sz="2000" dirty="0" smtClean="0"/>
              <a:t> </a:t>
            </a:r>
            <a:r>
              <a:rPr lang="el-GR" sz="2000" dirty="0" err="1" smtClean="0"/>
              <a:t>οὕτως</a:t>
            </a:r>
            <a:r>
              <a:rPr lang="el-GR" sz="2000" dirty="0" smtClean="0"/>
              <a:t> </a:t>
            </a:r>
            <a:r>
              <a:rPr lang="el-GR" sz="2000" dirty="0" err="1" smtClean="0"/>
              <a:t>ἔχει</a:t>
            </a:r>
            <a:r>
              <a:rPr lang="el-GR" sz="2000" dirty="0" smtClean="0"/>
              <a:t>; </a:t>
            </a:r>
            <a:r>
              <a:rPr lang="el-GR" sz="2000" dirty="0" err="1" smtClean="0"/>
              <a:t>Καὶ</a:t>
            </a:r>
            <a:r>
              <a:rPr lang="el-GR" sz="2000" dirty="0" smtClean="0"/>
              <a:t> </a:t>
            </a:r>
            <a:r>
              <a:rPr lang="el-GR" sz="2000" dirty="0" err="1" smtClean="0"/>
              <a:t>τὸν</a:t>
            </a:r>
            <a:r>
              <a:rPr lang="el-GR" sz="2000" dirty="0" smtClean="0"/>
              <a:t> </a:t>
            </a:r>
            <a:r>
              <a:rPr lang="el-GR" sz="2000" dirty="0" err="1" smtClean="0"/>
              <a:t>Ἀγάθωνα</a:t>
            </a:r>
            <a:r>
              <a:rPr lang="el-GR" sz="2000" dirty="0" smtClean="0"/>
              <a:t> </a:t>
            </a:r>
            <a:r>
              <a:rPr lang="el-GR" sz="2000" dirty="0" err="1" smtClean="0"/>
              <a:t>εἰπεῖν</a:t>
            </a:r>
            <a:r>
              <a:rPr lang="el-GR" sz="2000" dirty="0" smtClean="0"/>
              <a:t> Κινδυνεύω, ὦ </a:t>
            </a:r>
            <a:r>
              <a:rPr lang="el-GR" sz="2000" dirty="0" err="1" smtClean="0"/>
              <a:t>Σώκρατες</a:t>
            </a:r>
            <a:r>
              <a:rPr lang="el-GR" sz="2000" dirty="0" smtClean="0"/>
              <a:t>, </a:t>
            </a:r>
            <a:r>
              <a:rPr lang="el-GR" sz="2000" dirty="0" err="1" smtClean="0"/>
              <a:t>οὐδὲν</a:t>
            </a:r>
            <a:r>
              <a:rPr lang="el-GR" sz="2000" dirty="0" smtClean="0"/>
              <a:t> </a:t>
            </a:r>
            <a:r>
              <a:rPr lang="el-GR" sz="2000" dirty="0" err="1" smtClean="0">
                <a:solidFill>
                  <a:srgbClr val="92D050"/>
                </a:solidFill>
              </a:rPr>
              <a:t>εἰδέναι</a:t>
            </a:r>
            <a:r>
              <a:rPr lang="nl-NL" sz="2000" dirty="0" smtClean="0">
                <a:solidFill>
                  <a:srgbClr val="92D050"/>
                </a:solidFill>
              </a:rPr>
              <a:t> (2)</a:t>
            </a:r>
            <a:r>
              <a:rPr lang="el-GR" sz="2000" dirty="0" smtClean="0"/>
              <a:t> </a:t>
            </a:r>
            <a:r>
              <a:rPr lang="el-GR" sz="2000" dirty="0" err="1" smtClean="0"/>
              <a:t>ὧν</a:t>
            </a:r>
            <a:r>
              <a:rPr lang="el-GR" sz="2000" dirty="0" smtClean="0"/>
              <a:t> τότε </a:t>
            </a:r>
            <a:r>
              <a:rPr lang="el-GR" sz="2000" dirty="0" err="1" smtClean="0"/>
              <a:t>εἶπον</a:t>
            </a:r>
            <a:r>
              <a:rPr lang="el-GR" sz="2000" dirty="0" smtClean="0"/>
              <a:t>.</a:t>
            </a:r>
            <a:endParaRPr lang="nl-NL" sz="2000" dirty="0" smtClean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l-GR" sz="2000" dirty="0" smtClean="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nl-NL" sz="1600" dirty="0" smtClean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/>
                <a:cs typeface="Times-Roman"/>
              </a:rPr>
              <a:t>Benoem de vorm.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nl-NL" sz="1600" dirty="0" smtClean="0">
                <a:solidFill>
                  <a:srgbClr val="000000"/>
                </a:solidFill>
                <a:latin typeface="Palatino Linotype" panose="02040502050505030304" pitchFamily="18" charset="0"/>
                <a:ea typeface="Times New Roman"/>
                <a:cs typeface="Times-Roman"/>
              </a:rPr>
              <a:t>Welke vorm? Welk werkwoord?</a:t>
            </a:r>
            <a:endParaRPr lang="nl-NL" sz="1600" dirty="0" smtClean="0">
              <a:solidFill>
                <a:srgbClr val="000000"/>
              </a:solidFill>
              <a:effectLst/>
              <a:latin typeface="Palatino Linotype" panose="02040502050505030304" pitchFamily="18" charset="0"/>
              <a:ea typeface="Times New Roman"/>
              <a:cs typeface="Times-Roman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endParaRPr lang="la-Latn" sz="1600" dirty="0">
              <a:solidFill>
                <a:srgbClr val="000000"/>
              </a:solidFill>
              <a:effectLst/>
              <a:latin typeface="Palatino Linotype" panose="02040502050505030304" pitchFamily="18" charset="0"/>
              <a:ea typeface="Times New Roman"/>
              <a:cs typeface="Times-Roman"/>
            </a:endParaRPr>
          </a:p>
        </p:txBody>
      </p:sp>
    </p:spTree>
    <p:extLst>
      <p:ext uri="{BB962C8B-B14F-4D97-AF65-F5344CB8AC3E}">
        <p14:creationId xmlns:p14="http://schemas.microsoft.com/office/powerpoint/2010/main" val="286177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nl-NL" sz="3600" dirty="0" smtClean="0"/>
              <a:t>6.4 Agathon ondervraagd</a:t>
            </a:r>
            <a:br>
              <a:rPr lang="nl-NL" sz="3600" dirty="0" smtClean="0"/>
            </a:br>
            <a:r>
              <a:rPr lang="nl-NL" sz="3600" dirty="0" smtClean="0"/>
              <a:t>hfdst. 6.290-302</a:t>
            </a:r>
            <a:endParaRPr lang="nl-NL" sz="3600" dirty="0"/>
          </a:p>
        </p:txBody>
      </p:sp>
      <p:sp>
        <p:nvSpPr>
          <p:cNvPr id="9" name="Rechthoek 8">
            <a:hlinkClick r:id="rId2" action="ppaction://hlinksldjump"/>
          </p:cNvPr>
          <p:cNvSpPr/>
          <p:nvPr/>
        </p:nvSpPr>
        <p:spPr>
          <a:xfrm>
            <a:off x="6289451" y="6157073"/>
            <a:ext cx="1080120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Vertaling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0" name="Rechthoek 9">
            <a:hlinkClick r:id="rId3" action="ppaction://hlinksldjump"/>
          </p:cNvPr>
          <p:cNvSpPr/>
          <p:nvPr/>
        </p:nvSpPr>
        <p:spPr>
          <a:xfrm>
            <a:off x="2765162" y="6157073"/>
            <a:ext cx="1080120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Structuur</a:t>
            </a:r>
            <a:endParaRPr lang="nl-NL" dirty="0"/>
          </a:p>
        </p:txBody>
      </p:sp>
      <p:sp>
        <p:nvSpPr>
          <p:cNvPr id="11" name="Rechthoek 10">
            <a:hlinkClick r:id="rId4" action="ppaction://hlinksldjump"/>
          </p:cNvPr>
          <p:cNvSpPr/>
          <p:nvPr/>
        </p:nvSpPr>
        <p:spPr>
          <a:xfrm>
            <a:off x="1765115" y="6161203"/>
            <a:ext cx="854604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Tekst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" name="Rechthoek 11">
            <a:hlinkClick r:id="rId5" action="ppaction://hlinksldjump"/>
          </p:cNvPr>
          <p:cNvSpPr/>
          <p:nvPr/>
        </p:nvSpPr>
        <p:spPr>
          <a:xfrm>
            <a:off x="3990725" y="6161203"/>
            <a:ext cx="792088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Extra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3" name="Rechthoek 12">
            <a:hlinkClick r:id="rId6" action="ppaction://hlinksldjump"/>
          </p:cNvPr>
          <p:cNvSpPr/>
          <p:nvPr/>
        </p:nvSpPr>
        <p:spPr>
          <a:xfrm>
            <a:off x="539552" y="6161203"/>
            <a:ext cx="1080120" cy="36004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Vorige</a:t>
            </a:r>
            <a:endParaRPr lang="nl-NL" dirty="0"/>
          </a:p>
        </p:txBody>
      </p:sp>
      <p:sp>
        <p:nvSpPr>
          <p:cNvPr id="14" name="Rechthoek 13">
            <a:hlinkClick r:id="rId7" action="ppaction://hlinksldjump"/>
          </p:cNvPr>
          <p:cNvSpPr/>
          <p:nvPr/>
        </p:nvSpPr>
        <p:spPr>
          <a:xfrm>
            <a:off x="7515015" y="6157073"/>
            <a:ext cx="1080120" cy="3683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Volgende</a:t>
            </a:r>
            <a:endParaRPr lang="nl-NL" dirty="0"/>
          </a:p>
        </p:txBody>
      </p:sp>
      <p:sp>
        <p:nvSpPr>
          <p:cNvPr id="15" name="Rechthoek 14">
            <a:hlinkClick r:id="rId8" action="ppaction://hlinksldjump"/>
          </p:cNvPr>
          <p:cNvSpPr/>
          <p:nvPr/>
        </p:nvSpPr>
        <p:spPr>
          <a:xfrm>
            <a:off x="4928256" y="6157073"/>
            <a:ext cx="1215752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Vragen</a:t>
            </a:r>
            <a:endParaRPr lang="nl-NL" dirty="0"/>
          </a:p>
        </p:txBody>
      </p:sp>
      <p:sp>
        <p:nvSpPr>
          <p:cNvPr id="16" name="Tijdelijke aanduiding voor inhoud 2"/>
          <p:cNvSpPr txBox="1">
            <a:spLocks/>
          </p:cNvSpPr>
          <p:nvPr/>
        </p:nvSpPr>
        <p:spPr>
          <a:xfrm>
            <a:off x="467544" y="1380075"/>
            <a:ext cx="8229600" cy="4781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l-GR" sz="1800" dirty="0"/>
              <a:t>καὶ </a:t>
            </a:r>
            <a:r>
              <a:rPr lang="el-GR" sz="1800" i="1" dirty="0">
                <a:solidFill>
                  <a:srgbClr val="FF0000"/>
                </a:solidFill>
              </a:rPr>
              <a:t>εἰ</a:t>
            </a:r>
            <a:r>
              <a:rPr lang="el-GR" sz="1800" i="1" dirty="0"/>
              <a:t> </a:t>
            </a:r>
            <a:r>
              <a:rPr lang="el-GR" sz="1800" i="1" dirty="0">
                <a:solidFill>
                  <a:srgbClr val="0070C0"/>
                </a:solidFill>
              </a:rPr>
              <a:t>τοῦτο</a:t>
            </a:r>
            <a:r>
              <a:rPr lang="el-GR" sz="1800" i="1" dirty="0"/>
              <a:t>  οὕτως </a:t>
            </a:r>
            <a:r>
              <a:rPr lang="el-GR" sz="1800" i="1" dirty="0">
                <a:solidFill>
                  <a:srgbClr val="FF0000"/>
                </a:solidFill>
              </a:rPr>
              <a:t>ἔχει</a:t>
            </a:r>
            <a:r>
              <a:rPr lang="el-GR" sz="1800" dirty="0"/>
              <a:t>, ἄλλο τι </a:t>
            </a:r>
            <a:r>
              <a:rPr lang="el-GR" sz="1800" dirty="0">
                <a:solidFill>
                  <a:srgbClr val="0070C0"/>
                </a:solidFill>
              </a:rPr>
              <a:t>ὁ Ἔρως </a:t>
            </a:r>
            <a:r>
              <a:rPr lang="el-GR" sz="1800" dirty="0"/>
              <a:t>κάλλους ἂν </a:t>
            </a:r>
            <a:r>
              <a:rPr lang="el-GR" sz="1800" dirty="0">
                <a:solidFill>
                  <a:srgbClr val="FF0000"/>
                </a:solidFill>
              </a:rPr>
              <a:t>εἴη</a:t>
            </a:r>
            <a:r>
              <a:rPr lang="el-GR" sz="1800" dirty="0"/>
              <a:t> </a:t>
            </a:r>
            <a:r>
              <a:rPr lang="el-GR" sz="1800" dirty="0">
                <a:solidFill>
                  <a:srgbClr val="0070C0"/>
                </a:solidFill>
              </a:rPr>
              <a:t>ἔρως</a:t>
            </a:r>
            <a:r>
              <a:rPr lang="el-GR" sz="1800" dirty="0"/>
              <a:t>, αἴσχους δὲ οὔ; </a:t>
            </a:r>
            <a:r>
              <a:rPr lang="el-GR" sz="1800" dirty="0">
                <a:solidFill>
                  <a:srgbClr val="FF0000"/>
                </a:solidFill>
              </a:rPr>
              <a:t>Ὡμολόγει</a:t>
            </a:r>
            <a:r>
              <a:rPr lang="el-GR" sz="1800" dirty="0"/>
              <a:t>. Οὐκοῦν </a:t>
            </a:r>
            <a:r>
              <a:rPr lang="el-GR" sz="1800" dirty="0">
                <a:solidFill>
                  <a:srgbClr val="FF0000"/>
                </a:solidFill>
              </a:rPr>
              <a:t>ὡμολόγηται</a:t>
            </a:r>
            <a:r>
              <a:rPr lang="el-GR" sz="1800" dirty="0"/>
              <a:t>, </a:t>
            </a:r>
            <a:r>
              <a:rPr lang="el-GR" sz="1800" b="1" i="1" dirty="0"/>
              <a:t>οὗ</a:t>
            </a:r>
            <a:r>
              <a:rPr lang="el-GR" sz="1800" i="1" dirty="0"/>
              <a:t> </a:t>
            </a:r>
            <a:r>
              <a:rPr lang="el-GR" sz="1800" i="1" dirty="0">
                <a:solidFill>
                  <a:srgbClr val="0070C0"/>
                </a:solidFill>
              </a:rPr>
              <a:t>ἐνδεής</a:t>
            </a:r>
            <a:r>
              <a:rPr lang="el-GR" sz="1800" i="1" dirty="0"/>
              <a:t> </a:t>
            </a:r>
            <a:r>
              <a:rPr lang="el-GR" sz="1800" i="1" dirty="0">
                <a:solidFill>
                  <a:srgbClr val="FF0000"/>
                </a:solidFill>
              </a:rPr>
              <a:t>ἐστι</a:t>
            </a:r>
            <a:r>
              <a:rPr lang="el-GR" sz="1800" i="1" dirty="0"/>
              <a:t> καὶ μὴ </a:t>
            </a:r>
            <a:r>
              <a:rPr lang="el-GR" sz="1800" i="1" dirty="0">
                <a:solidFill>
                  <a:srgbClr val="FF0000"/>
                </a:solidFill>
              </a:rPr>
              <a:t>ἔχει</a:t>
            </a:r>
            <a:r>
              <a:rPr lang="el-GR" sz="1800" dirty="0"/>
              <a:t>, τούτου </a:t>
            </a:r>
            <a:r>
              <a:rPr lang="el-GR" sz="1800" dirty="0">
                <a:solidFill>
                  <a:srgbClr val="FF0000"/>
                </a:solidFill>
              </a:rPr>
              <a:t>ἐρᾶν</a:t>
            </a:r>
            <a:r>
              <a:rPr lang="el-GR" sz="1800" dirty="0"/>
              <a:t>; Ναί, </a:t>
            </a:r>
            <a:r>
              <a:rPr lang="el-GR" sz="1800" u="sng" dirty="0">
                <a:solidFill>
                  <a:srgbClr val="FF0000"/>
                </a:solidFill>
              </a:rPr>
              <a:t>εἰπεῖν</a:t>
            </a:r>
            <a:r>
              <a:rPr lang="el-GR" sz="1800" dirty="0"/>
              <a:t>. 295 </a:t>
            </a:r>
            <a:r>
              <a:rPr lang="el-GR" sz="1800" dirty="0">
                <a:solidFill>
                  <a:srgbClr val="0070C0"/>
                </a:solidFill>
              </a:rPr>
              <a:t>Ἐνδεὴς</a:t>
            </a:r>
            <a:r>
              <a:rPr lang="el-GR" sz="1800" dirty="0"/>
              <a:t> ἄρ᾽ </a:t>
            </a:r>
            <a:r>
              <a:rPr lang="el-GR" sz="1800" dirty="0">
                <a:solidFill>
                  <a:srgbClr val="FF0000"/>
                </a:solidFill>
              </a:rPr>
              <a:t>ἐστὶ</a:t>
            </a:r>
            <a:r>
              <a:rPr lang="el-GR" sz="1800" dirty="0"/>
              <a:t> καὶ οὐκ </a:t>
            </a:r>
            <a:r>
              <a:rPr lang="el-GR" sz="1800" dirty="0">
                <a:solidFill>
                  <a:srgbClr val="FF0000"/>
                </a:solidFill>
              </a:rPr>
              <a:t>ἔχει</a:t>
            </a:r>
            <a:r>
              <a:rPr lang="el-GR" sz="1800" dirty="0"/>
              <a:t> </a:t>
            </a:r>
            <a:r>
              <a:rPr lang="el-GR" sz="1800" dirty="0">
                <a:solidFill>
                  <a:srgbClr val="0070C0"/>
                </a:solidFill>
              </a:rPr>
              <a:t>ὁ Ἔρως </a:t>
            </a:r>
            <a:r>
              <a:rPr lang="el-GR" sz="1800" dirty="0">
                <a:solidFill>
                  <a:srgbClr val="FFC000"/>
                </a:solidFill>
              </a:rPr>
              <a:t>κάλλος</a:t>
            </a:r>
            <a:r>
              <a:rPr lang="el-GR" sz="1800" dirty="0"/>
              <a:t>. </a:t>
            </a:r>
            <a:r>
              <a:rPr lang="el-GR" sz="1800" dirty="0">
                <a:solidFill>
                  <a:srgbClr val="0070C0"/>
                </a:solidFill>
              </a:rPr>
              <a:t>Ἀνάγκη</a:t>
            </a:r>
            <a:r>
              <a:rPr lang="el-GR" sz="1800" dirty="0"/>
              <a:t>, </a:t>
            </a:r>
            <a:r>
              <a:rPr lang="el-GR" sz="1800" u="sng" dirty="0">
                <a:solidFill>
                  <a:srgbClr val="FF0000"/>
                </a:solidFill>
              </a:rPr>
              <a:t>φάναι</a:t>
            </a:r>
            <a:r>
              <a:rPr lang="el-GR" sz="1800" dirty="0"/>
              <a:t>. Τί δέ; </a:t>
            </a:r>
            <a:r>
              <a:rPr lang="el-GR" sz="1800" u="sng" dirty="0">
                <a:solidFill>
                  <a:srgbClr val="0070C0"/>
                </a:solidFill>
              </a:rPr>
              <a:t>Τὸ ἐνδεὲς </a:t>
            </a:r>
            <a:r>
              <a:rPr lang="el-GR" sz="1800" u="sng" dirty="0"/>
              <a:t>κάλλους</a:t>
            </a:r>
            <a:r>
              <a:rPr lang="el-GR" sz="1800" u="sng" dirty="0">
                <a:solidFill>
                  <a:srgbClr val="0070C0"/>
                </a:solidFill>
              </a:rPr>
              <a:t> </a:t>
            </a:r>
            <a:r>
              <a:rPr lang="el-GR" sz="1800" u="sng" dirty="0"/>
              <a:t>καὶ </a:t>
            </a:r>
            <a:r>
              <a:rPr lang="el-GR" sz="1800" u="sng" dirty="0">
                <a:solidFill>
                  <a:srgbClr val="0070C0"/>
                </a:solidFill>
              </a:rPr>
              <a:t>μηδαμῇ</a:t>
            </a:r>
            <a:r>
              <a:rPr lang="el-GR" sz="1800" dirty="0">
                <a:solidFill>
                  <a:srgbClr val="0070C0"/>
                </a:solidFill>
              </a:rPr>
              <a:t> </a:t>
            </a:r>
            <a:r>
              <a:rPr lang="el-GR" sz="1800" u="sng" dirty="0">
                <a:solidFill>
                  <a:srgbClr val="0070C0"/>
                </a:solidFill>
              </a:rPr>
              <a:t>κεκτημένον </a:t>
            </a:r>
            <a:r>
              <a:rPr lang="el-GR" sz="1800" u="sng" dirty="0">
                <a:solidFill>
                  <a:srgbClr val="FFC000"/>
                </a:solidFill>
              </a:rPr>
              <a:t>κάλλος</a:t>
            </a:r>
            <a:r>
              <a:rPr lang="el-GR" sz="1800" u="sng" dirty="0"/>
              <a:t> </a:t>
            </a:r>
            <a:r>
              <a:rPr lang="el-GR" sz="1800" dirty="0"/>
              <a:t>ἆρα </a:t>
            </a:r>
            <a:r>
              <a:rPr lang="el-GR" sz="1800" dirty="0">
                <a:solidFill>
                  <a:srgbClr val="FF0000"/>
                </a:solidFill>
              </a:rPr>
              <a:t>λέγεις</a:t>
            </a:r>
            <a:r>
              <a:rPr lang="el-GR" sz="1800" dirty="0"/>
              <a:t> σὺ </a:t>
            </a:r>
            <a:r>
              <a:rPr lang="el-GR" sz="1800" u="sng" dirty="0">
                <a:solidFill>
                  <a:srgbClr val="0070C0"/>
                </a:solidFill>
              </a:rPr>
              <a:t>καλὸν</a:t>
            </a:r>
            <a:r>
              <a:rPr lang="el-GR" sz="1800" dirty="0">
                <a:solidFill>
                  <a:srgbClr val="0070C0"/>
                </a:solidFill>
              </a:rPr>
              <a:t> </a:t>
            </a:r>
            <a:r>
              <a:rPr lang="el-GR" sz="1800" u="sng" dirty="0">
                <a:solidFill>
                  <a:srgbClr val="FF0000"/>
                </a:solidFill>
              </a:rPr>
              <a:t>εἶναι</a:t>
            </a:r>
            <a:r>
              <a:rPr lang="el-GR" sz="1800" dirty="0"/>
              <a:t>; Οὐ δῆτα. 300 Ἔτι οὖν </a:t>
            </a:r>
            <a:r>
              <a:rPr lang="el-GR" sz="1800" dirty="0">
                <a:solidFill>
                  <a:srgbClr val="FF0000"/>
                </a:solidFill>
              </a:rPr>
              <a:t>ὁμολογεῖς</a:t>
            </a:r>
            <a:r>
              <a:rPr lang="el-GR" sz="1800" dirty="0"/>
              <a:t> </a:t>
            </a:r>
            <a:r>
              <a:rPr lang="el-GR" sz="1800" u="sng" dirty="0">
                <a:solidFill>
                  <a:srgbClr val="0070C0"/>
                </a:solidFill>
              </a:rPr>
              <a:t>Ἔρωτα καλὸν </a:t>
            </a:r>
            <a:r>
              <a:rPr lang="el-GR" sz="1800" u="sng" dirty="0">
                <a:solidFill>
                  <a:srgbClr val="FF0000"/>
                </a:solidFill>
              </a:rPr>
              <a:t>εἶναι</a:t>
            </a:r>
            <a:r>
              <a:rPr lang="el-GR" sz="1800" dirty="0"/>
              <a:t>, </a:t>
            </a:r>
            <a:r>
              <a:rPr lang="el-GR" sz="1800" b="1" i="1" dirty="0"/>
              <a:t>εἰ</a:t>
            </a:r>
            <a:r>
              <a:rPr lang="el-GR" sz="1800" i="1" dirty="0"/>
              <a:t> </a:t>
            </a:r>
            <a:r>
              <a:rPr lang="el-GR" sz="1800" i="1" dirty="0">
                <a:solidFill>
                  <a:srgbClr val="0070C0"/>
                </a:solidFill>
              </a:rPr>
              <a:t>ταῦτα</a:t>
            </a:r>
            <a:r>
              <a:rPr lang="el-GR" sz="1800" i="1" dirty="0"/>
              <a:t> οὕτως </a:t>
            </a:r>
            <a:r>
              <a:rPr lang="el-GR" sz="1800" i="1" dirty="0">
                <a:solidFill>
                  <a:srgbClr val="FF0000"/>
                </a:solidFill>
              </a:rPr>
              <a:t>ἔχει</a:t>
            </a:r>
            <a:r>
              <a:rPr lang="el-GR" sz="1800" i="1" dirty="0"/>
              <a:t>;</a:t>
            </a:r>
            <a:r>
              <a:rPr lang="el-GR" sz="1800" dirty="0"/>
              <a:t> Καὶ </a:t>
            </a:r>
            <a:r>
              <a:rPr lang="el-GR" sz="1800" u="sng" dirty="0">
                <a:solidFill>
                  <a:srgbClr val="0070C0"/>
                </a:solidFill>
              </a:rPr>
              <a:t>τὸν Ἀγάθωνα </a:t>
            </a:r>
            <a:r>
              <a:rPr lang="el-GR" sz="1800" u="sng" dirty="0">
                <a:solidFill>
                  <a:srgbClr val="FF0000"/>
                </a:solidFill>
              </a:rPr>
              <a:t>εἰπεῖν</a:t>
            </a:r>
            <a:r>
              <a:rPr lang="el-GR" sz="1800" u="sng" dirty="0"/>
              <a:t> </a:t>
            </a:r>
            <a:r>
              <a:rPr lang="el-GR" sz="1800" dirty="0">
                <a:solidFill>
                  <a:srgbClr val="FF0000"/>
                </a:solidFill>
              </a:rPr>
              <a:t>Κινδυνεύω</a:t>
            </a:r>
            <a:r>
              <a:rPr lang="el-GR" sz="1800" dirty="0"/>
              <a:t>, ὦ Σώκρατες, </a:t>
            </a:r>
            <a:r>
              <a:rPr lang="el-GR" sz="1800" dirty="0">
                <a:solidFill>
                  <a:srgbClr val="FFC000"/>
                </a:solidFill>
              </a:rPr>
              <a:t>οὐδὲν</a:t>
            </a:r>
            <a:r>
              <a:rPr lang="el-GR" sz="1800" dirty="0"/>
              <a:t> </a:t>
            </a:r>
            <a:r>
              <a:rPr lang="el-GR" sz="1800" dirty="0">
                <a:solidFill>
                  <a:srgbClr val="FF0000"/>
                </a:solidFill>
              </a:rPr>
              <a:t>εἰδέναι</a:t>
            </a:r>
            <a:r>
              <a:rPr lang="el-GR" sz="1800" dirty="0"/>
              <a:t> </a:t>
            </a:r>
            <a:r>
              <a:rPr lang="el-GR" sz="1800" b="1" i="1" dirty="0"/>
              <a:t>ὧν</a:t>
            </a:r>
            <a:r>
              <a:rPr lang="el-GR" sz="1800" i="1" dirty="0"/>
              <a:t> τότε </a:t>
            </a:r>
            <a:r>
              <a:rPr lang="el-GR" sz="1800" i="1" dirty="0">
                <a:solidFill>
                  <a:srgbClr val="FF0000"/>
                </a:solidFill>
              </a:rPr>
              <a:t>εἶπον</a:t>
            </a:r>
            <a:r>
              <a:rPr lang="el-GR" sz="1800" i="1" dirty="0"/>
              <a:t>.</a:t>
            </a:r>
          </a:p>
          <a:p>
            <a:pPr marL="0" indent="0">
              <a:buNone/>
            </a:pPr>
            <a:r>
              <a:rPr lang="nl-NL" sz="1600" dirty="0"/>
              <a:t>‘En als dat zo is, zal Eros toch wel verlangen naar schoonheid zijn, maar niet naar lelijkheid?’ — Hij erkende [het]. — ‘En er is toch overeenstemming (</a:t>
            </a:r>
            <a:r>
              <a:rPr lang="nl-NL" sz="1600" dirty="0" err="1"/>
              <a:t>lett</a:t>
            </a:r>
            <a:r>
              <a:rPr lang="nl-NL" sz="1600" dirty="0"/>
              <a:t>. Er is toch wel erkend) dat hij verlangt naar datgene, waaraan hij gebrek heeft en wat hij niet heeft? — ‘Ja,’ zei* hij. — 295 ‘Dus is Eros behoeftig en hij heeft geen schoonheid.’ — ‘[Dat] is noodzakelijk (</a:t>
            </a:r>
            <a:r>
              <a:rPr lang="nl-NL" sz="1600" dirty="0" err="1"/>
              <a:t>lett</a:t>
            </a:r>
            <a:r>
              <a:rPr lang="nl-NL" sz="1600" dirty="0"/>
              <a:t>. er is noodzaak),’ zei* hij. — ‘Wat nu? Beweer jij dat wat aan schoonheid gebrek heeft en schoonheid op geen enkele wijze bezit (</a:t>
            </a:r>
            <a:r>
              <a:rPr lang="nl-NL" sz="1600" dirty="0" err="1"/>
              <a:t>lett</a:t>
            </a:r>
            <a:r>
              <a:rPr lang="nl-NL" sz="1600" dirty="0"/>
              <a:t>. het ... gebrek hebbende en ... bezittende), mooi is?’ — ‘Echt niet!’ — 300 ‘Ben je het er dus nog mee eens dat Eros mooi is, als dat zo is?’ — En </a:t>
            </a:r>
            <a:r>
              <a:rPr lang="nl-NL" sz="1600" dirty="0" err="1"/>
              <a:t>Agathon</a:t>
            </a:r>
            <a:r>
              <a:rPr lang="nl-NL" sz="1600" dirty="0"/>
              <a:t> zei*: ‘Socrates, ik schijn niets te weten over die dingen die ik toen zei’ (</a:t>
            </a:r>
            <a:r>
              <a:rPr lang="nl-NL" sz="1600" dirty="0" err="1"/>
              <a:t>lett</a:t>
            </a:r>
            <a:r>
              <a:rPr lang="nl-NL" sz="1600" dirty="0"/>
              <a:t>. niets van die dingen, die ik toen zei, te weten).</a:t>
            </a:r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108172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nl-NL" sz="3600" dirty="0" smtClean="0"/>
              <a:t>6.4 Agathon ondervraagd</a:t>
            </a:r>
            <a:br>
              <a:rPr lang="nl-NL" sz="3600" dirty="0" smtClean="0"/>
            </a:br>
            <a:r>
              <a:rPr lang="nl-NL" sz="3600" dirty="0" smtClean="0"/>
              <a:t>hfdst. 6.303-311</a:t>
            </a:r>
            <a:endParaRPr lang="nl-NL" sz="3600" dirty="0"/>
          </a:p>
        </p:txBody>
      </p:sp>
      <p:sp>
        <p:nvSpPr>
          <p:cNvPr id="9" name="Rechthoek 8">
            <a:hlinkClick r:id="rId2" action="ppaction://hlinksldjump"/>
          </p:cNvPr>
          <p:cNvSpPr/>
          <p:nvPr/>
        </p:nvSpPr>
        <p:spPr>
          <a:xfrm>
            <a:off x="6289451" y="6157073"/>
            <a:ext cx="1080120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Vertaling</a:t>
            </a:r>
            <a:endParaRPr lang="nl-NL" dirty="0"/>
          </a:p>
        </p:txBody>
      </p:sp>
      <p:sp>
        <p:nvSpPr>
          <p:cNvPr id="10" name="Rechthoek 9">
            <a:hlinkClick r:id="rId3" action="ppaction://hlinksldjump"/>
          </p:cNvPr>
          <p:cNvSpPr/>
          <p:nvPr/>
        </p:nvSpPr>
        <p:spPr>
          <a:xfrm>
            <a:off x="2765162" y="6157073"/>
            <a:ext cx="1080120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Structuur</a:t>
            </a:r>
            <a:endParaRPr lang="nl-NL" dirty="0"/>
          </a:p>
        </p:txBody>
      </p:sp>
      <p:sp>
        <p:nvSpPr>
          <p:cNvPr id="11" name="Rechthoek 10">
            <a:hlinkClick r:id="rId4" action="ppaction://hlinksldjump"/>
          </p:cNvPr>
          <p:cNvSpPr/>
          <p:nvPr/>
        </p:nvSpPr>
        <p:spPr>
          <a:xfrm>
            <a:off x="1765115" y="6161203"/>
            <a:ext cx="854604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Tekst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2" name="Rechthoek 11">
            <a:hlinkClick r:id="rId5" action="ppaction://hlinksldjump"/>
          </p:cNvPr>
          <p:cNvSpPr/>
          <p:nvPr/>
        </p:nvSpPr>
        <p:spPr>
          <a:xfrm>
            <a:off x="3990725" y="6161203"/>
            <a:ext cx="792088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Extra</a:t>
            </a:r>
            <a:endParaRPr lang="nl-NL" dirty="0"/>
          </a:p>
        </p:txBody>
      </p:sp>
      <p:sp>
        <p:nvSpPr>
          <p:cNvPr id="13" name="Rechthoek 12">
            <a:hlinkClick r:id="rId6" action="ppaction://hlinksldjump"/>
          </p:cNvPr>
          <p:cNvSpPr/>
          <p:nvPr/>
        </p:nvSpPr>
        <p:spPr>
          <a:xfrm>
            <a:off x="539552" y="6161203"/>
            <a:ext cx="1080120" cy="36004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Vorige</a:t>
            </a:r>
            <a:endParaRPr lang="nl-NL" dirty="0"/>
          </a:p>
        </p:txBody>
      </p:sp>
      <p:sp>
        <p:nvSpPr>
          <p:cNvPr id="14" name="Rechthoek 13">
            <a:hlinkClick r:id="" action="ppaction://noaction"/>
          </p:cNvPr>
          <p:cNvSpPr/>
          <p:nvPr/>
        </p:nvSpPr>
        <p:spPr>
          <a:xfrm>
            <a:off x="7515015" y="6157073"/>
            <a:ext cx="1080120" cy="3683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Volgende</a:t>
            </a:r>
            <a:endParaRPr lang="nl-NL" dirty="0"/>
          </a:p>
        </p:txBody>
      </p:sp>
      <p:sp>
        <p:nvSpPr>
          <p:cNvPr id="15" name="Rechthoek 14">
            <a:hlinkClick r:id="rId7" action="ppaction://hlinksldjump"/>
          </p:cNvPr>
          <p:cNvSpPr/>
          <p:nvPr/>
        </p:nvSpPr>
        <p:spPr>
          <a:xfrm>
            <a:off x="4928256" y="6157073"/>
            <a:ext cx="1215752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Vragen</a:t>
            </a:r>
            <a:endParaRPr lang="nl-NL" dirty="0"/>
          </a:p>
        </p:txBody>
      </p:sp>
      <p:sp>
        <p:nvSpPr>
          <p:cNvPr id="16" name="Tijdelijke aanduiding voor inhoud 2"/>
          <p:cNvSpPr txBox="1">
            <a:spLocks/>
          </p:cNvSpPr>
          <p:nvPr/>
        </p:nvSpPr>
        <p:spPr>
          <a:xfrm>
            <a:off x="467544" y="1380075"/>
            <a:ext cx="8229600" cy="4781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l-GR" sz="2000" dirty="0" err="1" smtClean="0"/>
              <a:t>Καὶ</a:t>
            </a:r>
            <a:r>
              <a:rPr lang="el-GR" sz="2000" dirty="0" smtClean="0"/>
              <a:t> </a:t>
            </a:r>
            <a:r>
              <a:rPr lang="el-GR" sz="2000" dirty="0" err="1" smtClean="0"/>
              <a:t>μὴν</a:t>
            </a:r>
            <a:r>
              <a:rPr lang="el-GR" sz="2000" dirty="0" smtClean="0"/>
              <a:t> </a:t>
            </a:r>
            <a:r>
              <a:rPr lang="el-GR" sz="2000" dirty="0" err="1" smtClean="0"/>
              <a:t>καλῶς</a:t>
            </a:r>
            <a:r>
              <a:rPr lang="el-GR" sz="2000" dirty="0" smtClean="0"/>
              <a:t> </a:t>
            </a:r>
            <a:r>
              <a:rPr lang="el-GR" sz="2000" dirty="0" err="1" smtClean="0"/>
              <a:t>γε</a:t>
            </a:r>
            <a:r>
              <a:rPr lang="el-GR" sz="2000" dirty="0" smtClean="0"/>
              <a:t> </a:t>
            </a:r>
            <a:r>
              <a:rPr lang="el-GR" sz="2000" dirty="0" err="1" smtClean="0"/>
              <a:t>εἶπες</a:t>
            </a:r>
            <a:r>
              <a:rPr lang="el-GR" sz="2000" dirty="0" smtClean="0"/>
              <a:t>, </a:t>
            </a:r>
            <a:r>
              <a:rPr lang="el-GR" sz="2000" dirty="0" err="1" smtClean="0"/>
              <a:t>φάναι</a:t>
            </a:r>
            <a:r>
              <a:rPr lang="el-GR" sz="2000" dirty="0" smtClean="0"/>
              <a:t>, ὦ </a:t>
            </a:r>
            <a:r>
              <a:rPr lang="el-GR" sz="2000" dirty="0" err="1" smtClean="0"/>
              <a:t>Ἀγάθων</a:t>
            </a:r>
            <a:r>
              <a:rPr lang="el-GR" sz="2000" dirty="0" smtClean="0"/>
              <a:t>. </a:t>
            </a:r>
            <a:r>
              <a:rPr lang="el-GR" sz="2000" dirty="0" err="1" smtClean="0"/>
              <a:t>Ἀλλὰ</a:t>
            </a:r>
            <a:r>
              <a:rPr lang="el-GR" sz="2000" dirty="0" smtClean="0"/>
              <a:t> </a:t>
            </a:r>
            <a:r>
              <a:rPr lang="el-GR" sz="2000" dirty="0" err="1" smtClean="0"/>
              <a:t>σμικρὸν</a:t>
            </a:r>
            <a:r>
              <a:rPr lang="el-GR" sz="2000" dirty="0" smtClean="0"/>
              <a:t> </a:t>
            </a:r>
            <a:r>
              <a:rPr lang="el-GR" sz="2000" dirty="0" err="1" smtClean="0"/>
              <a:t>ἔτι</a:t>
            </a:r>
            <a:r>
              <a:rPr lang="el-GR" sz="2000" dirty="0" smtClean="0"/>
              <a:t> </a:t>
            </a:r>
            <a:r>
              <a:rPr lang="el-GR" sz="2000" dirty="0" err="1" smtClean="0"/>
              <a:t>εἰπέ</a:t>
            </a:r>
            <a:r>
              <a:rPr lang="nl-NL" sz="2000" dirty="0" smtClean="0"/>
              <a:t>·</a:t>
            </a:r>
            <a:r>
              <a:rPr lang="el-GR" sz="2000" dirty="0" smtClean="0"/>
              <a:t> </a:t>
            </a:r>
            <a:r>
              <a:rPr lang="el-GR" sz="2000" dirty="0" err="1" smtClean="0"/>
              <a:t>τἀγαθὰ</a:t>
            </a:r>
            <a:r>
              <a:rPr lang="el-GR" sz="2000" dirty="0" smtClean="0"/>
              <a:t> </a:t>
            </a:r>
            <a:r>
              <a:rPr lang="el-GR" sz="2000" dirty="0" err="1" smtClean="0"/>
              <a:t>οὐ</a:t>
            </a:r>
            <a:r>
              <a:rPr lang="el-GR" sz="2000" dirty="0" smtClean="0"/>
              <a:t> </a:t>
            </a:r>
            <a:r>
              <a:rPr lang="el-GR" sz="2000" dirty="0" err="1" smtClean="0"/>
              <a:t>καὶ</a:t>
            </a:r>
            <a:r>
              <a:rPr lang="el-GR" sz="2000" dirty="0" smtClean="0"/>
              <a:t> </a:t>
            </a:r>
            <a:r>
              <a:rPr lang="el-GR" sz="2000" dirty="0" err="1" smtClean="0"/>
              <a:t>καλὰ</a:t>
            </a:r>
            <a:r>
              <a:rPr lang="el-GR" sz="2000" dirty="0" smtClean="0"/>
              <a:t> </a:t>
            </a:r>
            <a:r>
              <a:rPr lang="el-GR" sz="2000" dirty="0" err="1" smtClean="0"/>
              <a:t>δοκεῖ</a:t>
            </a:r>
            <a:r>
              <a:rPr lang="el-GR" sz="2000" dirty="0" smtClean="0"/>
              <a:t> σοι </a:t>
            </a:r>
            <a:r>
              <a:rPr lang="el-GR" sz="2000" dirty="0" err="1" smtClean="0"/>
              <a:t>εἶναι</a:t>
            </a:r>
            <a:r>
              <a:rPr lang="el-GR" sz="2000" dirty="0" smtClean="0"/>
              <a:t>; 305 </a:t>
            </a:r>
            <a:r>
              <a:rPr lang="el-GR" sz="2000" dirty="0" err="1" smtClean="0"/>
              <a:t>Ἔμοιγε</a:t>
            </a:r>
            <a:r>
              <a:rPr lang="el-GR" sz="2000" dirty="0" smtClean="0"/>
              <a:t>. </a:t>
            </a:r>
            <a:r>
              <a:rPr lang="el-GR" sz="2000" dirty="0" err="1" smtClean="0"/>
              <a:t>Εἰ</a:t>
            </a:r>
            <a:r>
              <a:rPr lang="el-GR" sz="2000" dirty="0" smtClean="0"/>
              <a:t> </a:t>
            </a:r>
            <a:r>
              <a:rPr lang="el-GR" sz="2000" dirty="0" err="1" smtClean="0"/>
              <a:t>ἄρα</a:t>
            </a:r>
            <a:r>
              <a:rPr lang="el-GR" sz="2000" dirty="0" smtClean="0"/>
              <a:t> ὁ </a:t>
            </a:r>
            <a:r>
              <a:rPr lang="el-GR" sz="2000" dirty="0" err="1" smtClean="0"/>
              <a:t>Ἔρως</a:t>
            </a:r>
            <a:r>
              <a:rPr lang="el-GR" sz="2000" dirty="0" smtClean="0"/>
              <a:t> </a:t>
            </a:r>
            <a:r>
              <a:rPr lang="el-GR" sz="2000" dirty="0" err="1" smtClean="0"/>
              <a:t>τῶν</a:t>
            </a:r>
            <a:r>
              <a:rPr lang="el-GR" sz="2000" dirty="0" smtClean="0"/>
              <a:t> </a:t>
            </a:r>
            <a:r>
              <a:rPr lang="el-GR" sz="2000" dirty="0" err="1" smtClean="0"/>
              <a:t>καλῶν</a:t>
            </a:r>
            <a:r>
              <a:rPr lang="el-GR" sz="2000" dirty="0" smtClean="0"/>
              <a:t> </a:t>
            </a:r>
            <a:r>
              <a:rPr lang="el-GR" sz="2000" dirty="0" err="1" smtClean="0"/>
              <a:t>ἐνδεής</a:t>
            </a:r>
            <a:r>
              <a:rPr lang="el-GR" sz="2000" dirty="0" smtClean="0"/>
              <a:t> </a:t>
            </a:r>
            <a:r>
              <a:rPr lang="el-GR" sz="2000" dirty="0" err="1" smtClean="0"/>
              <a:t>ἐστι</a:t>
            </a:r>
            <a:r>
              <a:rPr lang="el-GR" sz="2000" dirty="0" smtClean="0"/>
              <a:t>, </a:t>
            </a:r>
            <a:r>
              <a:rPr lang="el-GR" sz="2000" dirty="0" err="1" smtClean="0"/>
              <a:t>τὰ</a:t>
            </a:r>
            <a:r>
              <a:rPr lang="el-GR" sz="2000" dirty="0" smtClean="0"/>
              <a:t> </a:t>
            </a:r>
            <a:r>
              <a:rPr lang="el-GR" sz="2000" dirty="0" err="1" smtClean="0"/>
              <a:t>δὲ</a:t>
            </a:r>
            <a:r>
              <a:rPr lang="el-GR" sz="2000" dirty="0" smtClean="0"/>
              <a:t> </a:t>
            </a:r>
            <a:r>
              <a:rPr lang="el-GR" sz="2000" dirty="0" err="1" smtClean="0"/>
              <a:t>ἀγαθὰ</a:t>
            </a:r>
            <a:r>
              <a:rPr lang="el-GR" sz="2000" dirty="0" smtClean="0"/>
              <a:t> καλά, </a:t>
            </a:r>
            <a:r>
              <a:rPr lang="el-GR" sz="2000" dirty="0" err="1" smtClean="0"/>
              <a:t>κἂν</a:t>
            </a:r>
            <a:r>
              <a:rPr lang="el-GR" sz="2000" dirty="0" smtClean="0"/>
              <a:t> </a:t>
            </a:r>
            <a:r>
              <a:rPr lang="el-GR" sz="2000" dirty="0" err="1" smtClean="0"/>
              <a:t>τῶν</a:t>
            </a:r>
            <a:r>
              <a:rPr lang="el-GR" sz="2000" dirty="0" smtClean="0"/>
              <a:t>  </a:t>
            </a:r>
            <a:r>
              <a:rPr lang="el-GR" sz="2000" dirty="0" err="1" smtClean="0"/>
              <a:t>ἀγαθῶν</a:t>
            </a:r>
            <a:r>
              <a:rPr lang="el-GR" sz="2000" dirty="0" smtClean="0"/>
              <a:t> </a:t>
            </a:r>
            <a:r>
              <a:rPr lang="el-GR" sz="2000" dirty="0" err="1" smtClean="0"/>
              <a:t>ἐνδεὴς</a:t>
            </a:r>
            <a:r>
              <a:rPr lang="el-GR" sz="2000" dirty="0" smtClean="0"/>
              <a:t> </a:t>
            </a:r>
            <a:r>
              <a:rPr lang="el-GR" sz="2000" dirty="0" err="1" smtClean="0"/>
              <a:t>εἴη</a:t>
            </a:r>
            <a:r>
              <a:rPr lang="el-GR" sz="2000" dirty="0" smtClean="0"/>
              <a:t>. </a:t>
            </a:r>
            <a:r>
              <a:rPr lang="el-GR" sz="2000" dirty="0" err="1" smtClean="0"/>
              <a:t>Ἐγώ</a:t>
            </a:r>
            <a:r>
              <a:rPr lang="el-GR" sz="2000" dirty="0" smtClean="0"/>
              <a:t>, </a:t>
            </a:r>
            <a:r>
              <a:rPr lang="el-GR" sz="2000" dirty="0" err="1" smtClean="0"/>
              <a:t>φάναι</a:t>
            </a:r>
            <a:r>
              <a:rPr lang="el-GR" sz="2000" dirty="0" smtClean="0"/>
              <a:t>, ὦ </a:t>
            </a:r>
            <a:r>
              <a:rPr lang="el-GR" sz="2000" dirty="0" err="1" smtClean="0"/>
              <a:t>Σώκρατες</a:t>
            </a:r>
            <a:r>
              <a:rPr lang="el-GR" sz="2000" dirty="0" smtClean="0"/>
              <a:t>, </a:t>
            </a:r>
            <a:r>
              <a:rPr lang="el-GR" sz="2000" dirty="0" err="1" smtClean="0"/>
              <a:t>σοὶ</a:t>
            </a:r>
            <a:r>
              <a:rPr lang="el-GR" sz="2000" dirty="0" smtClean="0"/>
              <a:t> </a:t>
            </a:r>
            <a:r>
              <a:rPr lang="el-GR" sz="2000" dirty="0" err="1" smtClean="0"/>
              <a:t>οὐκ</a:t>
            </a:r>
            <a:r>
              <a:rPr lang="el-GR" sz="2000" dirty="0" smtClean="0"/>
              <a:t> </a:t>
            </a:r>
            <a:r>
              <a:rPr lang="el-GR" sz="2000" dirty="0" err="1" smtClean="0"/>
              <a:t>ἂν</a:t>
            </a:r>
            <a:r>
              <a:rPr lang="el-GR" sz="2000" dirty="0" smtClean="0"/>
              <a:t> </a:t>
            </a:r>
            <a:r>
              <a:rPr lang="el-GR" sz="2000" dirty="0" err="1" smtClean="0"/>
              <a:t>δυναίμην</a:t>
            </a:r>
            <a:r>
              <a:rPr lang="el-GR" sz="2000" dirty="0" smtClean="0"/>
              <a:t> </a:t>
            </a:r>
            <a:r>
              <a:rPr lang="el-GR" sz="2000" dirty="0" err="1" smtClean="0"/>
              <a:t>ἀντιλέγειν</a:t>
            </a:r>
            <a:r>
              <a:rPr lang="el-GR" sz="2000" dirty="0" smtClean="0"/>
              <a:t>, </a:t>
            </a:r>
            <a:r>
              <a:rPr lang="el-GR" sz="2000" dirty="0" err="1" smtClean="0"/>
              <a:t>ἀλλ᾽</a:t>
            </a:r>
            <a:r>
              <a:rPr lang="el-GR" sz="2000" dirty="0" smtClean="0"/>
              <a:t> </a:t>
            </a:r>
            <a:r>
              <a:rPr lang="el-GR" sz="2000" dirty="0" err="1" smtClean="0"/>
              <a:t>οὕτως</a:t>
            </a:r>
            <a:r>
              <a:rPr lang="el-GR" sz="2000" dirty="0" smtClean="0"/>
              <a:t> </a:t>
            </a:r>
            <a:r>
              <a:rPr lang="el-GR" sz="2000" dirty="0" err="1" smtClean="0"/>
              <a:t>ἐχέτω</a:t>
            </a:r>
            <a:r>
              <a:rPr lang="el-GR" sz="2000" dirty="0" smtClean="0"/>
              <a:t> </a:t>
            </a:r>
            <a:r>
              <a:rPr lang="el-GR" sz="2000" dirty="0" err="1" smtClean="0"/>
              <a:t>ὡς</a:t>
            </a:r>
            <a:r>
              <a:rPr lang="el-GR" sz="2000" dirty="0" smtClean="0"/>
              <a:t> </a:t>
            </a:r>
            <a:r>
              <a:rPr lang="el-GR" sz="2000" dirty="0" err="1" smtClean="0"/>
              <a:t>σὺ</a:t>
            </a:r>
            <a:r>
              <a:rPr lang="el-GR" sz="2000" dirty="0" smtClean="0"/>
              <a:t> λέγεις. 310 </a:t>
            </a:r>
            <a:r>
              <a:rPr lang="el-GR" sz="2000" dirty="0" err="1" smtClean="0"/>
              <a:t>Οὐ</a:t>
            </a:r>
            <a:r>
              <a:rPr lang="el-GR" sz="2000" dirty="0" smtClean="0"/>
              <a:t> </a:t>
            </a:r>
            <a:r>
              <a:rPr lang="el-GR" sz="2000" dirty="0" err="1" smtClean="0"/>
              <a:t>μὲν</a:t>
            </a:r>
            <a:r>
              <a:rPr lang="el-GR" sz="2000" dirty="0" smtClean="0"/>
              <a:t> </a:t>
            </a:r>
            <a:r>
              <a:rPr lang="el-GR" sz="2000" dirty="0" err="1" smtClean="0"/>
              <a:t>οὖν</a:t>
            </a:r>
            <a:r>
              <a:rPr lang="el-GR" sz="2000" dirty="0" smtClean="0"/>
              <a:t> </a:t>
            </a:r>
            <a:r>
              <a:rPr lang="el-GR" sz="2000" dirty="0" err="1" smtClean="0"/>
              <a:t>τῇ</a:t>
            </a:r>
            <a:r>
              <a:rPr lang="el-GR" sz="2000" dirty="0" smtClean="0"/>
              <a:t> </a:t>
            </a:r>
            <a:r>
              <a:rPr lang="el-GR" sz="2000" dirty="0" err="1" smtClean="0"/>
              <a:t>ἀληθείᾳ</a:t>
            </a:r>
            <a:r>
              <a:rPr lang="el-GR" sz="2000" dirty="0" smtClean="0"/>
              <a:t>, </a:t>
            </a:r>
            <a:r>
              <a:rPr lang="el-GR" sz="2000" dirty="0" err="1" smtClean="0"/>
              <a:t>φάναι</a:t>
            </a:r>
            <a:r>
              <a:rPr lang="el-GR" sz="2000" dirty="0" smtClean="0"/>
              <a:t>, ὦ </a:t>
            </a:r>
            <a:r>
              <a:rPr lang="el-GR" sz="2000" dirty="0" err="1" smtClean="0"/>
              <a:t>φιλούμενε</a:t>
            </a:r>
            <a:r>
              <a:rPr lang="el-GR" sz="2000" dirty="0" smtClean="0"/>
              <a:t> </a:t>
            </a:r>
            <a:r>
              <a:rPr lang="el-GR" sz="2000" dirty="0" err="1" smtClean="0"/>
              <a:t>Ἀγάθων</a:t>
            </a:r>
            <a:r>
              <a:rPr lang="el-GR" sz="2000" dirty="0" smtClean="0"/>
              <a:t>, δύνασαι  </a:t>
            </a:r>
            <a:r>
              <a:rPr lang="el-GR" sz="2000" dirty="0" err="1" smtClean="0"/>
              <a:t>ἀντιλέγειν</a:t>
            </a:r>
            <a:r>
              <a:rPr lang="el-GR" sz="2000" dirty="0" smtClean="0"/>
              <a:t>, </a:t>
            </a:r>
            <a:r>
              <a:rPr lang="el-GR" sz="2000" dirty="0" err="1" smtClean="0"/>
              <a:t>ἐπεὶ</a:t>
            </a:r>
            <a:r>
              <a:rPr lang="el-GR" sz="2000" dirty="0" smtClean="0"/>
              <a:t> </a:t>
            </a:r>
            <a:r>
              <a:rPr lang="el-GR" sz="2000" dirty="0" err="1" smtClean="0"/>
              <a:t>Σωκράτει</a:t>
            </a:r>
            <a:r>
              <a:rPr lang="el-GR" sz="2000" dirty="0" smtClean="0"/>
              <a:t> </a:t>
            </a:r>
            <a:r>
              <a:rPr lang="el-GR" sz="2000" dirty="0" err="1" smtClean="0"/>
              <a:t>γε</a:t>
            </a:r>
            <a:r>
              <a:rPr lang="el-GR" sz="2000" dirty="0" smtClean="0"/>
              <a:t> </a:t>
            </a:r>
            <a:r>
              <a:rPr lang="el-GR" sz="2000" dirty="0" err="1" smtClean="0"/>
              <a:t>οὐδὲν</a:t>
            </a:r>
            <a:r>
              <a:rPr lang="el-GR" sz="2000" dirty="0" smtClean="0"/>
              <a:t> </a:t>
            </a:r>
            <a:r>
              <a:rPr lang="el-GR" sz="2000" dirty="0" err="1" smtClean="0"/>
              <a:t>χαλεπόν</a:t>
            </a:r>
            <a:r>
              <a:rPr lang="el-GR" sz="2000" dirty="0" smtClean="0"/>
              <a:t>.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98073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nl-NL" sz="3600" dirty="0" smtClean="0"/>
              <a:t>6.4 Agathon ondervraagd</a:t>
            </a:r>
            <a:br>
              <a:rPr lang="nl-NL" sz="3600" dirty="0" smtClean="0"/>
            </a:br>
            <a:r>
              <a:rPr lang="nl-NL" sz="3600" dirty="0" smtClean="0"/>
              <a:t>hfdst. 6.303-311</a:t>
            </a:r>
            <a:endParaRPr lang="nl-NL" sz="3600" dirty="0"/>
          </a:p>
        </p:txBody>
      </p:sp>
      <p:sp>
        <p:nvSpPr>
          <p:cNvPr id="9" name="Rechthoek 8">
            <a:hlinkClick r:id="rId2" action="ppaction://hlinksldjump"/>
          </p:cNvPr>
          <p:cNvSpPr/>
          <p:nvPr/>
        </p:nvSpPr>
        <p:spPr>
          <a:xfrm>
            <a:off x="6289451" y="6157073"/>
            <a:ext cx="1080120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Vertaling</a:t>
            </a:r>
            <a:endParaRPr lang="nl-NL" dirty="0"/>
          </a:p>
        </p:txBody>
      </p:sp>
      <p:sp>
        <p:nvSpPr>
          <p:cNvPr id="10" name="Rechthoek 9">
            <a:hlinkClick r:id="rId3" action="ppaction://hlinksldjump"/>
          </p:cNvPr>
          <p:cNvSpPr/>
          <p:nvPr/>
        </p:nvSpPr>
        <p:spPr>
          <a:xfrm>
            <a:off x="2765162" y="6157073"/>
            <a:ext cx="1080120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Structuur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1" name="Rechthoek 10">
            <a:hlinkClick r:id="rId4" action="ppaction://hlinksldjump"/>
          </p:cNvPr>
          <p:cNvSpPr/>
          <p:nvPr/>
        </p:nvSpPr>
        <p:spPr>
          <a:xfrm>
            <a:off x="1765115" y="6161203"/>
            <a:ext cx="854604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Tekst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" name="Rechthoek 11">
            <a:hlinkClick r:id="rId5" action="ppaction://hlinksldjump"/>
          </p:cNvPr>
          <p:cNvSpPr/>
          <p:nvPr/>
        </p:nvSpPr>
        <p:spPr>
          <a:xfrm>
            <a:off x="3990725" y="6161203"/>
            <a:ext cx="792088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Extra</a:t>
            </a:r>
            <a:endParaRPr lang="nl-NL" dirty="0"/>
          </a:p>
        </p:txBody>
      </p:sp>
      <p:sp>
        <p:nvSpPr>
          <p:cNvPr id="13" name="Rechthoek 12">
            <a:hlinkClick r:id="rId6" action="ppaction://hlinksldjump"/>
          </p:cNvPr>
          <p:cNvSpPr/>
          <p:nvPr/>
        </p:nvSpPr>
        <p:spPr>
          <a:xfrm>
            <a:off x="539552" y="6161203"/>
            <a:ext cx="1080120" cy="36004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Vorige</a:t>
            </a:r>
            <a:endParaRPr lang="nl-NL" dirty="0"/>
          </a:p>
        </p:txBody>
      </p:sp>
      <p:sp>
        <p:nvSpPr>
          <p:cNvPr id="14" name="Rechthoek 13">
            <a:hlinkClick r:id="" action="ppaction://noaction"/>
          </p:cNvPr>
          <p:cNvSpPr/>
          <p:nvPr/>
        </p:nvSpPr>
        <p:spPr>
          <a:xfrm>
            <a:off x="7515015" y="6157073"/>
            <a:ext cx="1080120" cy="3683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Volgende</a:t>
            </a:r>
            <a:endParaRPr lang="nl-NL" dirty="0"/>
          </a:p>
        </p:txBody>
      </p:sp>
      <p:sp>
        <p:nvSpPr>
          <p:cNvPr id="15" name="Rechthoek 14">
            <a:hlinkClick r:id="rId7" action="ppaction://hlinksldjump"/>
          </p:cNvPr>
          <p:cNvSpPr/>
          <p:nvPr/>
        </p:nvSpPr>
        <p:spPr>
          <a:xfrm>
            <a:off x="4928256" y="6157073"/>
            <a:ext cx="1215752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Vragen</a:t>
            </a:r>
            <a:endParaRPr lang="nl-NL" dirty="0"/>
          </a:p>
        </p:txBody>
      </p:sp>
      <p:sp>
        <p:nvSpPr>
          <p:cNvPr id="16" name="Tijdelijke aanduiding voor inhoud 2"/>
          <p:cNvSpPr txBox="1">
            <a:spLocks/>
          </p:cNvSpPr>
          <p:nvPr/>
        </p:nvSpPr>
        <p:spPr>
          <a:xfrm>
            <a:off x="467544" y="1380075"/>
            <a:ext cx="8229600" cy="4781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l-GR" sz="2000" dirty="0"/>
              <a:t>Καὶ μὴν καλῶς γε </a:t>
            </a:r>
            <a:r>
              <a:rPr lang="el-GR" sz="2000" dirty="0">
                <a:solidFill>
                  <a:srgbClr val="FF0000"/>
                </a:solidFill>
              </a:rPr>
              <a:t>εἶπες</a:t>
            </a:r>
            <a:r>
              <a:rPr lang="el-GR" sz="2000" dirty="0"/>
              <a:t>, </a:t>
            </a:r>
            <a:r>
              <a:rPr lang="el-GR" sz="2000" u="sng" dirty="0">
                <a:solidFill>
                  <a:srgbClr val="FF0000"/>
                </a:solidFill>
              </a:rPr>
              <a:t>φάναι</a:t>
            </a:r>
            <a:r>
              <a:rPr lang="el-GR" sz="2000" dirty="0"/>
              <a:t>, ὦ Ἀγάθων. Ἀλλὰ σμικρὸν ἔτι </a:t>
            </a:r>
            <a:r>
              <a:rPr lang="el-GR" sz="2000" dirty="0">
                <a:solidFill>
                  <a:srgbClr val="FF0000"/>
                </a:solidFill>
              </a:rPr>
              <a:t>εἰπέ</a:t>
            </a:r>
            <a:r>
              <a:rPr lang="nl-NL" sz="2000" dirty="0"/>
              <a:t>·</a:t>
            </a:r>
            <a:r>
              <a:rPr lang="el-GR" sz="2000" dirty="0"/>
              <a:t> τἀγαθὰ οὐ καὶ καλὰ </a:t>
            </a:r>
            <a:r>
              <a:rPr lang="el-GR" sz="2000" dirty="0">
                <a:solidFill>
                  <a:srgbClr val="FF0000"/>
                </a:solidFill>
              </a:rPr>
              <a:t>δοκεῖ</a:t>
            </a:r>
            <a:r>
              <a:rPr lang="el-GR" sz="2000" dirty="0"/>
              <a:t> σοι </a:t>
            </a:r>
            <a:r>
              <a:rPr lang="el-GR" sz="2000" dirty="0">
                <a:solidFill>
                  <a:srgbClr val="FF0000"/>
                </a:solidFill>
              </a:rPr>
              <a:t>εἶναι</a:t>
            </a:r>
            <a:r>
              <a:rPr lang="el-GR" sz="2000" dirty="0"/>
              <a:t>; 305 Ἔμοιγε. </a:t>
            </a:r>
            <a:r>
              <a:rPr lang="el-GR" sz="2000" b="1" i="1" dirty="0"/>
              <a:t>Εἰ</a:t>
            </a:r>
            <a:r>
              <a:rPr lang="el-GR" sz="2000" i="1" dirty="0"/>
              <a:t> ἄρα ὁ Ἔρως τῶν καλῶν ἐνδεής </a:t>
            </a:r>
            <a:r>
              <a:rPr lang="el-GR" sz="2000" i="1" dirty="0">
                <a:solidFill>
                  <a:srgbClr val="FF0000"/>
                </a:solidFill>
              </a:rPr>
              <a:t>ἐστι</a:t>
            </a:r>
            <a:r>
              <a:rPr lang="el-GR" sz="2000" i="1" dirty="0"/>
              <a:t>, τὰ δὲ ἀγαθὰ καλά</a:t>
            </a:r>
            <a:r>
              <a:rPr lang="el-GR" sz="2000" dirty="0"/>
              <a:t>, κἂν τῶν  ἀγαθῶν ἐνδεὴς </a:t>
            </a:r>
            <a:r>
              <a:rPr lang="el-GR" sz="2000" dirty="0">
                <a:solidFill>
                  <a:srgbClr val="FF0000"/>
                </a:solidFill>
              </a:rPr>
              <a:t>εἴη</a:t>
            </a:r>
            <a:r>
              <a:rPr lang="el-GR" sz="2000" dirty="0"/>
              <a:t>. Ἐγώ, </a:t>
            </a:r>
            <a:r>
              <a:rPr lang="el-GR" sz="2000" u="sng" dirty="0">
                <a:solidFill>
                  <a:srgbClr val="FF0000"/>
                </a:solidFill>
              </a:rPr>
              <a:t>φάναι</a:t>
            </a:r>
            <a:r>
              <a:rPr lang="el-GR" sz="2000" dirty="0"/>
              <a:t>, ὦ Σώκρατες, σοὶ οὐκ ἂν </a:t>
            </a:r>
            <a:r>
              <a:rPr lang="el-GR" sz="2000" dirty="0">
                <a:solidFill>
                  <a:srgbClr val="FF0000"/>
                </a:solidFill>
              </a:rPr>
              <a:t>δυναίμην ἀντιλέγειν</a:t>
            </a:r>
            <a:r>
              <a:rPr lang="el-GR" sz="2000" dirty="0"/>
              <a:t>, ἀλλ᾽ οὕτως </a:t>
            </a:r>
            <a:r>
              <a:rPr lang="el-GR" sz="2000" dirty="0">
                <a:solidFill>
                  <a:srgbClr val="FF0000"/>
                </a:solidFill>
              </a:rPr>
              <a:t>ἐχέτω</a:t>
            </a:r>
            <a:r>
              <a:rPr lang="el-GR" sz="2000" dirty="0"/>
              <a:t> </a:t>
            </a:r>
            <a:r>
              <a:rPr lang="el-GR" sz="2000" b="1" i="1" dirty="0"/>
              <a:t>ὡς</a:t>
            </a:r>
            <a:r>
              <a:rPr lang="el-GR" sz="2000" i="1" dirty="0"/>
              <a:t> σὺ </a:t>
            </a:r>
            <a:r>
              <a:rPr lang="el-GR" sz="2000" i="1" dirty="0">
                <a:solidFill>
                  <a:srgbClr val="FF0000"/>
                </a:solidFill>
              </a:rPr>
              <a:t>λέγεις</a:t>
            </a:r>
            <a:r>
              <a:rPr lang="el-GR" sz="2000" dirty="0"/>
              <a:t>. 310 Οὐ μὲν οὖν τῇ ἀληθείᾳ, </a:t>
            </a:r>
            <a:r>
              <a:rPr lang="el-GR" sz="2000" u="sng" dirty="0">
                <a:solidFill>
                  <a:srgbClr val="FF0000"/>
                </a:solidFill>
              </a:rPr>
              <a:t>φάναι</a:t>
            </a:r>
            <a:r>
              <a:rPr lang="el-GR" sz="2000" dirty="0"/>
              <a:t>, ὦ φιλούμενε Ἀγάθων, </a:t>
            </a:r>
            <a:r>
              <a:rPr lang="el-GR" sz="2000" dirty="0">
                <a:solidFill>
                  <a:srgbClr val="FF0000"/>
                </a:solidFill>
              </a:rPr>
              <a:t>δύνασαι  ἀντιλέγειν</a:t>
            </a:r>
            <a:r>
              <a:rPr lang="el-GR" sz="2000" dirty="0"/>
              <a:t>, </a:t>
            </a:r>
            <a:r>
              <a:rPr lang="el-GR" sz="2000" b="1" i="1" dirty="0"/>
              <a:t>ἐπεὶ</a:t>
            </a:r>
            <a:r>
              <a:rPr lang="el-GR" sz="2000" i="1" dirty="0"/>
              <a:t> Σωκράτει γε οὐδὲν χαλεπόν.</a:t>
            </a:r>
          </a:p>
        </p:txBody>
      </p:sp>
    </p:spTree>
    <p:extLst>
      <p:ext uri="{BB962C8B-B14F-4D97-AF65-F5344CB8AC3E}">
        <p14:creationId xmlns:p14="http://schemas.microsoft.com/office/powerpoint/2010/main" val="42913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nl-NL" sz="3600" dirty="0" smtClean="0"/>
              <a:t>6.4 Agathon ondervraagd</a:t>
            </a:r>
            <a:br>
              <a:rPr lang="nl-NL" sz="3600" dirty="0" smtClean="0"/>
            </a:br>
            <a:r>
              <a:rPr lang="nl-NL" sz="3600" dirty="0" smtClean="0"/>
              <a:t>hfdst. 6.303-311</a:t>
            </a:r>
            <a:endParaRPr lang="nl-NL" sz="3600" dirty="0"/>
          </a:p>
        </p:txBody>
      </p:sp>
      <p:sp>
        <p:nvSpPr>
          <p:cNvPr id="9" name="Rechthoek 8">
            <a:hlinkClick r:id="rId2" action="ppaction://hlinksldjump"/>
          </p:cNvPr>
          <p:cNvSpPr/>
          <p:nvPr/>
        </p:nvSpPr>
        <p:spPr>
          <a:xfrm>
            <a:off x="6289451" y="6157073"/>
            <a:ext cx="1080120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Vertaling</a:t>
            </a:r>
            <a:endParaRPr lang="nl-NL" dirty="0"/>
          </a:p>
        </p:txBody>
      </p:sp>
      <p:sp>
        <p:nvSpPr>
          <p:cNvPr id="10" name="Rechthoek 9">
            <a:hlinkClick r:id="rId3" action="ppaction://hlinksldjump"/>
          </p:cNvPr>
          <p:cNvSpPr/>
          <p:nvPr/>
        </p:nvSpPr>
        <p:spPr>
          <a:xfrm>
            <a:off x="2765162" y="6157073"/>
            <a:ext cx="1080120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Structuur</a:t>
            </a:r>
            <a:endParaRPr lang="nl-NL" dirty="0"/>
          </a:p>
        </p:txBody>
      </p:sp>
      <p:sp>
        <p:nvSpPr>
          <p:cNvPr id="11" name="Rechthoek 10">
            <a:hlinkClick r:id="rId4" action="ppaction://hlinksldjump"/>
          </p:cNvPr>
          <p:cNvSpPr/>
          <p:nvPr/>
        </p:nvSpPr>
        <p:spPr>
          <a:xfrm>
            <a:off x="1765115" y="6161203"/>
            <a:ext cx="854604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Tekst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" name="Rechthoek 11">
            <a:hlinkClick r:id="rId5" action="ppaction://hlinksldjump"/>
          </p:cNvPr>
          <p:cNvSpPr/>
          <p:nvPr/>
        </p:nvSpPr>
        <p:spPr>
          <a:xfrm>
            <a:off x="3990725" y="6161203"/>
            <a:ext cx="792088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Extra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3" name="Rechthoek 12">
            <a:hlinkClick r:id="rId6" action="ppaction://hlinksldjump"/>
          </p:cNvPr>
          <p:cNvSpPr/>
          <p:nvPr/>
        </p:nvSpPr>
        <p:spPr>
          <a:xfrm>
            <a:off x="539552" y="6161203"/>
            <a:ext cx="1080120" cy="36004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Vorige</a:t>
            </a:r>
            <a:endParaRPr lang="nl-NL" dirty="0"/>
          </a:p>
        </p:txBody>
      </p:sp>
      <p:sp>
        <p:nvSpPr>
          <p:cNvPr id="14" name="Rechthoek 13">
            <a:hlinkClick r:id="" action="ppaction://noaction"/>
          </p:cNvPr>
          <p:cNvSpPr/>
          <p:nvPr/>
        </p:nvSpPr>
        <p:spPr>
          <a:xfrm>
            <a:off x="7515015" y="6157073"/>
            <a:ext cx="1080120" cy="3683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Volgende</a:t>
            </a:r>
            <a:endParaRPr lang="nl-NL" dirty="0"/>
          </a:p>
        </p:txBody>
      </p:sp>
      <p:sp>
        <p:nvSpPr>
          <p:cNvPr id="15" name="Rechthoek 14">
            <a:hlinkClick r:id="rId7" action="ppaction://hlinksldjump"/>
          </p:cNvPr>
          <p:cNvSpPr/>
          <p:nvPr/>
        </p:nvSpPr>
        <p:spPr>
          <a:xfrm>
            <a:off x="4928256" y="6157073"/>
            <a:ext cx="1215752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Vragen</a:t>
            </a:r>
            <a:endParaRPr lang="nl-NL" dirty="0"/>
          </a:p>
        </p:txBody>
      </p:sp>
      <p:sp>
        <p:nvSpPr>
          <p:cNvPr id="16" name="Tijdelijke aanduiding voor inhoud 2"/>
          <p:cNvSpPr txBox="1">
            <a:spLocks/>
          </p:cNvSpPr>
          <p:nvPr/>
        </p:nvSpPr>
        <p:spPr>
          <a:xfrm>
            <a:off x="467544" y="1380075"/>
            <a:ext cx="8229600" cy="42091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l-GR" sz="2000" dirty="0"/>
              <a:t>Καὶ μὴν καλῶς γε </a:t>
            </a:r>
            <a:r>
              <a:rPr lang="el-GR" sz="2000" dirty="0">
                <a:solidFill>
                  <a:srgbClr val="FF0000"/>
                </a:solidFill>
              </a:rPr>
              <a:t>εἶπες</a:t>
            </a:r>
            <a:r>
              <a:rPr lang="el-GR" sz="2000" dirty="0"/>
              <a:t>, </a:t>
            </a:r>
            <a:r>
              <a:rPr lang="el-GR" sz="2000" u="sng" dirty="0">
                <a:solidFill>
                  <a:srgbClr val="FF0000"/>
                </a:solidFill>
              </a:rPr>
              <a:t>φάναι</a:t>
            </a:r>
            <a:r>
              <a:rPr lang="el-GR" sz="2000" dirty="0"/>
              <a:t>, ὦ Ἀγάθων. Ἀλλὰ </a:t>
            </a:r>
            <a:r>
              <a:rPr lang="el-GR" sz="2000" dirty="0">
                <a:solidFill>
                  <a:srgbClr val="FFC000"/>
                </a:solidFill>
              </a:rPr>
              <a:t>σμικρὸν</a:t>
            </a:r>
            <a:r>
              <a:rPr lang="el-GR" sz="2000" dirty="0"/>
              <a:t> ἔτι </a:t>
            </a:r>
            <a:r>
              <a:rPr lang="el-GR" sz="2000" dirty="0">
                <a:solidFill>
                  <a:srgbClr val="FF0000"/>
                </a:solidFill>
              </a:rPr>
              <a:t>εἰπέ</a:t>
            </a:r>
            <a:r>
              <a:rPr lang="nl-NL" sz="2000" dirty="0"/>
              <a:t>·</a:t>
            </a:r>
            <a:r>
              <a:rPr lang="el-GR" sz="2000" dirty="0"/>
              <a:t> </a:t>
            </a:r>
            <a:r>
              <a:rPr lang="el-GR" sz="2000" dirty="0">
                <a:solidFill>
                  <a:srgbClr val="0070C0"/>
                </a:solidFill>
              </a:rPr>
              <a:t>τἀγαθὰ</a:t>
            </a:r>
            <a:r>
              <a:rPr lang="el-GR" sz="2000" dirty="0"/>
              <a:t> οὐ καὶ </a:t>
            </a:r>
            <a:r>
              <a:rPr lang="el-GR" sz="2000" dirty="0">
                <a:solidFill>
                  <a:srgbClr val="0070C0"/>
                </a:solidFill>
              </a:rPr>
              <a:t>καλὰ</a:t>
            </a:r>
            <a:r>
              <a:rPr lang="el-GR" sz="2000" dirty="0"/>
              <a:t> </a:t>
            </a:r>
            <a:r>
              <a:rPr lang="el-GR" sz="2000" dirty="0">
                <a:solidFill>
                  <a:srgbClr val="FF0000"/>
                </a:solidFill>
              </a:rPr>
              <a:t>δοκεῖ</a:t>
            </a:r>
            <a:r>
              <a:rPr lang="el-GR" sz="2000" dirty="0"/>
              <a:t> σοι </a:t>
            </a:r>
            <a:r>
              <a:rPr lang="el-GR" sz="2000" dirty="0">
                <a:solidFill>
                  <a:srgbClr val="FF0000"/>
                </a:solidFill>
              </a:rPr>
              <a:t>εἶναι</a:t>
            </a:r>
            <a:r>
              <a:rPr lang="el-GR" sz="2000" dirty="0"/>
              <a:t>; 305 Ἔμοιγε. </a:t>
            </a:r>
            <a:r>
              <a:rPr lang="el-GR" sz="2000" b="1" i="1" dirty="0"/>
              <a:t>Εἰ</a:t>
            </a:r>
            <a:r>
              <a:rPr lang="el-GR" sz="2000" i="1" dirty="0"/>
              <a:t> ἄρα </a:t>
            </a:r>
            <a:r>
              <a:rPr lang="el-GR" sz="2000" i="1" dirty="0">
                <a:solidFill>
                  <a:srgbClr val="0070C0"/>
                </a:solidFill>
              </a:rPr>
              <a:t>ὁ Ἔρως </a:t>
            </a:r>
            <a:r>
              <a:rPr lang="el-GR" sz="2000" i="1" dirty="0"/>
              <a:t>τῶν καλῶν </a:t>
            </a:r>
            <a:r>
              <a:rPr lang="el-GR" sz="2000" i="1" dirty="0">
                <a:solidFill>
                  <a:srgbClr val="0070C0"/>
                </a:solidFill>
              </a:rPr>
              <a:t>ἐνδεής</a:t>
            </a:r>
            <a:r>
              <a:rPr lang="el-GR" sz="2000" i="1" dirty="0"/>
              <a:t> </a:t>
            </a:r>
            <a:r>
              <a:rPr lang="el-GR" sz="2000" i="1" dirty="0">
                <a:solidFill>
                  <a:srgbClr val="FF0000"/>
                </a:solidFill>
              </a:rPr>
              <a:t>ἐστι</a:t>
            </a:r>
            <a:r>
              <a:rPr lang="el-GR" sz="2000" i="1" dirty="0"/>
              <a:t>, </a:t>
            </a:r>
            <a:r>
              <a:rPr lang="el-GR" sz="2000" i="1" dirty="0">
                <a:solidFill>
                  <a:srgbClr val="0070C0"/>
                </a:solidFill>
              </a:rPr>
              <a:t>τὰ</a:t>
            </a:r>
            <a:r>
              <a:rPr lang="el-GR" sz="2000" i="1" dirty="0"/>
              <a:t> δὲ </a:t>
            </a:r>
            <a:r>
              <a:rPr lang="el-GR" sz="2000" i="1" dirty="0">
                <a:solidFill>
                  <a:srgbClr val="0070C0"/>
                </a:solidFill>
              </a:rPr>
              <a:t>ἀγαθὰ καλά</a:t>
            </a:r>
            <a:r>
              <a:rPr lang="el-GR" sz="2000" dirty="0"/>
              <a:t>, κἂν τῶν  ἀγαθῶν </a:t>
            </a:r>
            <a:r>
              <a:rPr lang="el-GR" sz="2000" dirty="0">
                <a:solidFill>
                  <a:srgbClr val="0070C0"/>
                </a:solidFill>
              </a:rPr>
              <a:t>ἐνδεὴς</a:t>
            </a:r>
            <a:r>
              <a:rPr lang="el-GR" sz="2000" dirty="0"/>
              <a:t> </a:t>
            </a:r>
            <a:r>
              <a:rPr lang="el-GR" sz="2000" dirty="0">
                <a:solidFill>
                  <a:srgbClr val="FF0000"/>
                </a:solidFill>
              </a:rPr>
              <a:t>εἴη</a:t>
            </a:r>
            <a:r>
              <a:rPr lang="el-GR" sz="2000" dirty="0"/>
              <a:t>. </a:t>
            </a:r>
            <a:r>
              <a:rPr lang="el-GR" sz="2000" dirty="0">
                <a:solidFill>
                  <a:srgbClr val="0070C0"/>
                </a:solidFill>
              </a:rPr>
              <a:t>Ἐγώ</a:t>
            </a:r>
            <a:r>
              <a:rPr lang="el-GR" sz="2000" dirty="0"/>
              <a:t>, </a:t>
            </a:r>
            <a:r>
              <a:rPr lang="el-GR" sz="2000" u="sng" dirty="0">
                <a:solidFill>
                  <a:srgbClr val="FF0000"/>
                </a:solidFill>
              </a:rPr>
              <a:t>φάναι</a:t>
            </a:r>
            <a:r>
              <a:rPr lang="el-GR" sz="2000" dirty="0"/>
              <a:t>, ὦ Σώκρατες, σοὶ οὐκ ἂν </a:t>
            </a:r>
            <a:r>
              <a:rPr lang="el-GR" sz="2000" dirty="0">
                <a:solidFill>
                  <a:srgbClr val="FF0000"/>
                </a:solidFill>
              </a:rPr>
              <a:t>δυναίμην ἀντιλέγειν</a:t>
            </a:r>
            <a:r>
              <a:rPr lang="el-GR" sz="2000" dirty="0"/>
              <a:t>, ἀλλ᾽ οὕτως </a:t>
            </a:r>
            <a:r>
              <a:rPr lang="el-GR" sz="2000" dirty="0">
                <a:solidFill>
                  <a:srgbClr val="FF0000"/>
                </a:solidFill>
              </a:rPr>
              <a:t>ἐχέτω</a:t>
            </a:r>
            <a:r>
              <a:rPr lang="el-GR" sz="2000" dirty="0"/>
              <a:t> </a:t>
            </a:r>
            <a:r>
              <a:rPr lang="el-GR" sz="2000" b="1" i="1" dirty="0"/>
              <a:t>ὡς</a:t>
            </a:r>
            <a:r>
              <a:rPr lang="el-GR" sz="2000" i="1" dirty="0"/>
              <a:t> </a:t>
            </a:r>
            <a:r>
              <a:rPr lang="el-GR" sz="2000" i="1" dirty="0">
                <a:solidFill>
                  <a:srgbClr val="0070C0"/>
                </a:solidFill>
              </a:rPr>
              <a:t>σὺ</a:t>
            </a:r>
            <a:r>
              <a:rPr lang="el-GR" sz="2000" i="1" dirty="0"/>
              <a:t> </a:t>
            </a:r>
            <a:r>
              <a:rPr lang="el-GR" sz="2000" i="1" dirty="0">
                <a:solidFill>
                  <a:srgbClr val="FF0000"/>
                </a:solidFill>
              </a:rPr>
              <a:t>λέγεις</a:t>
            </a:r>
            <a:r>
              <a:rPr lang="el-GR" sz="2000" dirty="0"/>
              <a:t>. 310 Οὐ μὲν οὖν τῇ ἀληθείᾳ, </a:t>
            </a:r>
            <a:r>
              <a:rPr lang="el-GR" sz="2000" u="sng" dirty="0">
                <a:solidFill>
                  <a:srgbClr val="FF0000"/>
                </a:solidFill>
              </a:rPr>
              <a:t>φάναι</a:t>
            </a:r>
            <a:r>
              <a:rPr lang="el-GR" sz="2000" dirty="0"/>
              <a:t>, ὦ φιλούμενε Ἀγάθων, </a:t>
            </a:r>
            <a:r>
              <a:rPr lang="el-GR" sz="2000" dirty="0">
                <a:solidFill>
                  <a:srgbClr val="FF0000"/>
                </a:solidFill>
              </a:rPr>
              <a:t>δύνασαι  ἀντιλέγειν</a:t>
            </a:r>
            <a:r>
              <a:rPr lang="el-GR" sz="2000" dirty="0"/>
              <a:t>, </a:t>
            </a:r>
            <a:r>
              <a:rPr lang="el-GR" sz="2000" b="1" i="1" dirty="0"/>
              <a:t>ἐπεὶ</a:t>
            </a:r>
            <a:r>
              <a:rPr lang="el-GR" sz="2000" i="1" dirty="0"/>
              <a:t> Σωκράτει γε </a:t>
            </a:r>
            <a:r>
              <a:rPr lang="el-GR" sz="2000" i="1" dirty="0">
                <a:solidFill>
                  <a:srgbClr val="0070C0"/>
                </a:solidFill>
              </a:rPr>
              <a:t>οὐδὲν</a:t>
            </a:r>
            <a:r>
              <a:rPr lang="el-GR" sz="2000" i="1" dirty="0"/>
              <a:t> </a:t>
            </a:r>
            <a:r>
              <a:rPr lang="el-GR" sz="2000" i="1" dirty="0">
                <a:solidFill>
                  <a:srgbClr val="0070C0"/>
                </a:solidFill>
              </a:rPr>
              <a:t>χαλεπόν</a:t>
            </a:r>
            <a:r>
              <a:rPr lang="el-GR" sz="2000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03173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nl-NL" sz="3600" dirty="0" smtClean="0"/>
              <a:t>6.4 Agathon ondervraagd</a:t>
            </a:r>
            <a:br>
              <a:rPr lang="nl-NL" sz="3600" dirty="0" smtClean="0"/>
            </a:br>
            <a:r>
              <a:rPr lang="nl-NL" sz="3600" dirty="0" smtClean="0"/>
              <a:t>hfdst. 6.303-311</a:t>
            </a:r>
            <a:endParaRPr lang="nl-NL" sz="3600" dirty="0"/>
          </a:p>
        </p:txBody>
      </p:sp>
      <p:sp>
        <p:nvSpPr>
          <p:cNvPr id="9" name="Rechthoek 8">
            <a:hlinkClick r:id="rId3" action="ppaction://hlinksldjump"/>
          </p:cNvPr>
          <p:cNvSpPr/>
          <p:nvPr/>
        </p:nvSpPr>
        <p:spPr>
          <a:xfrm>
            <a:off x="6289451" y="6157073"/>
            <a:ext cx="1080120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Vertaling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0" name="Rechthoek 9">
            <a:hlinkClick r:id="rId4" action="ppaction://hlinksldjump"/>
          </p:cNvPr>
          <p:cNvSpPr/>
          <p:nvPr/>
        </p:nvSpPr>
        <p:spPr>
          <a:xfrm>
            <a:off x="2765162" y="6157073"/>
            <a:ext cx="1080120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Structuur</a:t>
            </a:r>
            <a:endParaRPr lang="nl-NL" dirty="0"/>
          </a:p>
        </p:txBody>
      </p:sp>
      <p:sp>
        <p:nvSpPr>
          <p:cNvPr id="11" name="Rechthoek 10">
            <a:hlinkClick r:id="rId5" action="ppaction://hlinksldjump"/>
          </p:cNvPr>
          <p:cNvSpPr/>
          <p:nvPr/>
        </p:nvSpPr>
        <p:spPr>
          <a:xfrm>
            <a:off x="1765115" y="6161203"/>
            <a:ext cx="854604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Tekst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" name="Rechthoek 11">
            <a:hlinkClick r:id="rId6" action="ppaction://hlinksldjump"/>
          </p:cNvPr>
          <p:cNvSpPr/>
          <p:nvPr/>
        </p:nvSpPr>
        <p:spPr>
          <a:xfrm>
            <a:off x="3990725" y="6161203"/>
            <a:ext cx="792088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Extra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3" name="Rechthoek 12">
            <a:hlinkClick r:id="rId7" action="ppaction://hlinksldjump"/>
          </p:cNvPr>
          <p:cNvSpPr/>
          <p:nvPr/>
        </p:nvSpPr>
        <p:spPr>
          <a:xfrm>
            <a:off x="539552" y="6161203"/>
            <a:ext cx="1080120" cy="36004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Vorige</a:t>
            </a:r>
            <a:endParaRPr lang="nl-NL" dirty="0"/>
          </a:p>
        </p:txBody>
      </p:sp>
      <p:sp>
        <p:nvSpPr>
          <p:cNvPr id="14" name="Rechthoek 13">
            <a:hlinkClick r:id="" action="ppaction://noaction"/>
          </p:cNvPr>
          <p:cNvSpPr/>
          <p:nvPr/>
        </p:nvSpPr>
        <p:spPr>
          <a:xfrm>
            <a:off x="7515015" y="6157073"/>
            <a:ext cx="1080120" cy="3683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Volgende</a:t>
            </a:r>
            <a:endParaRPr lang="nl-NL" dirty="0"/>
          </a:p>
        </p:txBody>
      </p:sp>
      <p:sp>
        <p:nvSpPr>
          <p:cNvPr id="15" name="Rechthoek 14">
            <a:hlinkClick r:id="rId8" action="ppaction://hlinksldjump"/>
          </p:cNvPr>
          <p:cNvSpPr/>
          <p:nvPr/>
        </p:nvSpPr>
        <p:spPr>
          <a:xfrm>
            <a:off x="4928256" y="6157073"/>
            <a:ext cx="1215752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Vragen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6" name="Tijdelijke aanduiding voor inhoud 2"/>
          <p:cNvSpPr txBox="1">
            <a:spLocks/>
          </p:cNvSpPr>
          <p:nvPr/>
        </p:nvSpPr>
        <p:spPr>
          <a:xfrm>
            <a:off x="467544" y="1380075"/>
            <a:ext cx="8229600" cy="4781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l-GR" sz="2000" dirty="0" err="1" smtClean="0">
                <a:solidFill>
                  <a:srgbClr val="92D050"/>
                </a:solidFill>
              </a:rPr>
              <a:t>Καὶ</a:t>
            </a:r>
            <a:r>
              <a:rPr lang="el-GR" sz="2000" dirty="0" smtClean="0">
                <a:solidFill>
                  <a:srgbClr val="92D050"/>
                </a:solidFill>
              </a:rPr>
              <a:t> </a:t>
            </a:r>
            <a:r>
              <a:rPr lang="el-GR" sz="2000" dirty="0" err="1" smtClean="0">
                <a:solidFill>
                  <a:srgbClr val="92D050"/>
                </a:solidFill>
              </a:rPr>
              <a:t>μὴν</a:t>
            </a:r>
            <a:r>
              <a:rPr lang="el-GR" sz="2000" dirty="0" smtClean="0">
                <a:solidFill>
                  <a:srgbClr val="92D050"/>
                </a:solidFill>
              </a:rPr>
              <a:t> </a:t>
            </a:r>
            <a:r>
              <a:rPr lang="el-GR" sz="2000" dirty="0" err="1" smtClean="0">
                <a:solidFill>
                  <a:srgbClr val="92D050"/>
                </a:solidFill>
              </a:rPr>
              <a:t>καλῶς</a:t>
            </a:r>
            <a:r>
              <a:rPr lang="el-GR" sz="2000" dirty="0" smtClean="0">
                <a:solidFill>
                  <a:srgbClr val="92D050"/>
                </a:solidFill>
              </a:rPr>
              <a:t> </a:t>
            </a:r>
            <a:r>
              <a:rPr lang="el-GR" sz="2000" dirty="0" err="1" smtClean="0">
                <a:solidFill>
                  <a:srgbClr val="92D050"/>
                </a:solidFill>
              </a:rPr>
              <a:t>γε</a:t>
            </a:r>
            <a:r>
              <a:rPr lang="el-GR" sz="2000" dirty="0" smtClean="0">
                <a:solidFill>
                  <a:srgbClr val="92D050"/>
                </a:solidFill>
              </a:rPr>
              <a:t> </a:t>
            </a:r>
            <a:r>
              <a:rPr lang="el-GR" sz="2000" dirty="0" err="1" smtClean="0">
                <a:solidFill>
                  <a:srgbClr val="92D050"/>
                </a:solidFill>
              </a:rPr>
              <a:t>εἶπες</a:t>
            </a:r>
            <a:r>
              <a:rPr lang="el-GR" sz="2000" dirty="0" smtClean="0"/>
              <a:t>, </a:t>
            </a:r>
            <a:r>
              <a:rPr lang="el-GR" sz="2000" dirty="0" err="1" smtClean="0"/>
              <a:t>φάναι</a:t>
            </a:r>
            <a:r>
              <a:rPr lang="el-GR" sz="2000" dirty="0" smtClean="0"/>
              <a:t>, ὦ </a:t>
            </a:r>
            <a:r>
              <a:rPr lang="el-GR" sz="2000" dirty="0" err="1" smtClean="0"/>
              <a:t>Ἀγάθων</a:t>
            </a:r>
            <a:r>
              <a:rPr lang="el-GR" sz="2000" dirty="0" smtClean="0"/>
              <a:t>. </a:t>
            </a:r>
            <a:r>
              <a:rPr lang="el-GR" sz="2000" dirty="0" err="1" smtClean="0"/>
              <a:t>Ἀλλὰ</a:t>
            </a:r>
            <a:r>
              <a:rPr lang="el-GR" sz="2000" dirty="0" smtClean="0"/>
              <a:t> </a:t>
            </a:r>
            <a:r>
              <a:rPr lang="el-GR" sz="2000" dirty="0" err="1" smtClean="0"/>
              <a:t>σμικρὸν</a:t>
            </a:r>
            <a:r>
              <a:rPr lang="el-GR" sz="2000" dirty="0" smtClean="0"/>
              <a:t> </a:t>
            </a:r>
            <a:r>
              <a:rPr lang="el-GR" sz="2000" dirty="0" err="1" smtClean="0"/>
              <a:t>ἔτι</a:t>
            </a:r>
            <a:r>
              <a:rPr lang="el-GR" sz="2000" dirty="0" smtClean="0"/>
              <a:t> </a:t>
            </a:r>
            <a:r>
              <a:rPr lang="el-GR" sz="2000" dirty="0" err="1" smtClean="0"/>
              <a:t>εἰπέ</a:t>
            </a:r>
            <a:r>
              <a:rPr lang="nl-NL" sz="2000" dirty="0" smtClean="0"/>
              <a:t>·</a:t>
            </a:r>
            <a:r>
              <a:rPr lang="el-GR" sz="2000" dirty="0" smtClean="0"/>
              <a:t> </a:t>
            </a:r>
            <a:r>
              <a:rPr lang="el-GR" sz="2000" dirty="0" err="1" smtClean="0"/>
              <a:t>τἀγαθὰ</a:t>
            </a:r>
            <a:r>
              <a:rPr lang="el-GR" sz="2000" dirty="0" smtClean="0"/>
              <a:t> </a:t>
            </a:r>
            <a:r>
              <a:rPr lang="el-GR" sz="2000" dirty="0" err="1" smtClean="0"/>
              <a:t>οὐ</a:t>
            </a:r>
            <a:r>
              <a:rPr lang="el-GR" sz="2000" dirty="0" smtClean="0"/>
              <a:t> </a:t>
            </a:r>
            <a:r>
              <a:rPr lang="el-GR" sz="2000" dirty="0" err="1" smtClean="0"/>
              <a:t>καὶ</a:t>
            </a:r>
            <a:r>
              <a:rPr lang="el-GR" sz="2000" dirty="0" smtClean="0"/>
              <a:t> </a:t>
            </a:r>
            <a:r>
              <a:rPr lang="el-GR" sz="2000" dirty="0" err="1" smtClean="0"/>
              <a:t>καλὰ</a:t>
            </a:r>
            <a:r>
              <a:rPr lang="el-GR" sz="2000" dirty="0" smtClean="0"/>
              <a:t> </a:t>
            </a:r>
            <a:r>
              <a:rPr lang="el-GR" sz="2000" dirty="0" err="1" smtClean="0"/>
              <a:t>δοκεῖ</a:t>
            </a:r>
            <a:r>
              <a:rPr lang="el-GR" sz="2000" dirty="0" smtClean="0"/>
              <a:t> σοι </a:t>
            </a:r>
            <a:r>
              <a:rPr lang="el-GR" sz="2000" dirty="0" err="1" smtClean="0"/>
              <a:t>εἶναι</a:t>
            </a:r>
            <a:r>
              <a:rPr lang="el-GR" sz="2000" dirty="0" smtClean="0"/>
              <a:t>; 305 </a:t>
            </a:r>
            <a:r>
              <a:rPr lang="el-GR" sz="2000" dirty="0" err="1" smtClean="0"/>
              <a:t>Ἔμοιγε</a:t>
            </a:r>
            <a:r>
              <a:rPr lang="el-GR" sz="2000" dirty="0" smtClean="0"/>
              <a:t>. </a:t>
            </a:r>
            <a:r>
              <a:rPr lang="el-GR" sz="2000" dirty="0" err="1" smtClean="0"/>
              <a:t>Εἰ</a:t>
            </a:r>
            <a:r>
              <a:rPr lang="el-GR" sz="2000" dirty="0" smtClean="0"/>
              <a:t> </a:t>
            </a:r>
            <a:r>
              <a:rPr lang="el-GR" sz="2000" dirty="0" err="1" smtClean="0"/>
              <a:t>ἄρα</a:t>
            </a:r>
            <a:r>
              <a:rPr lang="el-GR" sz="2000" dirty="0" smtClean="0"/>
              <a:t> ὁ </a:t>
            </a:r>
            <a:r>
              <a:rPr lang="el-GR" sz="2000" dirty="0" err="1" smtClean="0"/>
              <a:t>Ἔρως</a:t>
            </a:r>
            <a:r>
              <a:rPr lang="el-GR" sz="2000" dirty="0" smtClean="0"/>
              <a:t> </a:t>
            </a:r>
            <a:r>
              <a:rPr lang="el-GR" sz="2000" dirty="0" err="1" smtClean="0"/>
              <a:t>τῶν</a:t>
            </a:r>
            <a:r>
              <a:rPr lang="el-GR" sz="2000" dirty="0" smtClean="0"/>
              <a:t> </a:t>
            </a:r>
            <a:r>
              <a:rPr lang="el-GR" sz="2000" dirty="0" err="1" smtClean="0"/>
              <a:t>καλῶν</a:t>
            </a:r>
            <a:r>
              <a:rPr lang="el-GR" sz="2000" dirty="0" smtClean="0"/>
              <a:t> </a:t>
            </a:r>
            <a:r>
              <a:rPr lang="el-GR" sz="2000" dirty="0" err="1" smtClean="0"/>
              <a:t>ἐνδεής</a:t>
            </a:r>
            <a:r>
              <a:rPr lang="el-GR" sz="2000" dirty="0" smtClean="0"/>
              <a:t> </a:t>
            </a:r>
            <a:r>
              <a:rPr lang="el-GR" sz="2000" dirty="0" err="1" smtClean="0"/>
              <a:t>ἐστι</a:t>
            </a:r>
            <a:r>
              <a:rPr lang="el-GR" sz="2000" dirty="0" smtClean="0"/>
              <a:t>, </a:t>
            </a:r>
            <a:r>
              <a:rPr lang="el-GR" sz="2000" dirty="0" err="1" smtClean="0"/>
              <a:t>τὰ</a:t>
            </a:r>
            <a:r>
              <a:rPr lang="el-GR" sz="2000" dirty="0" smtClean="0"/>
              <a:t> </a:t>
            </a:r>
            <a:r>
              <a:rPr lang="el-GR" sz="2000" dirty="0" err="1" smtClean="0"/>
              <a:t>δὲ</a:t>
            </a:r>
            <a:r>
              <a:rPr lang="el-GR" sz="2000" dirty="0" smtClean="0"/>
              <a:t> </a:t>
            </a:r>
            <a:r>
              <a:rPr lang="el-GR" sz="2000" dirty="0" err="1" smtClean="0"/>
              <a:t>ἀγαθὰ</a:t>
            </a:r>
            <a:r>
              <a:rPr lang="el-GR" sz="2000" dirty="0" smtClean="0"/>
              <a:t> καλά, </a:t>
            </a:r>
            <a:r>
              <a:rPr lang="el-GR" sz="2000" dirty="0" err="1" smtClean="0"/>
              <a:t>κἂν</a:t>
            </a:r>
            <a:r>
              <a:rPr lang="el-GR" sz="2000" dirty="0" smtClean="0"/>
              <a:t> </a:t>
            </a:r>
            <a:r>
              <a:rPr lang="el-GR" sz="2000" dirty="0" err="1" smtClean="0"/>
              <a:t>τῶν</a:t>
            </a:r>
            <a:r>
              <a:rPr lang="el-GR" sz="2000" dirty="0" smtClean="0"/>
              <a:t>  </a:t>
            </a:r>
            <a:r>
              <a:rPr lang="el-GR" sz="2000" dirty="0" err="1" smtClean="0"/>
              <a:t>ἀγαθῶν</a:t>
            </a:r>
            <a:r>
              <a:rPr lang="el-GR" sz="2000" dirty="0" smtClean="0"/>
              <a:t> </a:t>
            </a:r>
            <a:r>
              <a:rPr lang="el-GR" sz="2000" dirty="0" err="1" smtClean="0"/>
              <a:t>ἐνδεὴς</a:t>
            </a:r>
            <a:r>
              <a:rPr lang="el-GR" sz="2000" dirty="0" smtClean="0"/>
              <a:t> </a:t>
            </a:r>
            <a:r>
              <a:rPr lang="el-GR" sz="2000" dirty="0" err="1" smtClean="0"/>
              <a:t>εἴη</a:t>
            </a:r>
            <a:r>
              <a:rPr lang="el-GR" sz="2000" dirty="0" smtClean="0"/>
              <a:t>. </a:t>
            </a:r>
            <a:r>
              <a:rPr lang="el-GR" sz="2000" dirty="0" err="1" smtClean="0"/>
              <a:t>Ἐγώ</a:t>
            </a:r>
            <a:r>
              <a:rPr lang="el-GR" sz="2000" dirty="0" smtClean="0"/>
              <a:t>, </a:t>
            </a:r>
            <a:r>
              <a:rPr lang="el-GR" sz="2000" dirty="0" err="1" smtClean="0"/>
              <a:t>φάναι</a:t>
            </a:r>
            <a:r>
              <a:rPr lang="el-GR" sz="2000" dirty="0" smtClean="0"/>
              <a:t>, ὦ </a:t>
            </a:r>
            <a:r>
              <a:rPr lang="el-GR" sz="2000" dirty="0" err="1" smtClean="0"/>
              <a:t>Σώκρατες</a:t>
            </a:r>
            <a:r>
              <a:rPr lang="el-GR" sz="2000" dirty="0" smtClean="0"/>
              <a:t>, </a:t>
            </a:r>
            <a:r>
              <a:rPr lang="el-GR" sz="2000" dirty="0" err="1" smtClean="0"/>
              <a:t>σοὶ</a:t>
            </a:r>
            <a:r>
              <a:rPr lang="el-GR" sz="2000" dirty="0" smtClean="0"/>
              <a:t> </a:t>
            </a:r>
            <a:r>
              <a:rPr lang="el-GR" sz="2000" dirty="0" err="1" smtClean="0"/>
              <a:t>οὐκ</a:t>
            </a:r>
            <a:r>
              <a:rPr lang="el-GR" sz="2000" dirty="0" smtClean="0"/>
              <a:t> </a:t>
            </a:r>
            <a:r>
              <a:rPr lang="el-GR" sz="2000" dirty="0" err="1" smtClean="0"/>
              <a:t>ἂν</a:t>
            </a:r>
            <a:r>
              <a:rPr lang="el-GR" sz="2000" dirty="0" smtClean="0"/>
              <a:t> </a:t>
            </a:r>
            <a:r>
              <a:rPr lang="el-GR" sz="2000" dirty="0" err="1" smtClean="0"/>
              <a:t>δυναίμην</a:t>
            </a:r>
            <a:r>
              <a:rPr lang="el-GR" sz="2000" dirty="0" smtClean="0"/>
              <a:t> </a:t>
            </a:r>
            <a:r>
              <a:rPr lang="el-GR" sz="2000" dirty="0" err="1" smtClean="0"/>
              <a:t>ἀντιλέγειν</a:t>
            </a:r>
            <a:r>
              <a:rPr lang="el-GR" sz="2000" dirty="0" smtClean="0"/>
              <a:t>, </a:t>
            </a:r>
            <a:r>
              <a:rPr lang="el-GR" sz="2000" dirty="0" err="1" smtClean="0"/>
              <a:t>ἀλλ᾽</a:t>
            </a:r>
            <a:r>
              <a:rPr lang="el-GR" sz="2000" dirty="0" smtClean="0"/>
              <a:t> </a:t>
            </a:r>
            <a:r>
              <a:rPr lang="el-GR" sz="2000" dirty="0" err="1" smtClean="0">
                <a:solidFill>
                  <a:srgbClr val="92D050"/>
                </a:solidFill>
              </a:rPr>
              <a:t>οὕτως</a:t>
            </a:r>
            <a:r>
              <a:rPr lang="el-GR" sz="2000" dirty="0" smtClean="0">
                <a:solidFill>
                  <a:srgbClr val="92D050"/>
                </a:solidFill>
              </a:rPr>
              <a:t> </a:t>
            </a:r>
            <a:r>
              <a:rPr lang="el-GR" sz="2000" dirty="0" err="1" smtClean="0">
                <a:solidFill>
                  <a:srgbClr val="92D050"/>
                </a:solidFill>
              </a:rPr>
              <a:t>ἐχέτω</a:t>
            </a:r>
            <a:r>
              <a:rPr lang="el-GR" sz="2000" dirty="0" smtClean="0">
                <a:solidFill>
                  <a:srgbClr val="92D050"/>
                </a:solidFill>
              </a:rPr>
              <a:t> </a:t>
            </a:r>
            <a:r>
              <a:rPr lang="el-GR" sz="2000" dirty="0" err="1" smtClean="0">
                <a:solidFill>
                  <a:srgbClr val="92D050"/>
                </a:solidFill>
              </a:rPr>
              <a:t>ὡς</a:t>
            </a:r>
            <a:r>
              <a:rPr lang="el-GR" sz="2000" dirty="0" smtClean="0">
                <a:solidFill>
                  <a:srgbClr val="92D050"/>
                </a:solidFill>
              </a:rPr>
              <a:t> </a:t>
            </a:r>
            <a:r>
              <a:rPr lang="el-GR" sz="2000" dirty="0" err="1" smtClean="0">
                <a:solidFill>
                  <a:srgbClr val="92D050"/>
                </a:solidFill>
              </a:rPr>
              <a:t>σὺ</a:t>
            </a:r>
            <a:r>
              <a:rPr lang="el-GR" sz="2000" dirty="0" smtClean="0">
                <a:solidFill>
                  <a:srgbClr val="92D050"/>
                </a:solidFill>
              </a:rPr>
              <a:t> λέγεις</a:t>
            </a:r>
            <a:r>
              <a:rPr lang="nl-NL" sz="2000" dirty="0" smtClean="0">
                <a:solidFill>
                  <a:srgbClr val="92D050"/>
                </a:solidFill>
              </a:rPr>
              <a:t> (2)</a:t>
            </a:r>
            <a:r>
              <a:rPr lang="el-GR" sz="2000" dirty="0" smtClean="0"/>
              <a:t>. 310 </a:t>
            </a:r>
            <a:r>
              <a:rPr lang="el-GR" sz="2000" dirty="0" err="1" smtClean="0"/>
              <a:t>Οὐ</a:t>
            </a:r>
            <a:r>
              <a:rPr lang="el-GR" sz="2000" dirty="0" smtClean="0"/>
              <a:t> </a:t>
            </a:r>
            <a:r>
              <a:rPr lang="el-GR" sz="2000" dirty="0" err="1" smtClean="0"/>
              <a:t>μὲν</a:t>
            </a:r>
            <a:r>
              <a:rPr lang="el-GR" sz="2000" dirty="0" smtClean="0"/>
              <a:t> </a:t>
            </a:r>
            <a:r>
              <a:rPr lang="el-GR" sz="2000" dirty="0" err="1" smtClean="0"/>
              <a:t>οὖν</a:t>
            </a:r>
            <a:r>
              <a:rPr lang="el-GR" sz="2000" dirty="0" smtClean="0"/>
              <a:t> </a:t>
            </a:r>
            <a:r>
              <a:rPr lang="el-GR" sz="2000" dirty="0" err="1" smtClean="0"/>
              <a:t>τῇ</a:t>
            </a:r>
            <a:r>
              <a:rPr lang="el-GR" sz="2000" dirty="0" smtClean="0"/>
              <a:t> </a:t>
            </a:r>
            <a:r>
              <a:rPr lang="el-GR" sz="2000" dirty="0" err="1" smtClean="0"/>
              <a:t>ἀληθείᾳ</a:t>
            </a:r>
            <a:r>
              <a:rPr lang="el-GR" sz="2000" dirty="0" smtClean="0"/>
              <a:t>, </a:t>
            </a:r>
            <a:r>
              <a:rPr lang="el-GR" sz="2000" dirty="0" err="1" smtClean="0"/>
              <a:t>φάναι</a:t>
            </a:r>
            <a:r>
              <a:rPr lang="el-GR" sz="2000" dirty="0" smtClean="0"/>
              <a:t>, ὦ </a:t>
            </a:r>
            <a:r>
              <a:rPr lang="el-GR" sz="2000" dirty="0" err="1" smtClean="0"/>
              <a:t>φιλούμενε</a:t>
            </a:r>
            <a:r>
              <a:rPr lang="el-GR" sz="2000" dirty="0" smtClean="0"/>
              <a:t> </a:t>
            </a:r>
            <a:r>
              <a:rPr lang="el-GR" sz="2000" dirty="0" err="1" smtClean="0"/>
              <a:t>Ἀγάθων</a:t>
            </a:r>
            <a:r>
              <a:rPr lang="el-GR" sz="2000" dirty="0" smtClean="0"/>
              <a:t>, δύνασαι  </a:t>
            </a:r>
            <a:r>
              <a:rPr lang="el-GR" sz="2000" dirty="0" err="1" smtClean="0"/>
              <a:t>ἀντιλέγειν</a:t>
            </a:r>
            <a:r>
              <a:rPr lang="el-GR" sz="2000" dirty="0" smtClean="0"/>
              <a:t>, </a:t>
            </a:r>
            <a:r>
              <a:rPr lang="el-GR" sz="2000" dirty="0" err="1" smtClean="0"/>
              <a:t>ἐπεὶ</a:t>
            </a:r>
            <a:r>
              <a:rPr lang="el-GR" sz="2000" dirty="0" smtClean="0"/>
              <a:t> </a:t>
            </a:r>
            <a:r>
              <a:rPr lang="el-GR" sz="2000" dirty="0" err="1" smtClean="0"/>
              <a:t>Σωκράτει</a:t>
            </a:r>
            <a:r>
              <a:rPr lang="el-GR" sz="2000" dirty="0" smtClean="0"/>
              <a:t> </a:t>
            </a:r>
            <a:r>
              <a:rPr lang="el-GR" sz="2000" dirty="0" err="1" smtClean="0"/>
              <a:t>γε</a:t>
            </a:r>
            <a:r>
              <a:rPr lang="el-GR" sz="2000" dirty="0" smtClean="0"/>
              <a:t> </a:t>
            </a:r>
            <a:r>
              <a:rPr lang="el-GR" sz="2000" dirty="0" err="1" smtClean="0"/>
              <a:t>οὐδὲν</a:t>
            </a:r>
            <a:r>
              <a:rPr lang="el-GR" sz="2000" dirty="0" smtClean="0"/>
              <a:t> </a:t>
            </a:r>
            <a:r>
              <a:rPr lang="el-GR" sz="2000" dirty="0" err="1" smtClean="0"/>
              <a:t>χαλεπόν</a:t>
            </a:r>
            <a:r>
              <a:rPr lang="el-GR" sz="2000" dirty="0" smtClean="0"/>
              <a:t>.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endParaRPr lang="nl-NL" sz="1600" dirty="0" smtClean="0">
              <a:solidFill>
                <a:srgbClr val="000000"/>
              </a:solidFill>
              <a:latin typeface="Palatino Linotype" panose="02040502050505030304" pitchFamily="18" charset="0"/>
              <a:ea typeface="Times New Roman"/>
              <a:cs typeface="Times-Roman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nl-NL" sz="1600" dirty="0" smtClean="0">
                <a:solidFill>
                  <a:srgbClr val="000000"/>
                </a:solidFill>
                <a:latin typeface="Palatino Linotype" panose="02040502050505030304" pitchFamily="18" charset="0"/>
                <a:ea typeface="Times New Roman"/>
                <a:cs typeface="Times-Roman"/>
              </a:rPr>
              <a:t>Wanneer was dit? Citeer als antwoord een Grieks tekstelement uit het voorafgaande.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nl-NL" sz="1600" dirty="0" smtClean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/>
                <a:cs typeface="Times-Roman"/>
              </a:rPr>
              <a:t>Is Agathon echt overtuigd, denk je? Leg je antwoord uit. </a:t>
            </a:r>
            <a:r>
              <a:rPr lang="nl-NL" sz="1600" smtClean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/>
                <a:cs typeface="Times-Roman"/>
              </a:rPr>
              <a:t>Welke Griekse term past het beste bij zijn gevoelens?</a:t>
            </a:r>
            <a:endParaRPr lang="nl-NL" sz="1600" dirty="0" smtClean="0">
              <a:solidFill>
                <a:srgbClr val="000000"/>
              </a:solidFill>
              <a:effectLst/>
              <a:latin typeface="Palatino Linotype" panose="02040502050505030304" pitchFamily="18" charset="0"/>
              <a:ea typeface="Times New Roman"/>
              <a:cs typeface="Times-Roman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endParaRPr lang="la-Latn" sz="1600" dirty="0">
              <a:solidFill>
                <a:srgbClr val="000000"/>
              </a:solidFill>
              <a:effectLst/>
              <a:latin typeface="Palatino Linotype" panose="02040502050505030304" pitchFamily="18" charset="0"/>
              <a:ea typeface="Times New Roman"/>
              <a:cs typeface="Times-Roman"/>
            </a:endParaRPr>
          </a:p>
        </p:txBody>
      </p:sp>
    </p:spTree>
    <p:extLst>
      <p:ext uri="{BB962C8B-B14F-4D97-AF65-F5344CB8AC3E}">
        <p14:creationId xmlns:p14="http://schemas.microsoft.com/office/powerpoint/2010/main" val="908386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nl-NL" sz="3600" dirty="0" smtClean="0"/>
              <a:t>6.4 Agathon ondervraagd</a:t>
            </a:r>
            <a:br>
              <a:rPr lang="nl-NL" sz="3600" dirty="0" smtClean="0"/>
            </a:br>
            <a:r>
              <a:rPr lang="nl-NL" sz="3600" dirty="0" smtClean="0"/>
              <a:t>hfdst. 6.303-311</a:t>
            </a:r>
            <a:endParaRPr lang="nl-NL" sz="3600" dirty="0"/>
          </a:p>
        </p:txBody>
      </p:sp>
      <p:sp>
        <p:nvSpPr>
          <p:cNvPr id="9" name="Rechthoek 8">
            <a:hlinkClick r:id="rId2" action="ppaction://hlinksldjump"/>
          </p:cNvPr>
          <p:cNvSpPr/>
          <p:nvPr/>
        </p:nvSpPr>
        <p:spPr>
          <a:xfrm>
            <a:off x="6289451" y="6157073"/>
            <a:ext cx="1080120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Vertaling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0" name="Rechthoek 9">
            <a:hlinkClick r:id="rId3" action="ppaction://hlinksldjump"/>
          </p:cNvPr>
          <p:cNvSpPr/>
          <p:nvPr/>
        </p:nvSpPr>
        <p:spPr>
          <a:xfrm>
            <a:off x="2765162" y="6157073"/>
            <a:ext cx="1080120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Structuur</a:t>
            </a:r>
            <a:endParaRPr lang="nl-NL" dirty="0"/>
          </a:p>
        </p:txBody>
      </p:sp>
      <p:sp>
        <p:nvSpPr>
          <p:cNvPr id="11" name="Rechthoek 10">
            <a:hlinkClick r:id="rId4" action="ppaction://hlinksldjump"/>
          </p:cNvPr>
          <p:cNvSpPr/>
          <p:nvPr/>
        </p:nvSpPr>
        <p:spPr>
          <a:xfrm>
            <a:off x="1765115" y="6161203"/>
            <a:ext cx="854604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Tekst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" name="Rechthoek 11">
            <a:hlinkClick r:id="rId5" action="ppaction://hlinksldjump"/>
          </p:cNvPr>
          <p:cNvSpPr/>
          <p:nvPr/>
        </p:nvSpPr>
        <p:spPr>
          <a:xfrm>
            <a:off x="3990725" y="6161203"/>
            <a:ext cx="792088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Extra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3" name="Rechthoek 12">
            <a:hlinkClick r:id="rId6" action="ppaction://hlinksldjump"/>
          </p:cNvPr>
          <p:cNvSpPr/>
          <p:nvPr/>
        </p:nvSpPr>
        <p:spPr>
          <a:xfrm>
            <a:off x="539552" y="6161203"/>
            <a:ext cx="1080120" cy="36004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Vorige</a:t>
            </a:r>
            <a:endParaRPr lang="nl-NL" dirty="0"/>
          </a:p>
        </p:txBody>
      </p:sp>
      <p:sp>
        <p:nvSpPr>
          <p:cNvPr id="14" name="Rechthoek 13">
            <a:hlinkClick r:id="" action="ppaction://noaction"/>
          </p:cNvPr>
          <p:cNvSpPr/>
          <p:nvPr/>
        </p:nvSpPr>
        <p:spPr>
          <a:xfrm>
            <a:off x="7515015" y="6157073"/>
            <a:ext cx="1080120" cy="3683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Volgende</a:t>
            </a:r>
            <a:endParaRPr lang="nl-NL" dirty="0"/>
          </a:p>
        </p:txBody>
      </p:sp>
      <p:sp>
        <p:nvSpPr>
          <p:cNvPr id="15" name="Rechthoek 14">
            <a:hlinkClick r:id="rId7" action="ppaction://hlinksldjump"/>
          </p:cNvPr>
          <p:cNvSpPr/>
          <p:nvPr/>
        </p:nvSpPr>
        <p:spPr>
          <a:xfrm>
            <a:off x="4928256" y="6157073"/>
            <a:ext cx="1215752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Vragen</a:t>
            </a:r>
            <a:endParaRPr lang="nl-NL" dirty="0"/>
          </a:p>
        </p:txBody>
      </p:sp>
      <p:sp>
        <p:nvSpPr>
          <p:cNvPr id="16" name="Tijdelijke aanduiding voor inhoud 2"/>
          <p:cNvSpPr txBox="1">
            <a:spLocks/>
          </p:cNvSpPr>
          <p:nvPr/>
        </p:nvSpPr>
        <p:spPr>
          <a:xfrm>
            <a:off x="467544" y="1380075"/>
            <a:ext cx="8229600" cy="4781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l-GR" sz="1800" dirty="0"/>
              <a:t>Καὶ μὴν καλῶς γε </a:t>
            </a:r>
            <a:r>
              <a:rPr lang="el-GR" sz="1800" dirty="0">
                <a:solidFill>
                  <a:srgbClr val="FF0000"/>
                </a:solidFill>
              </a:rPr>
              <a:t>εἶπες</a:t>
            </a:r>
            <a:r>
              <a:rPr lang="el-GR" sz="1800" dirty="0"/>
              <a:t>, </a:t>
            </a:r>
            <a:r>
              <a:rPr lang="el-GR" sz="1800" u="sng" dirty="0">
                <a:solidFill>
                  <a:srgbClr val="FF0000"/>
                </a:solidFill>
              </a:rPr>
              <a:t>φάναι</a:t>
            </a:r>
            <a:r>
              <a:rPr lang="el-GR" sz="1800" dirty="0"/>
              <a:t>, ὦ Ἀγάθων. Ἀλλὰ </a:t>
            </a:r>
            <a:r>
              <a:rPr lang="el-GR" sz="1800" dirty="0">
                <a:solidFill>
                  <a:srgbClr val="FFC000"/>
                </a:solidFill>
              </a:rPr>
              <a:t>σμικρὸν</a:t>
            </a:r>
            <a:r>
              <a:rPr lang="el-GR" sz="1800" dirty="0"/>
              <a:t> ἔτι </a:t>
            </a:r>
            <a:r>
              <a:rPr lang="el-GR" sz="1800" dirty="0">
                <a:solidFill>
                  <a:srgbClr val="FF0000"/>
                </a:solidFill>
              </a:rPr>
              <a:t>εἰπέ</a:t>
            </a:r>
            <a:r>
              <a:rPr lang="nl-NL" sz="1800" dirty="0"/>
              <a:t>·</a:t>
            </a:r>
            <a:r>
              <a:rPr lang="el-GR" sz="1800" dirty="0"/>
              <a:t> </a:t>
            </a:r>
            <a:r>
              <a:rPr lang="el-GR" sz="1800" dirty="0">
                <a:solidFill>
                  <a:srgbClr val="0070C0"/>
                </a:solidFill>
              </a:rPr>
              <a:t>τἀγαθὰ</a:t>
            </a:r>
            <a:r>
              <a:rPr lang="el-GR" sz="1800" dirty="0"/>
              <a:t> οὐ καὶ </a:t>
            </a:r>
            <a:r>
              <a:rPr lang="el-GR" sz="1800" dirty="0">
                <a:solidFill>
                  <a:srgbClr val="0070C0"/>
                </a:solidFill>
              </a:rPr>
              <a:t>καλὰ</a:t>
            </a:r>
            <a:r>
              <a:rPr lang="el-GR" sz="1800" dirty="0"/>
              <a:t> </a:t>
            </a:r>
            <a:r>
              <a:rPr lang="el-GR" sz="1800" dirty="0">
                <a:solidFill>
                  <a:srgbClr val="FF0000"/>
                </a:solidFill>
              </a:rPr>
              <a:t>δοκεῖ</a:t>
            </a:r>
            <a:r>
              <a:rPr lang="el-GR" sz="1800" dirty="0"/>
              <a:t> σοι </a:t>
            </a:r>
            <a:r>
              <a:rPr lang="el-GR" sz="1800" dirty="0">
                <a:solidFill>
                  <a:srgbClr val="FF0000"/>
                </a:solidFill>
              </a:rPr>
              <a:t>εἶναι</a:t>
            </a:r>
            <a:r>
              <a:rPr lang="el-GR" sz="1800" dirty="0"/>
              <a:t>; 305 Ἔμοιγε. </a:t>
            </a:r>
            <a:r>
              <a:rPr lang="el-GR" sz="1800" b="1" i="1" dirty="0"/>
              <a:t>Εἰ</a:t>
            </a:r>
            <a:r>
              <a:rPr lang="el-GR" sz="1800" i="1" dirty="0"/>
              <a:t> ἄρα </a:t>
            </a:r>
            <a:r>
              <a:rPr lang="el-GR" sz="1800" i="1" dirty="0">
                <a:solidFill>
                  <a:srgbClr val="0070C0"/>
                </a:solidFill>
              </a:rPr>
              <a:t>ὁ Ἔρως </a:t>
            </a:r>
            <a:r>
              <a:rPr lang="el-GR" sz="1800" i="1" dirty="0"/>
              <a:t>τῶν καλῶν </a:t>
            </a:r>
            <a:r>
              <a:rPr lang="el-GR" sz="1800" i="1" dirty="0">
                <a:solidFill>
                  <a:srgbClr val="0070C0"/>
                </a:solidFill>
              </a:rPr>
              <a:t>ἐνδεής</a:t>
            </a:r>
            <a:r>
              <a:rPr lang="el-GR" sz="1800" i="1" dirty="0"/>
              <a:t> </a:t>
            </a:r>
            <a:r>
              <a:rPr lang="el-GR" sz="1800" i="1" dirty="0">
                <a:solidFill>
                  <a:srgbClr val="FF0000"/>
                </a:solidFill>
              </a:rPr>
              <a:t>ἐστι</a:t>
            </a:r>
            <a:r>
              <a:rPr lang="el-GR" sz="1800" i="1" dirty="0"/>
              <a:t>, </a:t>
            </a:r>
            <a:r>
              <a:rPr lang="el-GR" sz="1800" i="1" dirty="0">
                <a:solidFill>
                  <a:srgbClr val="0070C0"/>
                </a:solidFill>
              </a:rPr>
              <a:t>τὰ</a:t>
            </a:r>
            <a:r>
              <a:rPr lang="el-GR" sz="1800" i="1" dirty="0"/>
              <a:t> δὲ </a:t>
            </a:r>
            <a:r>
              <a:rPr lang="el-GR" sz="1800" i="1" dirty="0">
                <a:solidFill>
                  <a:srgbClr val="0070C0"/>
                </a:solidFill>
              </a:rPr>
              <a:t>ἀγαθὰ καλά</a:t>
            </a:r>
            <a:r>
              <a:rPr lang="el-GR" sz="1800" dirty="0"/>
              <a:t>, κἂν τῶν  ἀγαθῶν </a:t>
            </a:r>
            <a:r>
              <a:rPr lang="el-GR" sz="1800" dirty="0">
                <a:solidFill>
                  <a:srgbClr val="0070C0"/>
                </a:solidFill>
              </a:rPr>
              <a:t>ἐνδεὴς</a:t>
            </a:r>
            <a:r>
              <a:rPr lang="el-GR" sz="1800" dirty="0"/>
              <a:t> </a:t>
            </a:r>
            <a:r>
              <a:rPr lang="el-GR" sz="1800" dirty="0">
                <a:solidFill>
                  <a:srgbClr val="FF0000"/>
                </a:solidFill>
              </a:rPr>
              <a:t>εἴη</a:t>
            </a:r>
            <a:r>
              <a:rPr lang="el-GR" sz="1800" dirty="0"/>
              <a:t>. </a:t>
            </a:r>
            <a:r>
              <a:rPr lang="el-GR" sz="1800" dirty="0">
                <a:solidFill>
                  <a:srgbClr val="0070C0"/>
                </a:solidFill>
              </a:rPr>
              <a:t>Ἐγώ</a:t>
            </a:r>
            <a:r>
              <a:rPr lang="el-GR" sz="1800" dirty="0"/>
              <a:t>, </a:t>
            </a:r>
            <a:r>
              <a:rPr lang="el-GR" sz="1800" u="sng" dirty="0">
                <a:solidFill>
                  <a:srgbClr val="FF0000"/>
                </a:solidFill>
              </a:rPr>
              <a:t>φάναι</a:t>
            </a:r>
            <a:r>
              <a:rPr lang="el-GR" sz="1800" dirty="0"/>
              <a:t>, ὦ Σώκρατες, σοὶ οὐκ ἂν </a:t>
            </a:r>
            <a:r>
              <a:rPr lang="el-GR" sz="1800" dirty="0">
                <a:solidFill>
                  <a:srgbClr val="FF0000"/>
                </a:solidFill>
              </a:rPr>
              <a:t>δυναίμην ἀντιλέγειν</a:t>
            </a:r>
            <a:r>
              <a:rPr lang="el-GR" sz="1800" dirty="0"/>
              <a:t>, ἀλλ᾽ οὕτως </a:t>
            </a:r>
            <a:r>
              <a:rPr lang="el-GR" sz="1800" dirty="0">
                <a:solidFill>
                  <a:srgbClr val="FF0000"/>
                </a:solidFill>
              </a:rPr>
              <a:t>ἐχέτω</a:t>
            </a:r>
            <a:r>
              <a:rPr lang="el-GR" sz="1800" dirty="0"/>
              <a:t> </a:t>
            </a:r>
            <a:r>
              <a:rPr lang="el-GR" sz="1800" b="1" i="1" dirty="0"/>
              <a:t>ὡς</a:t>
            </a:r>
            <a:r>
              <a:rPr lang="el-GR" sz="1800" i="1" dirty="0"/>
              <a:t> </a:t>
            </a:r>
            <a:r>
              <a:rPr lang="el-GR" sz="1800" i="1" dirty="0">
                <a:solidFill>
                  <a:srgbClr val="0070C0"/>
                </a:solidFill>
              </a:rPr>
              <a:t>σὺ</a:t>
            </a:r>
            <a:r>
              <a:rPr lang="el-GR" sz="1800" i="1" dirty="0"/>
              <a:t> </a:t>
            </a:r>
            <a:r>
              <a:rPr lang="el-GR" sz="1800" i="1" dirty="0">
                <a:solidFill>
                  <a:srgbClr val="FF0000"/>
                </a:solidFill>
              </a:rPr>
              <a:t>λέγεις</a:t>
            </a:r>
            <a:r>
              <a:rPr lang="el-GR" sz="1800" dirty="0"/>
              <a:t>. 310 Οὐ μὲν οὖν τῇ ἀληθείᾳ, </a:t>
            </a:r>
            <a:r>
              <a:rPr lang="el-GR" sz="1800" u="sng" dirty="0">
                <a:solidFill>
                  <a:srgbClr val="FF0000"/>
                </a:solidFill>
              </a:rPr>
              <a:t>φάναι</a:t>
            </a:r>
            <a:r>
              <a:rPr lang="el-GR" sz="1800" dirty="0"/>
              <a:t>, ὦ φιλούμενε Ἀγάθων, </a:t>
            </a:r>
            <a:r>
              <a:rPr lang="el-GR" sz="1800" dirty="0">
                <a:solidFill>
                  <a:srgbClr val="FF0000"/>
                </a:solidFill>
              </a:rPr>
              <a:t>δύνασαι  ἀντιλέγειν</a:t>
            </a:r>
            <a:r>
              <a:rPr lang="el-GR" sz="1800" dirty="0"/>
              <a:t>, </a:t>
            </a:r>
            <a:r>
              <a:rPr lang="el-GR" sz="1800" b="1" i="1" dirty="0"/>
              <a:t>ἐπεὶ</a:t>
            </a:r>
            <a:r>
              <a:rPr lang="el-GR" sz="1800" i="1" dirty="0"/>
              <a:t> Σωκράτει γε </a:t>
            </a:r>
            <a:r>
              <a:rPr lang="el-GR" sz="1800" i="1" dirty="0">
                <a:solidFill>
                  <a:srgbClr val="0070C0"/>
                </a:solidFill>
              </a:rPr>
              <a:t>οὐδὲν</a:t>
            </a:r>
            <a:r>
              <a:rPr lang="el-GR" sz="1800" i="1" dirty="0"/>
              <a:t> </a:t>
            </a:r>
            <a:r>
              <a:rPr lang="el-GR" sz="1800" i="1" dirty="0">
                <a:solidFill>
                  <a:srgbClr val="0070C0"/>
                </a:solidFill>
              </a:rPr>
              <a:t>χαλεπόν</a:t>
            </a:r>
            <a:r>
              <a:rPr lang="el-GR" sz="1800" i="1" dirty="0"/>
              <a:t>.</a:t>
            </a:r>
          </a:p>
          <a:p>
            <a:pPr marL="0" indent="0">
              <a:buNone/>
            </a:pPr>
            <a:endParaRPr lang="nl-NL" sz="1800" dirty="0" smtClean="0"/>
          </a:p>
          <a:p>
            <a:pPr marL="0" indent="0">
              <a:buNone/>
            </a:pPr>
            <a:r>
              <a:rPr lang="nl-NL" sz="1800" dirty="0" smtClean="0"/>
              <a:t>— </a:t>
            </a:r>
            <a:r>
              <a:rPr lang="nl-NL" sz="1800" dirty="0"/>
              <a:t>‘En toch, </a:t>
            </a:r>
            <a:r>
              <a:rPr lang="nl-NL" sz="1800" dirty="0" err="1"/>
              <a:t>Agathon</a:t>
            </a:r>
            <a:r>
              <a:rPr lang="nl-NL" sz="1800" dirty="0"/>
              <a:t>, heb je mooi gesproken,’ zei* hij. ‘Maar zeg nog iets kleins: lijken de goede dingen jou niet ook mooi te zijn?’ — 305 ‘Mij wel.’ — ‘Als dus Eros gebrek heeft aan het mooie, en [als] de goede dingen mooi zijn, dan zal hij ook wel gebrek hebben aan de goede dingen.’ — Hij zei*: ‘Ik, Socrates, zou jou niet kunnen tegenspreken; integendeel, het zij zó, zoals jij zegt.’ — 310 ‘Nee, hoor, beminde </a:t>
            </a:r>
            <a:r>
              <a:rPr lang="nl-NL" sz="1800" dirty="0" err="1"/>
              <a:t>Agathon</a:t>
            </a:r>
            <a:r>
              <a:rPr lang="nl-NL" sz="1800" dirty="0"/>
              <a:t>,’ zei* hij, ‘de waarheid kun je niet tegenspreken, aangezien Socrates tegenspreken geenszins moeilijk is.’</a:t>
            </a:r>
          </a:p>
        </p:txBody>
      </p:sp>
    </p:spTree>
    <p:extLst>
      <p:ext uri="{BB962C8B-B14F-4D97-AF65-F5344CB8AC3E}">
        <p14:creationId xmlns:p14="http://schemas.microsoft.com/office/powerpoint/2010/main" val="104774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nl-NL" sz="3600" dirty="0" smtClean="0"/>
              <a:t>6.4 Agathon ondervraagd</a:t>
            </a:r>
            <a:br>
              <a:rPr lang="nl-NL" sz="3600" dirty="0" smtClean="0"/>
            </a:br>
            <a:r>
              <a:rPr lang="nl-NL" sz="3600" dirty="0" smtClean="0"/>
              <a:t>hfdst. 6.222-27</a:t>
            </a:r>
            <a:endParaRPr lang="nl-NL" sz="3600" dirty="0"/>
          </a:p>
        </p:txBody>
      </p:sp>
      <p:sp>
        <p:nvSpPr>
          <p:cNvPr id="9" name="Rechthoek 8">
            <a:hlinkClick r:id="rId2" action="ppaction://hlinksldjump"/>
          </p:cNvPr>
          <p:cNvSpPr/>
          <p:nvPr/>
        </p:nvSpPr>
        <p:spPr>
          <a:xfrm>
            <a:off x="6289451" y="6157073"/>
            <a:ext cx="1080120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Vertaling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0" name="Rechthoek 9">
            <a:hlinkClick r:id="rId3" action="ppaction://hlinksldjump"/>
          </p:cNvPr>
          <p:cNvSpPr/>
          <p:nvPr/>
        </p:nvSpPr>
        <p:spPr>
          <a:xfrm>
            <a:off x="2765162" y="6157073"/>
            <a:ext cx="1080120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Structuur</a:t>
            </a:r>
            <a:endParaRPr lang="nl-NL" dirty="0"/>
          </a:p>
        </p:txBody>
      </p:sp>
      <p:sp>
        <p:nvSpPr>
          <p:cNvPr id="11" name="Rechthoek 10">
            <a:hlinkClick r:id="rId4" action="ppaction://hlinksldjump"/>
          </p:cNvPr>
          <p:cNvSpPr/>
          <p:nvPr/>
        </p:nvSpPr>
        <p:spPr>
          <a:xfrm>
            <a:off x="1765115" y="6161203"/>
            <a:ext cx="854604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Tekst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" name="Rechthoek 11">
            <a:hlinkClick r:id="rId5" action="ppaction://hlinksldjump"/>
          </p:cNvPr>
          <p:cNvSpPr/>
          <p:nvPr/>
        </p:nvSpPr>
        <p:spPr>
          <a:xfrm>
            <a:off x="3990725" y="6161203"/>
            <a:ext cx="792088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Extra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3" name="Rechthoek 12">
            <a:hlinkClick r:id="rId6" action="ppaction://hlinksldjump"/>
          </p:cNvPr>
          <p:cNvSpPr/>
          <p:nvPr/>
        </p:nvSpPr>
        <p:spPr>
          <a:xfrm>
            <a:off x="539552" y="6161203"/>
            <a:ext cx="1080120" cy="36004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Vorige</a:t>
            </a:r>
            <a:endParaRPr lang="nl-NL" dirty="0"/>
          </a:p>
        </p:txBody>
      </p:sp>
      <p:sp>
        <p:nvSpPr>
          <p:cNvPr id="14" name="Rechthoek 13">
            <a:hlinkClick r:id="rId7" action="ppaction://hlinksldjump"/>
          </p:cNvPr>
          <p:cNvSpPr/>
          <p:nvPr/>
        </p:nvSpPr>
        <p:spPr>
          <a:xfrm>
            <a:off x="7515015" y="6157073"/>
            <a:ext cx="1080120" cy="3683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Volgende</a:t>
            </a:r>
            <a:endParaRPr lang="nl-NL" dirty="0"/>
          </a:p>
        </p:txBody>
      </p:sp>
      <p:sp>
        <p:nvSpPr>
          <p:cNvPr id="15" name="Rechthoek 14">
            <a:hlinkClick r:id="rId8" action="ppaction://hlinksldjump"/>
          </p:cNvPr>
          <p:cNvSpPr/>
          <p:nvPr/>
        </p:nvSpPr>
        <p:spPr>
          <a:xfrm>
            <a:off x="4928256" y="6157073"/>
            <a:ext cx="1215752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Vragen</a:t>
            </a:r>
            <a:endParaRPr lang="nl-NL" dirty="0"/>
          </a:p>
        </p:txBody>
      </p:sp>
      <p:sp>
        <p:nvSpPr>
          <p:cNvPr id="16" name="Tijdelijke aanduiding voor inhoud 2"/>
          <p:cNvSpPr txBox="1">
            <a:spLocks/>
          </p:cNvSpPr>
          <p:nvPr/>
        </p:nvSpPr>
        <p:spPr>
          <a:xfrm>
            <a:off x="467544" y="1380075"/>
            <a:ext cx="8229600" cy="4781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l-GR" sz="2000" dirty="0"/>
              <a:t>Καὶ μήν, ὦ φίλε Ἀγάθων, καλῶς μοι </a:t>
            </a:r>
            <a:r>
              <a:rPr lang="el-GR" sz="2000" dirty="0">
                <a:solidFill>
                  <a:srgbClr val="FF0000"/>
                </a:solidFill>
              </a:rPr>
              <a:t>ἔδοξας καθηγήσασθαι </a:t>
            </a:r>
            <a:r>
              <a:rPr lang="el-GR" sz="2000" dirty="0"/>
              <a:t>τοῦ λόγου, </a:t>
            </a:r>
            <a:r>
              <a:rPr lang="el-GR" sz="2000" dirty="0">
                <a:solidFill>
                  <a:srgbClr val="0070C0"/>
                </a:solidFill>
              </a:rPr>
              <a:t>λέγων</a:t>
            </a:r>
            <a:r>
              <a:rPr lang="el-GR" sz="2000" dirty="0"/>
              <a:t> </a:t>
            </a:r>
            <a:r>
              <a:rPr lang="el-GR" sz="2000" b="1" i="1" dirty="0"/>
              <a:t>ὅτι</a:t>
            </a:r>
            <a:r>
              <a:rPr lang="el-GR" sz="2000" i="1" dirty="0"/>
              <a:t> πρῶτον μὲν </a:t>
            </a:r>
            <a:r>
              <a:rPr lang="el-GR" sz="2000" i="1" dirty="0">
                <a:solidFill>
                  <a:srgbClr val="FF0000"/>
                </a:solidFill>
              </a:rPr>
              <a:t>δέοι</a:t>
            </a:r>
            <a:r>
              <a:rPr lang="el-GR" sz="2000" i="1" dirty="0"/>
              <a:t> </a:t>
            </a:r>
            <a:r>
              <a:rPr lang="el-GR" sz="2000" i="1" dirty="0">
                <a:solidFill>
                  <a:srgbClr val="FFC000"/>
                </a:solidFill>
              </a:rPr>
              <a:t>αὐτὸν</a:t>
            </a:r>
            <a:r>
              <a:rPr lang="el-GR" sz="2000" i="1" dirty="0"/>
              <a:t> </a:t>
            </a:r>
            <a:r>
              <a:rPr lang="el-GR" sz="2000" i="1" dirty="0">
                <a:solidFill>
                  <a:srgbClr val="FF0000"/>
                </a:solidFill>
              </a:rPr>
              <a:t>ἐπιδεῖξαι</a:t>
            </a:r>
            <a:r>
              <a:rPr lang="el-GR" sz="2000" i="1" dirty="0"/>
              <a:t> </a:t>
            </a:r>
            <a:r>
              <a:rPr lang="el-GR" sz="2000" b="1" i="1" dirty="0">
                <a:solidFill>
                  <a:srgbClr val="0070C0"/>
                </a:solidFill>
              </a:rPr>
              <a:t>ὁποῖός</a:t>
            </a:r>
            <a:r>
              <a:rPr lang="el-GR" sz="2000" i="1" dirty="0">
                <a:solidFill>
                  <a:srgbClr val="0070C0"/>
                </a:solidFill>
              </a:rPr>
              <a:t> τίς</a:t>
            </a:r>
            <a:r>
              <a:rPr lang="el-GR" sz="2000" i="1" dirty="0"/>
              <a:t> </a:t>
            </a:r>
            <a:r>
              <a:rPr lang="el-GR" sz="2000" i="1" dirty="0">
                <a:solidFill>
                  <a:srgbClr val="FF0000"/>
                </a:solidFill>
              </a:rPr>
              <a:t>ἐστιν</a:t>
            </a:r>
            <a:r>
              <a:rPr lang="el-GR" sz="2000" i="1" dirty="0"/>
              <a:t> </a:t>
            </a:r>
            <a:r>
              <a:rPr lang="el-GR" sz="2000" i="1" dirty="0">
                <a:solidFill>
                  <a:srgbClr val="0070C0"/>
                </a:solidFill>
              </a:rPr>
              <a:t>ὁ Ἔρως</a:t>
            </a:r>
            <a:r>
              <a:rPr lang="el-GR" sz="2000" i="1" dirty="0"/>
              <a:t>, ὕστερον δὲ </a:t>
            </a:r>
            <a:r>
              <a:rPr lang="el-GR" sz="2000" i="1" dirty="0">
                <a:solidFill>
                  <a:srgbClr val="FFC000"/>
                </a:solidFill>
              </a:rPr>
              <a:t>τὰ ἔργα αὐτοῦ</a:t>
            </a:r>
            <a:r>
              <a:rPr lang="el-GR" sz="2000" dirty="0">
                <a:solidFill>
                  <a:srgbClr val="FFC000"/>
                </a:solidFill>
              </a:rPr>
              <a:t>.</a:t>
            </a:r>
            <a:r>
              <a:rPr lang="el-GR" sz="2000" dirty="0"/>
              <a:t> </a:t>
            </a:r>
            <a:r>
              <a:rPr lang="el-GR" sz="2000" dirty="0">
                <a:solidFill>
                  <a:srgbClr val="FFC000"/>
                </a:solidFill>
              </a:rPr>
              <a:t>Ταύτην τὴν ἀρχὴν </a:t>
            </a:r>
            <a:r>
              <a:rPr lang="el-GR" sz="2000" dirty="0"/>
              <a:t>πάνυ </a:t>
            </a:r>
            <a:r>
              <a:rPr lang="el-GR" sz="2000" dirty="0">
                <a:solidFill>
                  <a:srgbClr val="FF0000"/>
                </a:solidFill>
              </a:rPr>
              <a:t>ἄγαμαι</a:t>
            </a:r>
            <a:r>
              <a:rPr lang="el-GR" sz="2000" dirty="0"/>
              <a:t>. Ἴθι οὖν 225 μοι περὶ Ἔρωτος, </a:t>
            </a:r>
            <a:r>
              <a:rPr lang="el-GR" sz="2000" b="1" i="1" dirty="0"/>
              <a:t>ἐπειδὴ</a:t>
            </a:r>
            <a:r>
              <a:rPr lang="el-GR" sz="2000" i="1" dirty="0"/>
              <a:t> καὶ τἆλλα καλῶς καὶ μεγαλοπρεπῶς </a:t>
            </a:r>
            <a:r>
              <a:rPr lang="el-GR" sz="2000" i="1" dirty="0">
                <a:solidFill>
                  <a:srgbClr val="FF0000"/>
                </a:solidFill>
              </a:rPr>
              <a:t>διῆλθες</a:t>
            </a:r>
            <a:r>
              <a:rPr lang="nl-NL" sz="2000" i="1" dirty="0">
                <a:solidFill>
                  <a:srgbClr val="FF0000"/>
                </a:solidFill>
              </a:rPr>
              <a:t> </a:t>
            </a:r>
            <a:r>
              <a:rPr lang="el-GR" sz="2000" b="1" i="1" dirty="0">
                <a:solidFill>
                  <a:srgbClr val="0070C0"/>
                </a:solidFill>
              </a:rPr>
              <a:t>οἷός</a:t>
            </a:r>
            <a:r>
              <a:rPr lang="el-GR" sz="2000" i="1" dirty="0">
                <a:solidFill>
                  <a:srgbClr val="0070C0"/>
                </a:solidFill>
              </a:rPr>
              <a:t> </a:t>
            </a:r>
            <a:r>
              <a:rPr lang="el-GR" sz="2000" i="1" dirty="0">
                <a:solidFill>
                  <a:srgbClr val="FF0000"/>
                </a:solidFill>
              </a:rPr>
              <a:t>ἐστι</a:t>
            </a:r>
            <a:r>
              <a:rPr lang="el-GR" sz="2000" i="1" dirty="0"/>
              <a:t>, </a:t>
            </a:r>
            <a:r>
              <a:rPr lang="el-GR" sz="2000" dirty="0"/>
              <a:t>καὶ </a:t>
            </a:r>
            <a:r>
              <a:rPr lang="el-GR" sz="2000" dirty="0">
                <a:solidFill>
                  <a:srgbClr val="FFC000"/>
                </a:solidFill>
              </a:rPr>
              <a:t>τόδε</a:t>
            </a:r>
            <a:r>
              <a:rPr lang="el-GR" sz="2000" dirty="0"/>
              <a:t> </a:t>
            </a:r>
            <a:r>
              <a:rPr lang="el-GR" sz="2000" dirty="0">
                <a:solidFill>
                  <a:srgbClr val="FF0000"/>
                </a:solidFill>
              </a:rPr>
              <a:t>εἰπέ</a:t>
            </a:r>
            <a:r>
              <a:rPr lang="el-GR" sz="2000" dirty="0"/>
              <a:t>· πότερόν </a:t>
            </a:r>
            <a:r>
              <a:rPr lang="el-GR" sz="2000" dirty="0">
                <a:solidFill>
                  <a:srgbClr val="FF0000"/>
                </a:solidFill>
              </a:rPr>
              <a:t>ἐστι</a:t>
            </a:r>
            <a:r>
              <a:rPr lang="el-GR" sz="2000" dirty="0"/>
              <a:t> </a:t>
            </a:r>
            <a:r>
              <a:rPr lang="el-GR" sz="2000" dirty="0">
                <a:solidFill>
                  <a:srgbClr val="0070C0"/>
                </a:solidFill>
              </a:rPr>
              <a:t>τοιοῦτος </a:t>
            </a:r>
            <a:r>
              <a:rPr lang="el-GR" sz="2000" b="1" i="1" dirty="0">
                <a:solidFill>
                  <a:srgbClr val="0070C0"/>
                </a:solidFill>
              </a:rPr>
              <a:t>οἷος</a:t>
            </a:r>
            <a:r>
              <a:rPr lang="el-GR" sz="2000" i="1" dirty="0">
                <a:solidFill>
                  <a:srgbClr val="0070C0"/>
                </a:solidFill>
              </a:rPr>
              <a:t> </a:t>
            </a:r>
            <a:r>
              <a:rPr lang="el-GR" sz="2000" i="1" dirty="0">
                <a:solidFill>
                  <a:srgbClr val="FF0000"/>
                </a:solidFill>
              </a:rPr>
              <a:t>εἶναί</a:t>
            </a:r>
            <a:r>
              <a:rPr lang="el-GR" sz="2000" i="1" dirty="0"/>
              <a:t> τινος </a:t>
            </a:r>
            <a:r>
              <a:rPr lang="el-GR" sz="2000" i="1" dirty="0">
                <a:solidFill>
                  <a:srgbClr val="0070C0"/>
                </a:solidFill>
              </a:rPr>
              <a:t>ὁ Ἔρως ἔρως</a:t>
            </a:r>
            <a:r>
              <a:rPr lang="el-GR" sz="2000" dirty="0"/>
              <a:t>, ἢ οὐδενός;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nl-NL" sz="1800" dirty="0" smtClean="0"/>
              <a:t>‘</a:t>
            </a:r>
            <a:r>
              <a:rPr lang="nl-NL" sz="1800" dirty="0"/>
              <a:t>Goed dan, beste </a:t>
            </a:r>
            <a:r>
              <a:rPr lang="nl-NL" sz="1800" dirty="0" err="1"/>
              <a:t>Agathon</a:t>
            </a:r>
            <a:r>
              <a:rPr lang="nl-NL" sz="1800" dirty="0"/>
              <a:t>, mooi leek je mij te zijn begonnen met je redevoering door te zeggen [</a:t>
            </a:r>
            <a:r>
              <a:rPr lang="nl-NL" sz="1800" dirty="0" err="1"/>
              <a:t>ptc</a:t>
            </a:r>
            <a:r>
              <a:rPr lang="nl-NL" sz="1800" dirty="0"/>
              <a:t>. praes.] dat het nodig was in de eerste plaats te laten zien hoedanig Eros zelf is, en daarna (</a:t>
            </a:r>
            <a:r>
              <a:rPr lang="nl-NL" sz="1800" dirty="0" err="1"/>
              <a:t>lett</a:t>
            </a:r>
            <a:r>
              <a:rPr lang="nl-NL" sz="1800" dirty="0"/>
              <a:t>. en later) hoedanig zijn daden zijn. Dat begin bewonder ik zeer. Kom op dus, 225 zeg me over Eros, aangezien je ook met betrekking tot de rest (</a:t>
            </a:r>
            <a:r>
              <a:rPr lang="nl-NL" sz="1800" dirty="0" err="1"/>
              <a:t>lett</a:t>
            </a:r>
            <a:r>
              <a:rPr lang="nl-NL" sz="1800" dirty="0"/>
              <a:t>. de andere dingen) mooi en groots besproken hebt hoedanig hij is, ook dit: is Eros zodanig dat hij het verlangen naar iets / iemand is, of [is hij het verlangen] naar niets / niemand</a:t>
            </a:r>
            <a:endParaRPr lang="la-Latn" sz="1800" dirty="0"/>
          </a:p>
        </p:txBody>
      </p:sp>
    </p:spTree>
    <p:extLst>
      <p:ext uri="{BB962C8B-B14F-4D97-AF65-F5344CB8AC3E}">
        <p14:creationId xmlns:p14="http://schemas.microsoft.com/office/powerpoint/2010/main" val="73614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nl-NL" sz="3600" dirty="0" smtClean="0"/>
              <a:t>6.4 Agathon ondervraagd</a:t>
            </a:r>
            <a:br>
              <a:rPr lang="nl-NL" sz="3600" dirty="0" smtClean="0"/>
            </a:br>
            <a:r>
              <a:rPr lang="nl-NL" sz="3600" dirty="0" smtClean="0"/>
              <a:t>hfdst. 6.227-33</a:t>
            </a:r>
            <a:endParaRPr lang="nl-NL" sz="3600" dirty="0"/>
          </a:p>
        </p:txBody>
      </p:sp>
      <p:sp>
        <p:nvSpPr>
          <p:cNvPr id="9" name="Rechthoek 8">
            <a:hlinkClick r:id="rId2" action="ppaction://hlinksldjump"/>
          </p:cNvPr>
          <p:cNvSpPr/>
          <p:nvPr/>
        </p:nvSpPr>
        <p:spPr>
          <a:xfrm>
            <a:off x="6289451" y="6157073"/>
            <a:ext cx="1080120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Vertaling</a:t>
            </a:r>
            <a:endParaRPr lang="nl-NL" dirty="0"/>
          </a:p>
        </p:txBody>
      </p:sp>
      <p:sp>
        <p:nvSpPr>
          <p:cNvPr id="10" name="Rechthoek 9">
            <a:hlinkClick r:id="rId3" action="ppaction://hlinksldjump"/>
          </p:cNvPr>
          <p:cNvSpPr/>
          <p:nvPr/>
        </p:nvSpPr>
        <p:spPr>
          <a:xfrm>
            <a:off x="2765162" y="6157073"/>
            <a:ext cx="1080120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Structuur</a:t>
            </a:r>
            <a:endParaRPr lang="nl-NL" dirty="0"/>
          </a:p>
        </p:txBody>
      </p:sp>
      <p:sp>
        <p:nvSpPr>
          <p:cNvPr id="11" name="Rechthoek 10">
            <a:hlinkClick r:id="rId4" action="ppaction://hlinksldjump"/>
          </p:cNvPr>
          <p:cNvSpPr/>
          <p:nvPr/>
        </p:nvSpPr>
        <p:spPr>
          <a:xfrm>
            <a:off x="1765115" y="6161203"/>
            <a:ext cx="854604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Tekst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2" name="Rechthoek 11">
            <a:hlinkClick r:id="rId5" action="ppaction://hlinksldjump"/>
          </p:cNvPr>
          <p:cNvSpPr/>
          <p:nvPr/>
        </p:nvSpPr>
        <p:spPr>
          <a:xfrm>
            <a:off x="3990725" y="6161203"/>
            <a:ext cx="792088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Extra</a:t>
            </a:r>
            <a:endParaRPr lang="nl-NL" dirty="0"/>
          </a:p>
        </p:txBody>
      </p:sp>
      <p:sp>
        <p:nvSpPr>
          <p:cNvPr id="13" name="Rechthoek 12">
            <a:hlinkClick r:id="rId6" action="ppaction://hlinksldjump"/>
          </p:cNvPr>
          <p:cNvSpPr/>
          <p:nvPr/>
        </p:nvSpPr>
        <p:spPr>
          <a:xfrm>
            <a:off x="539552" y="6161203"/>
            <a:ext cx="1080120" cy="36004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Vorige</a:t>
            </a:r>
            <a:endParaRPr lang="nl-NL" dirty="0"/>
          </a:p>
        </p:txBody>
      </p:sp>
      <p:sp>
        <p:nvSpPr>
          <p:cNvPr id="14" name="Rechthoek 13">
            <a:hlinkClick r:id="rId7" action="ppaction://hlinksldjump"/>
          </p:cNvPr>
          <p:cNvSpPr/>
          <p:nvPr/>
        </p:nvSpPr>
        <p:spPr>
          <a:xfrm>
            <a:off x="7515015" y="6157073"/>
            <a:ext cx="1080120" cy="3683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Volgende</a:t>
            </a:r>
            <a:endParaRPr lang="nl-NL" dirty="0"/>
          </a:p>
        </p:txBody>
      </p:sp>
      <p:sp>
        <p:nvSpPr>
          <p:cNvPr id="15" name="Rechthoek 14">
            <a:hlinkClick r:id="rId8" action="ppaction://hlinksldjump"/>
          </p:cNvPr>
          <p:cNvSpPr/>
          <p:nvPr/>
        </p:nvSpPr>
        <p:spPr>
          <a:xfrm>
            <a:off x="4928256" y="6157073"/>
            <a:ext cx="1215752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Vragen</a:t>
            </a:r>
            <a:endParaRPr lang="nl-NL" dirty="0"/>
          </a:p>
        </p:txBody>
      </p:sp>
      <p:sp>
        <p:nvSpPr>
          <p:cNvPr id="16" name="Tijdelijke aanduiding voor inhoud 2"/>
          <p:cNvSpPr txBox="1">
            <a:spLocks/>
          </p:cNvSpPr>
          <p:nvPr/>
        </p:nvSpPr>
        <p:spPr>
          <a:xfrm>
            <a:off x="467544" y="1380075"/>
            <a:ext cx="8229600" cy="4781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l-GR" sz="2000" dirty="0" err="1" smtClean="0"/>
              <a:t>Ἐρωτῶ</a:t>
            </a:r>
            <a:r>
              <a:rPr lang="el-GR" sz="2000" dirty="0" smtClean="0"/>
              <a:t> </a:t>
            </a:r>
            <a:r>
              <a:rPr lang="el-GR" sz="2000" dirty="0" err="1" smtClean="0"/>
              <a:t>δ᾽</a:t>
            </a:r>
            <a:r>
              <a:rPr lang="el-GR" sz="2000" dirty="0" smtClean="0"/>
              <a:t> </a:t>
            </a:r>
            <a:r>
              <a:rPr lang="el-GR" sz="2000" dirty="0" err="1" smtClean="0"/>
              <a:t>οὐκ</a:t>
            </a:r>
            <a:r>
              <a:rPr lang="el-GR" sz="2000" dirty="0" smtClean="0"/>
              <a:t> </a:t>
            </a:r>
            <a:r>
              <a:rPr lang="el-GR" sz="2000" dirty="0" err="1" smtClean="0"/>
              <a:t>εἰ</a:t>
            </a:r>
            <a:r>
              <a:rPr lang="el-GR" sz="2000" dirty="0" smtClean="0"/>
              <a:t> μητρός </a:t>
            </a:r>
            <a:r>
              <a:rPr lang="el-GR" sz="2000" dirty="0" err="1" smtClean="0"/>
              <a:t>τινος</a:t>
            </a:r>
            <a:r>
              <a:rPr lang="el-GR" sz="2000" dirty="0" smtClean="0"/>
              <a:t> ἢ πατρός </a:t>
            </a:r>
            <a:r>
              <a:rPr lang="el-GR" sz="2000" dirty="0" err="1" smtClean="0"/>
              <a:t>ἐστιν</a:t>
            </a:r>
            <a:r>
              <a:rPr lang="el-GR" sz="2000" dirty="0" smtClean="0"/>
              <a:t> – </a:t>
            </a:r>
            <a:r>
              <a:rPr lang="el-GR" sz="2000" dirty="0" err="1" smtClean="0"/>
              <a:t>γελοῖον</a:t>
            </a:r>
            <a:r>
              <a:rPr lang="el-GR" sz="2000" dirty="0" smtClean="0"/>
              <a:t> </a:t>
            </a:r>
            <a:r>
              <a:rPr lang="el-GR" sz="2000" dirty="0" err="1" smtClean="0"/>
              <a:t>γὰρ</a:t>
            </a:r>
            <a:r>
              <a:rPr lang="el-GR" sz="2000" dirty="0" smtClean="0"/>
              <a:t> </a:t>
            </a:r>
            <a:r>
              <a:rPr lang="el-GR" sz="2000" dirty="0" err="1" smtClean="0"/>
              <a:t>ἂν</a:t>
            </a:r>
            <a:r>
              <a:rPr lang="el-GR" sz="2000" dirty="0" smtClean="0"/>
              <a:t> </a:t>
            </a:r>
            <a:r>
              <a:rPr lang="el-GR" sz="2000" dirty="0" err="1" smtClean="0"/>
              <a:t>εἴη</a:t>
            </a:r>
            <a:r>
              <a:rPr lang="el-GR" sz="2000" dirty="0" smtClean="0"/>
              <a:t> </a:t>
            </a:r>
            <a:r>
              <a:rPr lang="el-GR" sz="2000" dirty="0" err="1" smtClean="0"/>
              <a:t>τὸ</a:t>
            </a:r>
            <a:r>
              <a:rPr lang="el-GR" sz="2000" dirty="0" smtClean="0"/>
              <a:t> </a:t>
            </a:r>
            <a:r>
              <a:rPr lang="el-GR" sz="2000" dirty="0" err="1" smtClean="0"/>
              <a:t>ἐρώτημα</a:t>
            </a:r>
            <a:r>
              <a:rPr lang="el-GR" sz="2000" dirty="0" smtClean="0"/>
              <a:t> </a:t>
            </a:r>
            <a:r>
              <a:rPr lang="el-GR" sz="2000" dirty="0" err="1" smtClean="0"/>
              <a:t>εἰ</a:t>
            </a:r>
            <a:r>
              <a:rPr lang="el-GR" sz="2000" dirty="0" smtClean="0"/>
              <a:t> </a:t>
            </a:r>
            <a:r>
              <a:rPr lang="el-GR" sz="2000" dirty="0" err="1" smtClean="0"/>
              <a:t>Ἔρως</a:t>
            </a:r>
            <a:r>
              <a:rPr lang="el-GR" sz="2000" dirty="0" smtClean="0"/>
              <a:t> </a:t>
            </a:r>
            <a:r>
              <a:rPr lang="el-GR" sz="2000" dirty="0" err="1" smtClean="0"/>
              <a:t>ἐστὶν</a:t>
            </a:r>
            <a:r>
              <a:rPr lang="el-GR" sz="2000" dirty="0" smtClean="0"/>
              <a:t> </a:t>
            </a:r>
            <a:r>
              <a:rPr lang="el-GR" sz="2000" dirty="0" err="1" smtClean="0"/>
              <a:t>ἔρως</a:t>
            </a:r>
            <a:r>
              <a:rPr lang="el-GR" sz="2000" dirty="0" smtClean="0"/>
              <a:t> </a:t>
            </a:r>
            <a:r>
              <a:rPr lang="el-GR" sz="2000" dirty="0" err="1" smtClean="0"/>
              <a:t>μητρὸς</a:t>
            </a:r>
            <a:r>
              <a:rPr lang="el-GR" sz="2000" dirty="0" smtClean="0"/>
              <a:t> ἢ πατρός – </a:t>
            </a:r>
            <a:r>
              <a:rPr lang="el-GR" sz="2000" dirty="0" err="1" smtClean="0"/>
              <a:t>ἀλλ᾽</a:t>
            </a:r>
            <a:r>
              <a:rPr lang="el-GR" sz="2000" dirty="0" smtClean="0"/>
              <a:t> </a:t>
            </a:r>
            <a:r>
              <a:rPr lang="el-GR" sz="2000" dirty="0" err="1" smtClean="0"/>
              <a:t>ὥσπερ</a:t>
            </a:r>
            <a:r>
              <a:rPr lang="el-GR" sz="2000" dirty="0" smtClean="0"/>
              <a:t> </a:t>
            </a:r>
            <a:r>
              <a:rPr lang="el-GR" sz="2000" dirty="0" err="1" smtClean="0"/>
              <a:t>ἂν</a:t>
            </a:r>
            <a:r>
              <a:rPr lang="el-GR" sz="2000" dirty="0" smtClean="0"/>
              <a:t> </a:t>
            </a:r>
            <a:r>
              <a:rPr lang="el-GR" sz="2000" dirty="0" err="1" smtClean="0"/>
              <a:t>εἰ</a:t>
            </a:r>
            <a:r>
              <a:rPr lang="el-GR" sz="2000" dirty="0" smtClean="0"/>
              <a:t> </a:t>
            </a:r>
            <a:r>
              <a:rPr lang="el-GR" sz="2000" dirty="0" err="1" smtClean="0"/>
              <a:t>αὐτὸ</a:t>
            </a:r>
            <a:r>
              <a:rPr lang="el-GR" sz="2000" dirty="0" smtClean="0"/>
              <a:t> </a:t>
            </a:r>
            <a:r>
              <a:rPr lang="el-GR" sz="2000" dirty="0" err="1" smtClean="0"/>
              <a:t>τοῦτο</a:t>
            </a:r>
            <a:r>
              <a:rPr lang="el-GR" sz="2000" dirty="0" smtClean="0"/>
              <a:t> πατέρα </a:t>
            </a:r>
            <a:r>
              <a:rPr lang="el-GR" sz="2000" dirty="0" err="1" smtClean="0"/>
              <a:t>ἠρώτων</a:t>
            </a:r>
            <a:r>
              <a:rPr lang="el-GR" sz="2000" dirty="0" smtClean="0"/>
              <a:t>, </a:t>
            </a:r>
            <a:r>
              <a:rPr lang="el-GR" sz="2000" dirty="0" err="1" smtClean="0"/>
              <a:t>ἆρα</a:t>
            </a:r>
            <a:r>
              <a:rPr lang="el-GR" sz="2000" dirty="0" smtClean="0"/>
              <a:t> ὁ πατήρ </a:t>
            </a:r>
            <a:r>
              <a:rPr lang="el-GR" sz="2000" dirty="0" err="1" smtClean="0"/>
              <a:t>ἐστι</a:t>
            </a:r>
            <a:r>
              <a:rPr lang="el-GR" sz="2000" dirty="0" smtClean="0"/>
              <a:t> 230 πατήρ </a:t>
            </a:r>
            <a:r>
              <a:rPr lang="el-GR" sz="2000" dirty="0" err="1" smtClean="0"/>
              <a:t>τινος</a:t>
            </a:r>
            <a:r>
              <a:rPr lang="el-GR" sz="2000" dirty="0" smtClean="0"/>
              <a:t> ἢ </a:t>
            </a:r>
            <a:r>
              <a:rPr lang="el-GR" sz="2000" dirty="0" err="1" smtClean="0"/>
              <a:t>οὔ</a:t>
            </a:r>
            <a:r>
              <a:rPr lang="el-GR" sz="2000" dirty="0" smtClean="0"/>
              <a:t>; </a:t>
            </a:r>
            <a:r>
              <a:rPr lang="el-GR" sz="2000" dirty="0" err="1" smtClean="0"/>
              <a:t>Εἶπες</a:t>
            </a:r>
            <a:r>
              <a:rPr lang="el-GR" sz="2000" dirty="0" smtClean="0"/>
              <a:t> </a:t>
            </a:r>
            <a:r>
              <a:rPr lang="el-GR" sz="2000" dirty="0" err="1" smtClean="0"/>
              <a:t>ἂν</a:t>
            </a:r>
            <a:r>
              <a:rPr lang="el-GR" sz="2000" dirty="0" smtClean="0"/>
              <a:t> </a:t>
            </a:r>
            <a:r>
              <a:rPr lang="el-GR" sz="2000" dirty="0" err="1" smtClean="0"/>
              <a:t>δήπου</a:t>
            </a:r>
            <a:r>
              <a:rPr lang="el-GR" sz="2000" dirty="0" smtClean="0"/>
              <a:t> </a:t>
            </a:r>
            <a:r>
              <a:rPr lang="el-GR" sz="2000" dirty="0" err="1" smtClean="0"/>
              <a:t>μοι</a:t>
            </a:r>
            <a:r>
              <a:rPr lang="el-GR" sz="2000" dirty="0" smtClean="0"/>
              <a:t>, </a:t>
            </a:r>
            <a:r>
              <a:rPr lang="el-GR" sz="2000" dirty="0" err="1" smtClean="0"/>
              <a:t>εἰ</a:t>
            </a:r>
            <a:r>
              <a:rPr lang="el-GR" sz="2000" dirty="0" smtClean="0"/>
              <a:t> </a:t>
            </a:r>
            <a:r>
              <a:rPr lang="el-GR" sz="2000" dirty="0" err="1" smtClean="0"/>
              <a:t>ἐβούλου</a:t>
            </a:r>
            <a:r>
              <a:rPr lang="el-GR" sz="2000" dirty="0" smtClean="0"/>
              <a:t> </a:t>
            </a:r>
            <a:r>
              <a:rPr lang="el-GR" sz="2000" dirty="0" err="1" smtClean="0"/>
              <a:t>καλῶς</a:t>
            </a:r>
            <a:r>
              <a:rPr lang="el-GR" sz="2000" dirty="0" smtClean="0"/>
              <a:t>  </a:t>
            </a:r>
            <a:r>
              <a:rPr lang="el-GR" sz="2000" dirty="0" err="1" smtClean="0"/>
              <a:t>ἀποκρίνασθαι</a:t>
            </a:r>
            <a:r>
              <a:rPr lang="el-GR" sz="2000" dirty="0" smtClean="0"/>
              <a:t>, </a:t>
            </a:r>
            <a:r>
              <a:rPr lang="el-GR" sz="2000" dirty="0" err="1" smtClean="0"/>
              <a:t>ὅτι</a:t>
            </a:r>
            <a:r>
              <a:rPr lang="el-GR" sz="2000" dirty="0" smtClean="0"/>
              <a:t> </a:t>
            </a:r>
            <a:r>
              <a:rPr lang="el-GR" sz="2000" dirty="0" err="1" smtClean="0"/>
              <a:t>ἔστιν</a:t>
            </a:r>
            <a:r>
              <a:rPr lang="el-GR" sz="2000" dirty="0" smtClean="0"/>
              <a:t> </a:t>
            </a:r>
            <a:r>
              <a:rPr lang="el-GR" sz="2000" dirty="0" err="1" smtClean="0"/>
              <a:t>ὑέος</a:t>
            </a:r>
            <a:r>
              <a:rPr lang="el-GR" sz="2000" dirty="0" smtClean="0"/>
              <a:t> </a:t>
            </a:r>
            <a:r>
              <a:rPr lang="el-GR" sz="2000" dirty="0" err="1" smtClean="0"/>
              <a:t>γε</a:t>
            </a:r>
            <a:r>
              <a:rPr lang="el-GR" sz="2000" dirty="0" smtClean="0"/>
              <a:t> ἢ </a:t>
            </a:r>
            <a:r>
              <a:rPr lang="el-GR" sz="2000" dirty="0" err="1" smtClean="0"/>
              <a:t>θυγατρὸς</a:t>
            </a:r>
            <a:r>
              <a:rPr lang="el-GR" sz="2000" dirty="0" smtClean="0"/>
              <a:t> ὁ </a:t>
            </a:r>
            <a:r>
              <a:rPr lang="el-GR" sz="2000" dirty="0" err="1" smtClean="0"/>
              <a:t>πατὴρ</a:t>
            </a:r>
            <a:r>
              <a:rPr lang="el-GR" sz="2000" dirty="0" smtClean="0"/>
              <a:t> πατήρ· ἢ </a:t>
            </a:r>
            <a:r>
              <a:rPr lang="el-GR" sz="2000" dirty="0" err="1" smtClean="0"/>
              <a:t>οὔ</a:t>
            </a:r>
            <a:r>
              <a:rPr lang="el-GR" sz="2000" dirty="0" smtClean="0"/>
              <a:t>; Πάνυ </a:t>
            </a:r>
            <a:r>
              <a:rPr lang="el-GR" sz="2000" dirty="0" err="1" smtClean="0"/>
              <a:t>γε</a:t>
            </a:r>
            <a:r>
              <a:rPr lang="el-GR" sz="2000" dirty="0" smtClean="0"/>
              <a:t>, </a:t>
            </a:r>
            <a:r>
              <a:rPr lang="el-GR" sz="2000" dirty="0" err="1" smtClean="0"/>
              <a:t>φάναι</a:t>
            </a:r>
            <a:r>
              <a:rPr lang="el-GR" sz="2000" dirty="0" smtClean="0"/>
              <a:t> </a:t>
            </a:r>
            <a:r>
              <a:rPr lang="el-GR" sz="2000" dirty="0" err="1" smtClean="0"/>
              <a:t>τὸν</a:t>
            </a:r>
            <a:r>
              <a:rPr lang="el-GR" sz="2000" dirty="0" smtClean="0"/>
              <a:t> </a:t>
            </a:r>
            <a:r>
              <a:rPr lang="el-GR" sz="2000" dirty="0" err="1" smtClean="0"/>
              <a:t>Ἀγάθωνα</a:t>
            </a:r>
            <a:r>
              <a:rPr lang="el-GR" sz="2000" dirty="0" smtClean="0"/>
              <a:t>. </a:t>
            </a:r>
            <a:r>
              <a:rPr lang="el-GR" sz="2000" dirty="0" err="1" smtClean="0"/>
              <a:t>Οὐκοῦν</a:t>
            </a:r>
            <a:r>
              <a:rPr lang="el-GR" sz="2000" dirty="0" smtClean="0"/>
              <a:t> </a:t>
            </a:r>
            <a:r>
              <a:rPr lang="el-GR" sz="2000" dirty="0" err="1" smtClean="0"/>
              <a:t>καὶ</a:t>
            </a:r>
            <a:r>
              <a:rPr lang="el-GR" sz="2000" dirty="0" smtClean="0"/>
              <a:t> ἡ </a:t>
            </a:r>
            <a:r>
              <a:rPr lang="el-GR" sz="2000" dirty="0" err="1" smtClean="0"/>
              <a:t>μήτηρ</a:t>
            </a:r>
            <a:r>
              <a:rPr lang="el-GR" sz="2000" dirty="0" smtClean="0"/>
              <a:t> </a:t>
            </a:r>
            <a:r>
              <a:rPr lang="el-GR" sz="2000" dirty="0" err="1" smtClean="0"/>
              <a:t>ὡσαύτως</a:t>
            </a:r>
            <a:r>
              <a:rPr lang="el-GR" sz="2000" dirty="0" smtClean="0"/>
              <a:t>; 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50485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nl-NL" sz="3600" dirty="0" smtClean="0"/>
              <a:t>6.4 Agathon ondervraagd</a:t>
            </a:r>
            <a:br>
              <a:rPr lang="nl-NL" sz="3600" dirty="0" smtClean="0"/>
            </a:br>
            <a:r>
              <a:rPr lang="nl-NL" sz="3600" dirty="0" smtClean="0"/>
              <a:t>hfdst. 6.227-33</a:t>
            </a:r>
            <a:endParaRPr lang="nl-NL" sz="3600" dirty="0"/>
          </a:p>
        </p:txBody>
      </p:sp>
      <p:sp>
        <p:nvSpPr>
          <p:cNvPr id="9" name="Rechthoek 8">
            <a:hlinkClick r:id="rId2" action="ppaction://hlinksldjump"/>
          </p:cNvPr>
          <p:cNvSpPr/>
          <p:nvPr/>
        </p:nvSpPr>
        <p:spPr>
          <a:xfrm>
            <a:off x="6289451" y="6157073"/>
            <a:ext cx="1080120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Vertaling</a:t>
            </a:r>
            <a:endParaRPr lang="nl-NL" dirty="0"/>
          </a:p>
        </p:txBody>
      </p:sp>
      <p:sp>
        <p:nvSpPr>
          <p:cNvPr id="10" name="Rechthoek 9">
            <a:hlinkClick r:id="rId3" action="ppaction://hlinksldjump"/>
          </p:cNvPr>
          <p:cNvSpPr/>
          <p:nvPr/>
        </p:nvSpPr>
        <p:spPr>
          <a:xfrm>
            <a:off x="2765162" y="6157073"/>
            <a:ext cx="1080120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Structuur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1" name="Rechthoek 10">
            <a:hlinkClick r:id="rId4" action="ppaction://hlinksldjump"/>
          </p:cNvPr>
          <p:cNvSpPr/>
          <p:nvPr/>
        </p:nvSpPr>
        <p:spPr>
          <a:xfrm>
            <a:off x="1765115" y="6161203"/>
            <a:ext cx="854604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Tekst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" name="Rechthoek 11">
            <a:hlinkClick r:id="rId5" action="ppaction://hlinksldjump"/>
          </p:cNvPr>
          <p:cNvSpPr/>
          <p:nvPr/>
        </p:nvSpPr>
        <p:spPr>
          <a:xfrm>
            <a:off x="3990725" y="6161203"/>
            <a:ext cx="792088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Extra</a:t>
            </a:r>
            <a:endParaRPr lang="nl-NL" dirty="0"/>
          </a:p>
        </p:txBody>
      </p:sp>
      <p:sp>
        <p:nvSpPr>
          <p:cNvPr id="13" name="Rechthoek 12">
            <a:hlinkClick r:id="rId6" action="ppaction://hlinksldjump"/>
          </p:cNvPr>
          <p:cNvSpPr/>
          <p:nvPr/>
        </p:nvSpPr>
        <p:spPr>
          <a:xfrm>
            <a:off x="539552" y="6161203"/>
            <a:ext cx="1080120" cy="36004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Vorige</a:t>
            </a:r>
            <a:endParaRPr lang="nl-NL" dirty="0"/>
          </a:p>
        </p:txBody>
      </p:sp>
      <p:sp>
        <p:nvSpPr>
          <p:cNvPr id="14" name="Rechthoek 13">
            <a:hlinkClick r:id="rId7" action="ppaction://hlinksldjump"/>
          </p:cNvPr>
          <p:cNvSpPr/>
          <p:nvPr/>
        </p:nvSpPr>
        <p:spPr>
          <a:xfrm>
            <a:off x="7515015" y="6157073"/>
            <a:ext cx="1080120" cy="3683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Volgende</a:t>
            </a:r>
            <a:endParaRPr lang="nl-NL" dirty="0"/>
          </a:p>
        </p:txBody>
      </p:sp>
      <p:sp>
        <p:nvSpPr>
          <p:cNvPr id="15" name="Rechthoek 14">
            <a:hlinkClick r:id="rId8" action="ppaction://hlinksldjump"/>
          </p:cNvPr>
          <p:cNvSpPr/>
          <p:nvPr/>
        </p:nvSpPr>
        <p:spPr>
          <a:xfrm>
            <a:off x="4928256" y="6157073"/>
            <a:ext cx="1215752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Vragen</a:t>
            </a:r>
            <a:endParaRPr lang="nl-NL" dirty="0"/>
          </a:p>
        </p:txBody>
      </p:sp>
      <p:sp>
        <p:nvSpPr>
          <p:cNvPr id="16" name="Tijdelijke aanduiding voor inhoud 2"/>
          <p:cNvSpPr txBox="1">
            <a:spLocks/>
          </p:cNvSpPr>
          <p:nvPr/>
        </p:nvSpPr>
        <p:spPr>
          <a:xfrm>
            <a:off x="467544" y="1380075"/>
            <a:ext cx="8229600" cy="4781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l-GR" sz="2000" dirty="0">
                <a:solidFill>
                  <a:srgbClr val="FF0000"/>
                </a:solidFill>
              </a:rPr>
              <a:t>Ἐρωτῶ</a:t>
            </a:r>
            <a:r>
              <a:rPr lang="el-GR" sz="2000" dirty="0"/>
              <a:t> δ᾽ οὐκ </a:t>
            </a:r>
            <a:r>
              <a:rPr lang="el-GR" sz="2000" b="1" i="1" dirty="0"/>
              <a:t>εἰ</a:t>
            </a:r>
            <a:r>
              <a:rPr lang="el-GR" sz="2000" i="1" dirty="0"/>
              <a:t> μητρός τινος ἢ πατρός </a:t>
            </a:r>
            <a:r>
              <a:rPr lang="el-GR" sz="2000" i="1" dirty="0">
                <a:solidFill>
                  <a:srgbClr val="FF0000"/>
                </a:solidFill>
              </a:rPr>
              <a:t>ἐστιν</a:t>
            </a:r>
            <a:r>
              <a:rPr lang="el-GR" sz="2000" i="1" dirty="0"/>
              <a:t> </a:t>
            </a:r>
            <a:r>
              <a:rPr lang="el-GR" sz="2000" dirty="0"/>
              <a:t>– γελοῖον γὰρ ἂν </a:t>
            </a:r>
            <a:r>
              <a:rPr lang="el-GR" sz="2000" dirty="0">
                <a:solidFill>
                  <a:srgbClr val="FF0000"/>
                </a:solidFill>
              </a:rPr>
              <a:t>εἴη</a:t>
            </a:r>
            <a:r>
              <a:rPr lang="el-GR" sz="2000" dirty="0"/>
              <a:t> τὸ ἐρώτημα </a:t>
            </a:r>
            <a:r>
              <a:rPr lang="el-GR" sz="2000" b="1" i="1" dirty="0"/>
              <a:t>εἰ</a:t>
            </a:r>
            <a:r>
              <a:rPr lang="el-GR" sz="2000" i="1" dirty="0"/>
              <a:t> Ἔρως </a:t>
            </a:r>
            <a:r>
              <a:rPr lang="el-GR" sz="2000" i="1" dirty="0">
                <a:solidFill>
                  <a:srgbClr val="FF0000"/>
                </a:solidFill>
              </a:rPr>
              <a:t>ἐστὶν</a:t>
            </a:r>
            <a:r>
              <a:rPr lang="el-GR" sz="2000" i="1" dirty="0"/>
              <a:t> ἔρως μητρὸς ἢ πατρός </a:t>
            </a:r>
            <a:r>
              <a:rPr lang="el-GR" sz="2000" dirty="0"/>
              <a:t>– ἀλλ᾽ </a:t>
            </a:r>
            <a:r>
              <a:rPr lang="el-GR" sz="2000" b="1" i="1" dirty="0"/>
              <a:t>ὥσπερ ἂν εἰ </a:t>
            </a:r>
            <a:r>
              <a:rPr lang="el-GR" sz="2000" i="1" dirty="0"/>
              <a:t>αὐτὸ τοῦτο πατέρα </a:t>
            </a:r>
            <a:r>
              <a:rPr lang="el-GR" sz="2000" i="1" dirty="0">
                <a:solidFill>
                  <a:srgbClr val="FF0000"/>
                </a:solidFill>
              </a:rPr>
              <a:t>ἠρώτων</a:t>
            </a:r>
            <a:r>
              <a:rPr lang="el-GR" sz="2000" i="1" dirty="0"/>
              <a:t>, </a:t>
            </a:r>
            <a:r>
              <a:rPr lang="el-GR" sz="2000" b="1" i="1" dirty="0"/>
              <a:t>ἆρα</a:t>
            </a:r>
            <a:r>
              <a:rPr lang="el-GR" sz="2000" i="1" dirty="0"/>
              <a:t> ὁ πατήρ </a:t>
            </a:r>
            <a:r>
              <a:rPr lang="el-GR" sz="2000" i="1" dirty="0">
                <a:solidFill>
                  <a:srgbClr val="FF0000"/>
                </a:solidFill>
              </a:rPr>
              <a:t>ἐστι</a:t>
            </a:r>
            <a:r>
              <a:rPr lang="el-GR" sz="2000" i="1" dirty="0"/>
              <a:t> 230 πατήρ τινος ἢ οὔ</a:t>
            </a:r>
            <a:r>
              <a:rPr lang="el-GR" sz="2000" dirty="0"/>
              <a:t>; </a:t>
            </a:r>
            <a:r>
              <a:rPr lang="el-GR" sz="2000" dirty="0">
                <a:solidFill>
                  <a:srgbClr val="FF0000"/>
                </a:solidFill>
              </a:rPr>
              <a:t>Εἶπες</a:t>
            </a:r>
            <a:r>
              <a:rPr lang="el-GR" sz="2000" dirty="0"/>
              <a:t> ἂν δήπου μοι, </a:t>
            </a:r>
            <a:r>
              <a:rPr lang="el-GR" sz="2000" b="1" i="1" dirty="0"/>
              <a:t>εἰ</a:t>
            </a:r>
            <a:r>
              <a:rPr lang="el-GR" sz="2000" i="1" dirty="0"/>
              <a:t> </a:t>
            </a:r>
            <a:r>
              <a:rPr lang="el-GR" sz="2000" i="1" dirty="0">
                <a:solidFill>
                  <a:srgbClr val="FF0000"/>
                </a:solidFill>
              </a:rPr>
              <a:t>ἐβούλου</a:t>
            </a:r>
            <a:r>
              <a:rPr lang="el-GR" sz="2000" i="1" dirty="0"/>
              <a:t> καλῶς  </a:t>
            </a:r>
            <a:r>
              <a:rPr lang="el-GR" sz="2000" i="1" dirty="0">
                <a:solidFill>
                  <a:srgbClr val="FF0000"/>
                </a:solidFill>
              </a:rPr>
              <a:t>ἀποκρίνασθαι</a:t>
            </a:r>
            <a:r>
              <a:rPr lang="el-GR" sz="2000" dirty="0"/>
              <a:t>, </a:t>
            </a:r>
            <a:r>
              <a:rPr lang="el-GR" sz="2000" b="1" i="1" dirty="0"/>
              <a:t>ὅτι</a:t>
            </a:r>
            <a:r>
              <a:rPr lang="el-GR" sz="2000" i="1" dirty="0"/>
              <a:t> </a:t>
            </a:r>
            <a:r>
              <a:rPr lang="el-GR" sz="2000" i="1" dirty="0">
                <a:solidFill>
                  <a:srgbClr val="FF0000"/>
                </a:solidFill>
              </a:rPr>
              <a:t>ἔστιν</a:t>
            </a:r>
            <a:r>
              <a:rPr lang="el-GR" sz="2000" i="1" dirty="0"/>
              <a:t> ὑέος γε ἢ θυγατρὸς ὁ πατὴρ πατήρ</a:t>
            </a:r>
            <a:r>
              <a:rPr lang="el-GR" sz="2000" dirty="0"/>
              <a:t>· ἢ οὔ; Πάνυ γε, </a:t>
            </a:r>
            <a:r>
              <a:rPr lang="el-GR" sz="2000" u="sng" dirty="0">
                <a:solidFill>
                  <a:srgbClr val="FF0000"/>
                </a:solidFill>
              </a:rPr>
              <a:t>φάναι</a:t>
            </a:r>
            <a:r>
              <a:rPr lang="el-GR" sz="2000" u="sng" dirty="0"/>
              <a:t> τὸν Ἀγάθωνα</a:t>
            </a:r>
            <a:r>
              <a:rPr lang="el-GR" sz="2000" dirty="0"/>
              <a:t>. Οὐκοῦν καὶ ἡ μήτηρ ὡσαύτως; </a:t>
            </a:r>
          </a:p>
        </p:txBody>
      </p:sp>
    </p:spTree>
    <p:extLst>
      <p:ext uri="{BB962C8B-B14F-4D97-AF65-F5344CB8AC3E}">
        <p14:creationId xmlns:p14="http://schemas.microsoft.com/office/powerpoint/2010/main" val="88829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nl-NL" sz="3600" dirty="0" smtClean="0"/>
              <a:t>6.4 Agathon ondervraagd</a:t>
            </a:r>
            <a:br>
              <a:rPr lang="nl-NL" sz="3600" dirty="0" smtClean="0"/>
            </a:br>
            <a:r>
              <a:rPr lang="nl-NL" sz="3600" dirty="0" smtClean="0"/>
              <a:t>hfdst. 6.227-33</a:t>
            </a:r>
            <a:endParaRPr lang="nl-NL" sz="3600" dirty="0"/>
          </a:p>
        </p:txBody>
      </p:sp>
      <p:sp>
        <p:nvSpPr>
          <p:cNvPr id="9" name="Rechthoek 8">
            <a:hlinkClick r:id="rId2" action="ppaction://hlinksldjump"/>
          </p:cNvPr>
          <p:cNvSpPr/>
          <p:nvPr/>
        </p:nvSpPr>
        <p:spPr>
          <a:xfrm>
            <a:off x="6289451" y="6157073"/>
            <a:ext cx="1080120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Vertaling</a:t>
            </a:r>
            <a:endParaRPr lang="nl-NL" dirty="0"/>
          </a:p>
        </p:txBody>
      </p:sp>
      <p:sp>
        <p:nvSpPr>
          <p:cNvPr id="10" name="Rechthoek 9">
            <a:hlinkClick r:id="rId3" action="ppaction://hlinksldjump"/>
          </p:cNvPr>
          <p:cNvSpPr/>
          <p:nvPr/>
        </p:nvSpPr>
        <p:spPr>
          <a:xfrm>
            <a:off x="2765162" y="6157073"/>
            <a:ext cx="1080120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Structuur</a:t>
            </a:r>
            <a:endParaRPr lang="nl-NL" dirty="0"/>
          </a:p>
        </p:txBody>
      </p:sp>
      <p:sp>
        <p:nvSpPr>
          <p:cNvPr id="11" name="Rechthoek 10">
            <a:hlinkClick r:id="rId4" action="ppaction://hlinksldjump"/>
          </p:cNvPr>
          <p:cNvSpPr/>
          <p:nvPr/>
        </p:nvSpPr>
        <p:spPr>
          <a:xfrm>
            <a:off x="1765115" y="6161203"/>
            <a:ext cx="854604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Tekst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" name="Rechthoek 11">
            <a:hlinkClick r:id="rId5" action="ppaction://hlinksldjump"/>
          </p:cNvPr>
          <p:cNvSpPr/>
          <p:nvPr/>
        </p:nvSpPr>
        <p:spPr>
          <a:xfrm>
            <a:off x="3990725" y="6161203"/>
            <a:ext cx="792088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Extra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3" name="Rechthoek 12">
            <a:hlinkClick r:id="rId6" action="ppaction://hlinksldjump"/>
          </p:cNvPr>
          <p:cNvSpPr/>
          <p:nvPr/>
        </p:nvSpPr>
        <p:spPr>
          <a:xfrm>
            <a:off x="539552" y="6161203"/>
            <a:ext cx="1080120" cy="36004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Vorige</a:t>
            </a:r>
            <a:endParaRPr lang="nl-NL" dirty="0"/>
          </a:p>
        </p:txBody>
      </p:sp>
      <p:sp>
        <p:nvSpPr>
          <p:cNvPr id="14" name="Rechthoek 13">
            <a:hlinkClick r:id="rId7" action="ppaction://hlinksldjump"/>
          </p:cNvPr>
          <p:cNvSpPr/>
          <p:nvPr/>
        </p:nvSpPr>
        <p:spPr>
          <a:xfrm>
            <a:off x="7515015" y="6157073"/>
            <a:ext cx="1080120" cy="3683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Volgende</a:t>
            </a:r>
            <a:endParaRPr lang="nl-NL" dirty="0"/>
          </a:p>
        </p:txBody>
      </p:sp>
      <p:sp>
        <p:nvSpPr>
          <p:cNvPr id="15" name="Rechthoek 14">
            <a:hlinkClick r:id="rId8" action="ppaction://hlinksldjump"/>
          </p:cNvPr>
          <p:cNvSpPr/>
          <p:nvPr/>
        </p:nvSpPr>
        <p:spPr>
          <a:xfrm>
            <a:off x="4928256" y="6157073"/>
            <a:ext cx="1215752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Vragen</a:t>
            </a:r>
            <a:endParaRPr lang="nl-NL" dirty="0"/>
          </a:p>
        </p:txBody>
      </p:sp>
      <p:sp>
        <p:nvSpPr>
          <p:cNvPr id="16" name="Tijdelijke aanduiding voor inhoud 2"/>
          <p:cNvSpPr txBox="1">
            <a:spLocks/>
          </p:cNvSpPr>
          <p:nvPr/>
        </p:nvSpPr>
        <p:spPr>
          <a:xfrm>
            <a:off x="467544" y="1380075"/>
            <a:ext cx="8229600" cy="4781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l-GR" sz="2000" dirty="0">
                <a:solidFill>
                  <a:srgbClr val="FF0000"/>
                </a:solidFill>
              </a:rPr>
              <a:t>Ἐρωτῶ</a:t>
            </a:r>
            <a:r>
              <a:rPr lang="el-GR" sz="2000" dirty="0"/>
              <a:t> δ᾽ οὐκ </a:t>
            </a:r>
            <a:r>
              <a:rPr lang="el-GR" sz="2000" b="1" i="1" dirty="0"/>
              <a:t>εἰ</a:t>
            </a:r>
            <a:r>
              <a:rPr lang="el-GR" sz="2000" i="1" dirty="0"/>
              <a:t> μητρός τινος ἢ πατρός </a:t>
            </a:r>
            <a:r>
              <a:rPr lang="el-GR" sz="2000" i="1" dirty="0">
                <a:solidFill>
                  <a:srgbClr val="FF0000"/>
                </a:solidFill>
              </a:rPr>
              <a:t>ἐστιν</a:t>
            </a:r>
            <a:r>
              <a:rPr lang="el-GR" sz="2000" i="1" dirty="0"/>
              <a:t> </a:t>
            </a:r>
            <a:r>
              <a:rPr lang="el-GR" sz="2000" dirty="0"/>
              <a:t>– </a:t>
            </a:r>
            <a:r>
              <a:rPr lang="el-GR" sz="2000" dirty="0">
                <a:solidFill>
                  <a:srgbClr val="0070C0"/>
                </a:solidFill>
              </a:rPr>
              <a:t>γελοῖον</a:t>
            </a:r>
            <a:r>
              <a:rPr lang="el-GR" sz="2000" dirty="0"/>
              <a:t> γὰρ ἂν </a:t>
            </a:r>
            <a:r>
              <a:rPr lang="el-GR" sz="2000" dirty="0">
                <a:solidFill>
                  <a:srgbClr val="FF0000"/>
                </a:solidFill>
              </a:rPr>
              <a:t>εἴη</a:t>
            </a:r>
            <a:r>
              <a:rPr lang="el-GR" sz="2000" dirty="0"/>
              <a:t> </a:t>
            </a:r>
            <a:r>
              <a:rPr lang="el-GR" sz="2000" dirty="0">
                <a:solidFill>
                  <a:srgbClr val="0070C0"/>
                </a:solidFill>
              </a:rPr>
              <a:t>τὸ ἐρώτημα </a:t>
            </a:r>
            <a:r>
              <a:rPr lang="el-GR" sz="2000" b="1" i="1" dirty="0"/>
              <a:t>εἰ</a:t>
            </a:r>
            <a:r>
              <a:rPr lang="el-GR" sz="2000" i="1" dirty="0"/>
              <a:t> </a:t>
            </a:r>
            <a:r>
              <a:rPr lang="el-GR" sz="2000" i="1" dirty="0">
                <a:solidFill>
                  <a:srgbClr val="0070C0"/>
                </a:solidFill>
              </a:rPr>
              <a:t>Ἔρως</a:t>
            </a:r>
            <a:r>
              <a:rPr lang="el-GR" sz="2000" i="1" dirty="0"/>
              <a:t> </a:t>
            </a:r>
            <a:r>
              <a:rPr lang="el-GR" sz="2000" i="1" dirty="0">
                <a:solidFill>
                  <a:srgbClr val="FF0000"/>
                </a:solidFill>
              </a:rPr>
              <a:t>ἐστὶν</a:t>
            </a:r>
            <a:r>
              <a:rPr lang="el-GR" sz="2000" i="1" dirty="0"/>
              <a:t> </a:t>
            </a:r>
            <a:r>
              <a:rPr lang="el-GR" sz="2000" i="1" dirty="0">
                <a:solidFill>
                  <a:srgbClr val="0070C0"/>
                </a:solidFill>
              </a:rPr>
              <a:t>ἔρως</a:t>
            </a:r>
            <a:r>
              <a:rPr lang="el-GR" sz="2000" i="1" dirty="0"/>
              <a:t> μητρὸς ἢ πατρός </a:t>
            </a:r>
            <a:r>
              <a:rPr lang="el-GR" sz="2000" dirty="0"/>
              <a:t>– ἀλλ᾽ </a:t>
            </a:r>
            <a:r>
              <a:rPr lang="el-GR" sz="2000" b="1" i="1" dirty="0"/>
              <a:t>ὥσπερ ἂν εἰ </a:t>
            </a:r>
            <a:r>
              <a:rPr lang="el-GR" sz="2000" i="1" dirty="0"/>
              <a:t>αὐτὸ τοῦτο πατέρα </a:t>
            </a:r>
            <a:r>
              <a:rPr lang="el-GR" sz="2000" i="1" dirty="0">
                <a:solidFill>
                  <a:srgbClr val="FF0000"/>
                </a:solidFill>
              </a:rPr>
              <a:t>ἠρώτων</a:t>
            </a:r>
            <a:r>
              <a:rPr lang="el-GR" sz="2000" i="1" dirty="0"/>
              <a:t>, </a:t>
            </a:r>
            <a:r>
              <a:rPr lang="el-GR" sz="2000" b="1" i="1" dirty="0"/>
              <a:t>ἆρα</a:t>
            </a:r>
            <a:r>
              <a:rPr lang="el-GR" sz="2000" i="1" dirty="0"/>
              <a:t> </a:t>
            </a:r>
            <a:r>
              <a:rPr lang="el-GR" sz="2000" i="1" dirty="0">
                <a:solidFill>
                  <a:srgbClr val="0070C0"/>
                </a:solidFill>
              </a:rPr>
              <a:t>ὁ πατήρ </a:t>
            </a:r>
            <a:r>
              <a:rPr lang="el-GR" sz="2000" i="1" dirty="0">
                <a:solidFill>
                  <a:srgbClr val="FF0000"/>
                </a:solidFill>
              </a:rPr>
              <a:t>ἐστι</a:t>
            </a:r>
            <a:r>
              <a:rPr lang="el-GR" sz="2000" i="1" dirty="0"/>
              <a:t> 230 </a:t>
            </a:r>
            <a:r>
              <a:rPr lang="el-GR" sz="2000" i="1" dirty="0">
                <a:solidFill>
                  <a:srgbClr val="0070C0"/>
                </a:solidFill>
              </a:rPr>
              <a:t>πατήρ</a:t>
            </a:r>
            <a:r>
              <a:rPr lang="el-GR" sz="2000" i="1" dirty="0"/>
              <a:t> τινος ἢ οὔ</a:t>
            </a:r>
            <a:r>
              <a:rPr lang="el-GR" sz="2000" dirty="0"/>
              <a:t>; </a:t>
            </a:r>
            <a:r>
              <a:rPr lang="el-GR" sz="2000" dirty="0">
                <a:solidFill>
                  <a:srgbClr val="FF0000"/>
                </a:solidFill>
              </a:rPr>
              <a:t>Εἶπες</a:t>
            </a:r>
            <a:r>
              <a:rPr lang="el-GR" sz="2000" dirty="0"/>
              <a:t> ἂν δήπου μοι, </a:t>
            </a:r>
            <a:r>
              <a:rPr lang="el-GR" sz="2000" b="1" i="1" dirty="0"/>
              <a:t>εἰ</a:t>
            </a:r>
            <a:r>
              <a:rPr lang="el-GR" sz="2000" i="1" dirty="0"/>
              <a:t> </a:t>
            </a:r>
            <a:r>
              <a:rPr lang="el-GR" sz="2000" i="1" dirty="0">
                <a:solidFill>
                  <a:srgbClr val="FF0000"/>
                </a:solidFill>
              </a:rPr>
              <a:t>ἐβούλου</a:t>
            </a:r>
            <a:r>
              <a:rPr lang="el-GR" sz="2000" i="1" dirty="0"/>
              <a:t> καλῶς  </a:t>
            </a:r>
            <a:r>
              <a:rPr lang="el-GR" sz="2000" i="1" dirty="0">
                <a:solidFill>
                  <a:srgbClr val="FF0000"/>
                </a:solidFill>
              </a:rPr>
              <a:t>ἀποκρίνασθαι</a:t>
            </a:r>
            <a:r>
              <a:rPr lang="el-GR" sz="2000" dirty="0"/>
              <a:t>, </a:t>
            </a:r>
            <a:r>
              <a:rPr lang="el-GR" sz="2000" b="1" i="1" dirty="0"/>
              <a:t>ὅτι</a:t>
            </a:r>
            <a:r>
              <a:rPr lang="el-GR" sz="2000" i="1" dirty="0"/>
              <a:t> </a:t>
            </a:r>
            <a:r>
              <a:rPr lang="el-GR" sz="2000" i="1" dirty="0">
                <a:solidFill>
                  <a:srgbClr val="FF0000"/>
                </a:solidFill>
              </a:rPr>
              <a:t>ἔστιν</a:t>
            </a:r>
            <a:r>
              <a:rPr lang="el-GR" sz="2000" i="1" dirty="0"/>
              <a:t> ὑέος γε ἢ θυγατρὸς </a:t>
            </a:r>
            <a:r>
              <a:rPr lang="el-GR" sz="2000" i="1" dirty="0">
                <a:solidFill>
                  <a:srgbClr val="0070C0"/>
                </a:solidFill>
              </a:rPr>
              <a:t>ὁ πατὴρ πατήρ</a:t>
            </a:r>
            <a:r>
              <a:rPr lang="el-GR" sz="2000" dirty="0"/>
              <a:t>· ἢ οὔ; Πάνυ γε, </a:t>
            </a:r>
            <a:r>
              <a:rPr lang="el-GR" sz="2000" u="sng" dirty="0">
                <a:solidFill>
                  <a:srgbClr val="FF0000"/>
                </a:solidFill>
              </a:rPr>
              <a:t>φάναι</a:t>
            </a:r>
            <a:r>
              <a:rPr lang="el-GR" sz="2000" u="sng" dirty="0"/>
              <a:t> </a:t>
            </a:r>
            <a:r>
              <a:rPr lang="el-GR" sz="2000" u="sng" dirty="0">
                <a:solidFill>
                  <a:srgbClr val="0070C0"/>
                </a:solidFill>
              </a:rPr>
              <a:t>τὸν Ἀγάθωνα</a:t>
            </a:r>
            <a:r>
              <a:rPr lang="el-GR" sz="2000" dirty="0"/>
              <a:t>. Οὐκοῦν καὶ </a:t>
            </a:r>
            <a:r>
              <a:rPr lang="el-GR" sz="2000" dirty="0">
                <a:solidFill>
                  <a:srgbClr val="0070C0"/>
                </a:solidFill>
              </a:rPr>
              <a:t>ἡ μήτηρ </a:t>
            </a:r>
            <a:r>
              <a:rPr lang="el-GR" sz="2000" dirty="0"/>
              <a:t>ὡσαύτως; </a:t>
            </a:r>
          </a:p>
        </p:txBody>
      </p:sp>
    </p:spTree>
    <p:extLst>
      <p:ext uri="{BB962C8B-B14F-4D97-AF65-F5344CB8AC3E}">
        <p14:creationId xmlns:p14="http://schemas.microsoft.com/office/powerpoint/2010/main" val="106008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4130</TotalTime>
  <Words>7596</Words>
  <Application>Microsoft Office PowerPoint</Application>
  <PresentationFormat>Diavoorstelling (4:3)</PresentationFormat>
  <Paragraphs>580</Paragraphs>
  <Slides>56</Slides>
  <Notes>11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56</vt:i4>
      </vt:variant>
    </vt:vector>
  </HeadingPairs>
  <TitlesOfParts>
    <vt:vector size="62" baseType="lpstr">
      <vt:lpstr>Arial</vt:lpstr>
      <vt:lpstr>Calibri</vt:lpstr>
      <vt:lpstr>Palatino Linotype</vt:lpstr>
      <vt:lpstr>Times New Roman</vt:lpstr>
      <vt:lpstr>Times-Roman</vt:lpstr>
      <vt:lpstr>Kantoorthema</vt:lpstr>
      <vt:lpstr>6.4 Agathon ondervraagd </vt:lpstr>
      <vt:lpstr>6.4 Agathon ondervraagd hfdst. 6.222-27</vt:lpstr>
      <vt:lpstr>6.4 Agathon ondervraagd hfdst. 6.222-27</vt:lpstr>
      <vt:lpstr>6.4 Agathon ondervraagd hfdst. 6.222-27</vt:lpstr>
      <vt:lpstr>6.4 Agathon ondervraagd hfdst. 6.222-27</vt:lpstr>
      <vt:lpstr>6.4 Agathon ondervraagd hfdst. 6.222-27</vt:lpstr>
      <vt:lpstr>6.4 Agathon ondervraagd hfdst. 6.227-33</vt:lpstr>
      <vt:lpstr>6.4 Agathon ondervraagd hfdst. 6.227-33</vt:lpstr>
      <vt:lpstr>6.4 Agathon ondervraagd hfdst. 6.227-33</vt:lpstr>
      <vt:lpstr>6.4 Agathon ondervraagd hfdst. 6.227-33</vt:lpstr>
      <vt:lpstr>6.4 Agathon ondervraagd hfdst. 6.227-33</vt:lpstr>
      <vt:lpstr>6.4 Agathon ondervraagd hfdst. 6.233-40</vt:lpstr>
      <vt:lpstr>6.4 Agathon ondervraagd hfdst. 6.233-40</vt:lpstr>
      <vt:lpstr>6.4 Agathon ondervraagd hfdst. 6.233-40</vt:lpstr>
      <vt:lpstr>6.4 Agathon ondervraagd hfdst. 6.233-40</vt:lpstr>
      <vt:lpstr>6.4 Agathon ondervraagd hfdst. 6.233-40</vt:lpstr>
      <vt:lpstr>6.4 Agathon ondervraagd hfdst. 6.241-47</vt:lpstr>
      <vt:lpstr>6.4 Agathon ondervraagd hfdst. 6.241-47</vt:lpstr>
      <vt:lpstr>6.4 Agathon ondervraagd hfdst. 6.241-47</vt:lpstr>
      <vt:lpstr>6.4 Agathon ondervraagd hfdst. 6.241-47</vt:lpstr>
      <vt:lpstr>6.4 Agathon ondervraagd hfdst. 6.241-47</vt:lpstr>
      <vt:lpstr>6.4 Agathon ondervraagd hfdst. 6.248-57</vt:lpstr>
      <vt:lpstr>6.4 Agathon ondervraagd hfdst. 6.248-57</vt:lpstr>
      <vt:lpstr>6.4 Agathon ondervraagd hfdst. 6.248-57</vt:lpstr>
      <vt:lpstr>6.4 Agathon ondervraagd hfdst. 6.248-57</vt:lpstr>
      <vt:lpstr>6.4 Agathon ondervraagd hfdst. 6.248-57</vt:lpstr>
      <vt:lpstr>6.4 Agathon ondervraagd hfdst. 6.258-64</vt:lpstr>
      <vt:lpstr>6.4 Agathon ondervraagd hfdst. 6.258-64</vt:lpstr>
      <vt:lpstr>6.4 Agathon ondervraagd hfdst. 6.258-64</vt:lpstr>
      <vt:lpstr>6.4 Agathon ondervraagd hfdst. 6.258-64</vt:lpstr>
      <vt:lpstr>6.4 Agathon ondervraagd hfdst. 6.258-64</vt:lpstr>
      <vt:lpstr>6.4 Agathon ondervraagd hfdst. 6.264-72</vt:lpstr>
      <vt:lpstr>6.4 Agathon ondervraagd hfdst. 6.264-72</vt:lpstr>
      <vt:lpstr>6.4 Agathon ondervraagd hfdst. 6.264-72</vt:lpstr>
      <vt:lpstr>6.4 Agathon ondervraagd hfdst. 6.264-72</vt:lpstr>
      <vt:lpstr>6.4 Agathon ondervraagd hfdst. 6.264-72</vt:lpstr>
      <vt:lpstr>6.4 Agathon ondervraagd hfdst. 6.273-80</vt:lpstr>
      <vt:lpstr>6.4 Agathon ondervraagd hfdst. 6.273-80</vt:lpstr>
      <vt:lpstr>6.4 Agathon ondervraagd hfdst. 6.273-80</vt:lpstr>
      <vt:lpstr>6.4 Agathon ondervraagd hfdst. 6.273-80</vt:lpstr>
      <vt:lpstr>6.4 Agathon ondervraagd hfdst. 6.273-80</vt:lpstr>
      <vt:lpstr>6.4 Agathon ondervraagd hfdst. 6.281-90</vt:lpstr>
      <vt:lpstr>6.4 Agathon ondervraagd hfdst. 6.281-90</vt:lpstr>
      <vt:lpstr>6.4 Agathon ondervraagd hfdst. 6.281-90</vt:lpstr>
      <vt:lpstr>6.4 Agathon ondervraagd hfdst. 6.281-90</vt:lpstr>
      <vt:lpstr>6.4 Agathon ondervraagd hfdst. 6.281-90</vt:lpstr>
      <vt:lpstr>6.4 Agathon ondervraagd hfdst. 6.290-302</vt:lpstr>
      <vt:lpstr>6.4 Agathon ondervraagd hfdst. 6.290-302</vt:lpstr>
      <vt:lpstr>6.4 Agathon ondervraagd hfdst. 6.290-302</vt:lpstr>
      <vt:lpstr>6.4 Agathon ondervraagd hfdst. 6.290-302</vt:lpstr>
      <vt:lpstr>6.4 Agathon ondervraagd hfdst. 6.290-302</vt:lpstr>
      <vt:lpstr>6.4 Agathon ondervraagd hfdst. 6.303-311</vt:lpstr>
      <vt:lpstr>6.4 Agathon ondervraagd hfdst. 6.303-311</vt:lpstr>
      <vt:lpstr>6.4 Agathon ondervraagd hfdst. 6.303-311</vt:lpstr>
      <vt:lpstr>6.4 Agathon ondervraagd hfdst. 6.303-311</vt:lpstr>
      <vt:lpstr>6.4 Agathon ondervraagd hfdst. 6.303-311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Jelle Abbenes</dc:creator>
  <cp:lastModifiedBy>Gebruiker</cp:lastModifiedBy>
  <cp:revision>455</cp:revision>
  <dcterms:created xsi:type="dcterms:W3CDTF">2014-04-01T07:40:28Z</dcterms:created>
  <dcterms:modified xsi:type="dcterms:W3CDTF">2019-03-08T21:07:22Z</dcterms:modified>
</cp:coreProperties>
</file>