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3" r:id="rId2"/>
    <p:sldId id="344" r:id="rId3"/>
    <p:sldId id="345" r:id="rId4"/>
    <p:sldId id="346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Woertman" initials="MW" lastIdx="1" clrIdx="0">
    <p:extLst>
      <p:ext uri="{19B8F6BF-5375-455C-9EA6-DF929625EA0E}">
        <p15:presenceInfo xmlns:p15="http://schemas.microsoft.com/office/powerpoint/2012/main" userId="Mark Woert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50CC"/>
    <a:srgbClr val="0000CC"/>
    <a:srgbClr val="CC0000"/>
    <a:srgbClr val="0000FF"/>
    <a:srgbClr val="0000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87" autoAdjust="0"/>
    <p:restoredTop sz="94660"/>
  </p:normalViewPr>
  <p:slideViewPr>
    <p:cSldViewPr snapToObjects="1">
      <p:cViewPr varScale="1">
        <p:scale>
          <a:sx n="111" d="100"/>
          <a:sy n="111" d="100"/>
        </p:scale>
        <p:origin x="588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D7F7F-ED26-4DF4-B3FD-551E9D23A25B}" type="datetimeFigureOut">
              <a:rPr lang="nl-NL" smtClean="0"/>
              <a:t>11-5-2019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64156-CE96-4CF5-940B-8F5F881966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2623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A7226-2D96-4FFF-BBF8-26596666B0E2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8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FD707-20A4-4811-934A-039CC644C957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7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97BF6-D822-4610-82BA-D97FBB5C5E18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33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38DC2-EEB5-419E-A8D6-7CEE7ED62094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03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20A7D-DCE5-461E-900A-CE679C69B1B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0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BC661-9E43-4E1C-BE00-47787F8E60CF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4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47E7B-8B5F-4BEF-B67B-4A48FF0B003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04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B378-591D-4D31-AC00-E097A47186B9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98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2F45D-8B32-4D57-872D-5BAC1331F630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5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CC89B-A076-4BAA-B1D4-35B9BA543857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91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DA2E0-3847-4CCC-AA93-D8E4F4A365FB}" type="slidenum">
              <a:rPr lang="nl-NL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20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 algn="ctr" fontAlgn="base">
              <a:spcAft>
                <a:spcPct val="0"/>
              </a:spcAft>
              <a:defRPr/>
            </a:pPr>
            <a:endParaRPr 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  <a:defRPr/>
            </a:pPr>
            <a:fld id="{13C38A52-0905-49E1-A287-EF282920510B}" type="slidenum">
              <a:rPr lang="nl-NL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InkShape-10"/>
          <p:cNvSpPr/>
          <p:nvPr/>
        </p:nvSpPr>
        <p:spPr bwMode="auto">
          <a:xfrm>
            <a:off x="3430800" y="629972"/>
            <a:ext cx="149992" cy="128649"/>
          </a:xfrm>
          <a:custGeom>
            <a:avLst/>
            <a:gdLst/>
            <a:ahLst/>
            <a:cxnLst/>
            <a:rect l="0" t="0" r="0" b="0"/>
            <a:pathLst>
              <a:path w="149992" h="128649">
                <a:moveTo>
                  <a:pt x="132145" y="75473"/>
                </a:moveTo>
                <a:lnTo>
                  <a:pt x="132145" y="32393"/>
                </a:lnTo>
                <a:lnTo>
                  <a:pt x="132145" y="17769"/>
                </a:lnTo>
                <a:lnTo>
                  <a:pt x="129500" y="12455"/>
                </a:lnTo>
                <a:lnTo>
                  <a:pt x="126008" y="6785"/>
                </a:lnTo>
                <a:lnTo>
                  <a:pt x="124457" y="958"/>
                </a:lnTo>
                <a:lnTo>
                  <a:pt x="123051" y="0"/>
                </a:lnTo>
                <a:lnTo>
                  <a:pt x="121122" y="353"/>
                </a:lnTo>
                <a:lnTo>
                  <a:pt x="101415" y="8049"/>
                </a:lnTo>
                <a:lnTo>
                  <a:pt x="75988" y="13979"/>
                </a:lnTo>
                <a:lnTo>
                  <a:pt x="35669" y="39532"/>
                </a:lnTo>
                <a:lnTo>
                  <a:pt x="10383" y="64372"/>
                </a:lnTo>
                <a:lnTo>
                  <a:pt x="2251" y="78578"/>
                </a:lnTo>
                <a:lnTo>
                  <a:pt x="0" y="86114"/>
                </a:lnTo>
                <a:lnTo>
                  <a:pt x="392" y="88520"/>
                </a:lnTo>
                <a:lnTo>
                  <a:pt x="1646" y="90124"/>
                </a:lnTo>
                <a:lnTo>
                  <a:pt x="3474" y="91194"/>
                </a:lnTo>
                <a:lnTo>
                  <a:pt x="4693" y="92899"/>
                </a:lnTo>
                <a:lnTo>
                  <a:pt x="7400" y="100039"/>
                </a:lnTo>
                <a:lnTo>
                  <a:pt x="11549" y="105574"/>
                </a:lnTo>
                <a:lnTo>
                  <a:pt x="16700" y="108695"/>
                </a:lnTo>
                <a:lnTo>
                  <a:pt x="47999" y="120189"/>
                </a:lnTo>
                <a:lnTo>
                  <a:pt x="58485" y="125985"/>
                </a:lnTo>
                <a:lnTo>
                  <a:pt x="85012" y="128648"/>
                </a:lnTo>
                <a:lnTo>
                  <a:pt x="93999" y="126226"/>
                </a:lnTo>
                <a:lnTo>
                  <a:pt x="102293" y="122835"/>
                </a:lnTo>
                <a:lnTo>
                  <a:pt x="117126" y="119933"/>
                </a:lnTo>
                <a:lnTo>
                  <a:pt x="131531" y="113213"/>
                </a:lnTo>
                <a:lnTo>
                  <a:pt x="134712" y="112539"/>
                </a:lnTo>
                <a:lnTo>
                  <a:pt x="140893" y="106499"/>
                </a:lnTo>
                <a:lnTo>
                  <a:pt x="145955" y="98192"/>
                </a:lnTo>
                <a:lnTo>
                  <a:pt x="148805" y="86945"/>
                </a:lnTo>
                <a:lnTo>
                  <a:pt x="149974" y="42826"/>
                </a:lnTo>
                <a:lnTo>
                  <a:pt x="149991" y="32521"/>
                </a:lnTo>
                <a:lnTo>
                  <a:pt x="149003" y="28979"/>
                </a:lnTo>
                <a:lnTo>
                  <a:pt x="147353" y="26618"/>
                </a:lnTo>
                <a:lnTo>
                  <a:pt x="137574" y="18088"/>
                </a:lnTo>
                <a:lnTo>
                  <a:pt x="134773" y="17372"/>
                </a:lnTo>
                <a:lnTo>
                  <a:pt x="131912" y="17888"/>
                </a:lnTo>
                <a:lnTo>
                  <a:pt x="126089" y="20114"/>
                </a:lnTo>
                <a:lnTo>
                  <a:pt x="114286" y="2189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93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1411" y="0"/>
            <a:ext cx="9144000" cy="1170000"/>
          </a:xfrm>
          <a:prstGeom prst="rect">
            <a:avLst/>
          </a:prstGeom>
          <a:noFill/>
        </p:spPr>
        <p:txBody>
          <a:bodyPr wrap="square" lIns="180000" tIns="180000" rIns="180000" bIns="180000" rtlCol="0" anchor="ctr" anchorCtr="0">
            <a:noAutofit/>
          </a:bodyPr>
          <a:lstStyle/>
          <a:p>
            <a:pPr marL="609600" indent="-609600" fontAlgn="base">
              <a:spcAft>
                <a:spcPct val="0"/>
              </a:spcAft>
            </a:pPr>
            <a:r>
              <a:rPr lang="en-US" sz="4400" b="1" dirty="0" err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Legenda</a:t>
            </a:r>
            <a:endParaRPr lang="en-US" sz="4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609600" indent="-609600" fontAlgn="base">
              <a:spcAft>
                <a:spcPct val="0"/>
              </a:spcAft>
            </a:pP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werkwoord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nl-NL" sz="2400" b="1" baseline="300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0" y="1170000"/>
            <a:ext cx="9144000" cy="5688000"/>
          </a:xfrm>
          <a:prstGeom prst="rect">
            <a:avLst/>
          </a:prstGeom>
          <a:solidFill>
            <a:schemeClr val="bg1">
              <a:lumMod val="75000"/>
              <a:alpha val="85000"/>
            </a:schemeClr>
          </a:solidFill>
          <a:effectLst/>
        </p:spPr>
        <p:txBody>
          <a:bodyPr wrap="square" lIns="360000" tIns="360000" rIns="360000" bIns="18000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		= </a:t>
            </a:r>
            <a:r>
              <a:rPr lang="en-US" sz="2400" dirty="0" err="1"/>
              <a:t>finiete</a:t>
            </a:r>
            <a:r>
              <a:rPr lang="en-US" sz="2400" dirty="0"/>
              <a:t> </a:t>
            </a:r>
            <a:r>
              <a:rPr lang="en-US" sz="2400" dirty="0" err="1"/>
              <a:t>werkwoordsvorm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			</a:t>
            </a:r>
            <a:r>
              <a:rPr lang="en-US" sz="2400" i="1" dirty="0" err="1"/>
              <a:t>indicativus</a:t>
            </a:r>
            <a:r>
              <a:rPr lang="en-US" sz="2400" i="1" dirty="0"/>
              <a:t> / </a:t>
            </a:r>
            <a:r>
              <a:rPr lang="en-US" sz="2400" i="1" dirty="0" err="1"/>
              <a:t>conjunctivus</a:t>
            </a:r>
            <a:r>
              <a:rPr lang="en-US" sz="2400" i="1" dirty="0"/>
              <a:t> / </a:t>
            </a:r>
            <a:r>
              <a:rPr lang="en-US" sz="2400" i="1" dirty="0" err="1"/>
              <a:t>imperativus</a:t>
            </a:r>
            <a:endParaRPr lang="en-US" sz="2400" i="1" dirty="0"/>
          </a:p>
          <a:p>
            <a:pPr>
              <a:spcAft>
                <a:spcPts val="600"/>
              </a:spcAft>
            </a:pPr>
            <a:endParaRPr lang="en-US" sz="2400" i="1" dirty="0"/>
          </a:p>
          <a:p>
            <a:pPr>
              <a:spcAft>
                <a:spcPts val="600"/>
              </a:spcAft>
            </a:pPr>
            <a:endParaRPr lang="en-US" sz="2400" i="1" dirty="0"/>
          </a:p>
          <a:p>
            <a:pPr>
              <a:spcAft>
                <a:spcPts val="600"/>
              </a:spcAft>
            </a:pPr>
            <a:r>
              <a:rPr lang="en-US" sz="2400" i="1" dirty="0"/>
              <a:t>		</a:t>
            </a:r>
            <a:r>
              <a:rPr lang="en-US" sz="2400" dirty="0"/>
              <a:t>= </a:t>
            </a:r>
            <a:r>
              <a:rPr lang="en-US" sz="2400" dirty="0" err="1"/>
              <a:t>infiniete</a:t>
            </a:r>
            <a:r>
              <a:rPr lang="en-US" sz="2400" dirty="0"/>
              <a:t> </a:t>
            </a:r>
            <a:r>
              <a:rPr lang="en-US" sz="2400" dirty="0" err="1"/>
              <a:t>werkwoordsvorm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		      </a:t>
            </a:r>
            <a:r>
              <a:rPr lang="en-US" sz="2400" i="1" dirty="0" err="1"/>
              <a:t>infinitivus</a:t>
            </a:r>
            <a:r>
              <a:rPr lang="en-US" sz="2400" i="1" dirty="0"/>
              <a:t> / </a:t>
            </a:r>
            <a:r>
              <a:rPr lang="en-US" sz="2400" i="1" dirty="0" err="1"/>
              <a:t>participium</a:t>
            </a:r>
            <a:r>
              <a:rPr lang="en-US" sz="2400" i="1" dirty="0"/>
              <a:t> / </a:t>
            </a:r>
            <a:r>
              <a:rPr lang="en-US" sz="2400" i="1" dirty="0" err="1"/>
              <a:t>gerundi</a:t>
            </a:r>
            <a:r>
              <a:rPr lang="en-US" sz="2400" i="1" dirty="0"/>
              <a:t>(v)um / </a:t>
            </a:r>
            <a:r>
              <a:rPr lang="en-US" sz="2400" i="1" dirty="0" err="1"/>
              <a:t>supinum</a:t>
            </a:r>
            <a:endParaRPr lang="en-US" sz="2400" i="1" dirty="0"/>
          </a:p>
          <a:p>
            <a:pPr>
              <a:spcAft>
                <a:spcPts val="600"/>
              </a:spcAft>
            </a:pPr>
            <a:endParaRPr lang="en-US" sz="2400" i="1" dirty="0"/>
          </a:p>
          <a:p>
            <a:pPr>
              <a:spcAft>
                <a:spcPts val="600"/>
              </a:spcAft>
            </a:pPr>
            <a:endParaRPr lang="en-US" sz="2400" i="1" dirty="0"/>
          </a:p>
          <a:p>
            <a:pPr>
              <a:spcAft>
                <a:spcPts val="600"/>
              </a:spcAft>
              <a:tabLst>
                <a:tab pos="1431925" algn="l"/>
              </a:tabLst>
            </a:pPr>
            <a:r>
              <a:rPr lang="en-US" sz="2400" i="1" dirty="0"/>
              <a:t>	</a:t>
            </a:r>
            <a:r>
              <a:rPr lang="en-US" sz="2400" dirty="0"/>
              <a:t>= </a:t>
            </a:r>
            <a:r>
              <a:rPr lang="en-US" sz="2400" dirty="0" err="1"/>
              <a:t>aan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vullen</a:t>
            </a:r>
            <a:r>
              <a:rPr lang="en-US" sz="2400" dirty="0"/>
              <a:t> (</a:t>
            </a:r>
            <a:r>
              <a:rPr lang="en-US" sz="2400" dirty="0" err="1"/>
              <a:t>finiete</a:t>
            </a:r>
            <a:r>
              <a:rPr lang="en-US" sz="2400" dirty="0"/>
              <a:t>/</a:t>
            </a:r>
            <a:r>
              <a:rPr lang="en-US" sz="2400" dirty="0" err="1"/>
              <a:t>infiniete</a:t>
            </a:r>
            <a:r>
              <a:rPr lang="en-US" sz="2400" dirty="0"/>
              <a:t>) </a:t>
            </a:r>
            <a:r>
              <a:rPr lang="en-US" sz="2400" dirty="0" err="1"/>
              <a:t>werkwoordsvorm</a:t>
            </a:r>
            <a:endParaRPr lang="en-US" sz="2400" dirty="0"/>
          </a:p>
          <a:p>
            <a:pPr>
              <a:spcAft>
                <a:spcPts val="600"/>
              </a:spcAft>
            </a:pPr>
            <a:endParaRPr lang="en-US" sz="2400" i="1" dirty="0"/>
          </a:p>
          <a:p>
            <a:pPr>
              <a:spcAft>
                <a:spcPts val="600"/>
              </a:spcAft>
              <a:tabLst>
                <a:tab pos="1431925" algn="l"/>
              </a:tabLst>
            </a:pPr>
            <a:r>
              <a:rPr lang="en-US" sz="2400" i="1" dirty="0"/>
              <a:t>	</a:t>
            </a:r>
            <a:r>
              <a:rPr lang="en-US" sz="2400" dirty="0"/>
              <a:t>=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betrekken</a:t>
            </a:r>
            <a:r>
              <a:rPr lang="en-US" sz="2400" dirty="0"/>
              <a:t> (</a:t>
            </a:r>
            <a:r>
              <a:rPr lang="en-US" sz="2400" dirty="0" err="1"/>
              <a:t>finiete</a:t>
            </a:r>
            <a:r>
              <a:rPr lang="en-US" sz="2400" dirty="0"/>
              <a:t>/</a:t>
            </a:r>
            <a:r>
              <a:rPr lang="en-US" sz="2400" dirty="0" err="1"/>
              <a:t>infiniete</a:t>
            </a:r>
            <a:r>
              <a:rPr lang="en-US" sz="2400" dirty="0"/>
              <a:t>) </a:t>
            </a:r>
            <a:r>
              <a:rPr lang="en-US" sz="2400" dirty="0" err="1"/>
              <a:t>werkwoordsvorm</a:t>
            </a:r>
            <a:endParaRPr lang="nl-NL" sz="2400" dirty="0"/>
          </a:p>
        </p:txBody>
      </p:sp>
      <p:sp>
        <p:nvSpPr>
          <p:cNvPr id="9" name="Rectangle 12"/>
          <p:cNvSpPr/>
          <p:nvPr/>
        </p:nvSpPr>
        <p:spPr>
          <a:xfrm>
            <a:off x="603552" y="4887607"/>
            <a:ext cx="644022" cy="338554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r>
              <a:rPr lang="nl-NL" sz="1600" dirty="0">
                <a:solidFill>
                  <a:srgbClr val="CC0000"/>
                </a:solidFill>
              </a:rPr>
              <a:t>verbum</a:t>
            </a:r>
            <a:endParaRPr lang="nl-NL" dirty="0">
              <a:solidFill>
                <a:srgbClr val="CC0000"/>
              </a:solidFill>
            </a:endParaRPr>
          </a:p>
        </p:txBody>
      </p:sp>
      <p:cxnSp>
        <p:nvCxnSpPr>
          <p:cNvPr id="12" name="Rechte verbindingslijn 11"/>
          <p:cNvCxnSpPr/>
          <p:nvPr/>
        </p:nvCxnSpPr>
        <p:spPr bwMode="auto">
          <a:xfrm>
            <a:off x="423168" y="1958329"/>
            <a:ext cx="1440000" cy="0"/>
          </a:xfrm>
          <a:prstGeom prst="line">
            <a:avLst/>
          </a:prstGeom>
          <a:noFill/>
          <a:ln w="317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Rechte verbindingslijn 12"/>
          <p:cNvCxnSpPr/>
          <p:nvPr/>
        </p:nvCxnSpPr>
        <p:spPr bwMode="auto">
          <a:xfrm>
            <a:off x="423168" y="3729640"/>
            <a:ext cx="1440000" cy="0"/>
          </a:xfrm>
          <a:prstGeom prst="line">
            <a:avLst/>
          </a:prstGeom>
          <a:noFill/>
          <a:ln w="31750" cap="flat" cmpd="sng" algn="ctr">
            <a:solidFill>
              <a:srgbClr val="CC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12"/>
          <p:cNvSpPr/>
          <p:nvPr/>
        </p:nvSpPr>
        <p:spPr>
          <a:xfrm>
            <a:off x="541034" y="5773992"/>
            <a:ext cx="769057" cy="338554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r>
              <a:rPr lang="nl-NL" sz="1600" dirty="0">
                <a:solidFill>
                  <a:srgbClr val="CC0000"/>
                </a:solidFill>
              </a:rPr>
              <a:t>(verbum)</a:t>
            </a:r>
            <a:endParaRPr lang="nl-NL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93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InkShape-10"/>
          <p:cNvSpPr/>
          <p:nvPr/>
        </p:nvSpPr>
        <p:spPr bwMode="auto">
          <a:xfrm>
            <a:off x="3430800" y="629972"/>
            <a:ext cx="149992" cy="128649"/>
          </a:xfrm>
          <a:custGeom>
            <a:avLst/>
            <a:gdLst/>
            <a:ahLst/>
            <a:cxnLst/>
            <a:rect l="0" t="0" r="0" b="0"/>
            <a:pathLst>
              <a:path w="149992" h="128649">
                <a:moveTo>
                  <a:pt x="132145" y="75473"/>
                </a:moveTo>
                <a:lnTo>
                  <a:pt x="132145" y="32393"/>
                </a:lnTo>
                <a:lnTo>
                  <a:pt x="132145" y="17769"/>
                </a:lnTo>
                <a:lnTo>
                  <a:pt x="129500" y="12455"/>
                </a:lnTo>
                <a:lnTo>
                  <a:pt x="126008" y="6785"/>
                </a:lnTo>
                <a:lnTo>
                  <a:pt x="124457" y="958"/>
                </a:lnTo>
                <a:lnTo>
                  <a:pt x="123051" y="0"/>
                </a:lnTo>
                <a:lnTo>
                  <a:pt x="121122" y="353"/>
                </a:lnTo>
                <a:lnTo>
                  <a:pt x="101415" y="8049"/>
                </a:lnTo>
                <a:lnTo>
                  <a:pt x="75988" y="13979"/>
                </a:lnTo>
                <a:lnTo>
                  <a:pt x="35669" y="39532"/>
                </a:lnTo>
                <a:lnTo>
                  <a:pt x="10383" y="64372"/>
                </a:lnTo>
                <a:lnTo>
                  <a:pt x="2251" y="78578"/>
                </a:lnTo>
                <a:lnTo>
                  <a:pt x="0" y="86114"/>
                </a:lnTo>
                <a:lnTo>
                  <a:pt x="392" y="88520"/>
                </a:lnTo>
                <a:lnTo>
                  <a:pt x="1646" y="90124"/>
                </a:lnTo>
                <a:lnTo>
                  <a:pt x="3474" y="91194"/>
                </a:lnTo>
                <a:lnTo>
                  <a:pt x="4693" y="92899"/>
                </a:lnTo>
                <a:lnTo>
                  <a:pt x="7400" y="100039"/>
                </a:lnTo>
                <a:lnTo>
                  <a:pt x="11549" y="105574"/>
                </a:lnTo>
                <a:lnTo>
                  <a:pt x="16700" y="108695"/>
                </a:lnTo>
                <a:lnTo>
                  <a:pt x="47999" y="120189"/>
                </a:lnTo>
                <a:lnTo>
                  <a:pt x="58485" y="125985"/>
                </a:lnTo>
                <a:lnTo>
                  <a:pt x="85012" y="128648"/>
                </a:lnTo>
                <a:lnTo>
                  <a:pt x="93999" y="126226"/>
                </a:lnTo>
                <a:lnTo>
                  <a:pt x="102293" y="122835"/>
                </a:lnTo>
                <a:lnTo>
                  <a:pt x="117126" y="119933"/>
                </a:lnTo>
                <a:lnTo>
                  <a:pt x="131531" y="113213"/>
                </a:lnTo>
                <a:lnTo>
                  <a:pt x="134712" y="112539"/>
                </a:lnTo>
                <a:lnTo>
                  <a:pt x="140893" y="106499"/>
                </a:lnTo>
                <a:lnTo>
                  <a:pt x="145955" y="98192"/>
                </a:lnTo>
                <a:lnTo>
                  <a:pt x="148805" y="86945"/>
                </a:lnTo>
                <a:lnTo>
                  <a:pt x="149974" y="42826"/>
                </a:lnTo>
                <a:lnTo>
                  <a:pt x="149991" y="32521"/>
                </a:lnTo>
                <a:lnTo>
                  <a:pt x="149003" y="28979"/>
                </a:lnTo>
                <a:lnTo>
                  <a:pt x="147353" y="26618"/>
                </a:lnTo>
                <a:lnTo>
                  <a:pt x="137574" y="18088"/>
                </a:lnTo>
                <a:lnTo>
                  <a:pt x="134773" y="17372"/>
                </a:lnTo>
                <a:lnTo>
                  <a:pt x="131912" y="17888"/>
                </a:lnTo>
                <a:lnTo>
                  <a:pt x="126089" y="20114"/>
                </a:lnTo>
                <a:lnTo>
                  <a:pt x="114286" y="2189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93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1411" y="0"/>
            <a:ext cx="9144000" cy="1170000"/>
          </a:xfrm>
          <a:prstGeom prst="rect">
            <a:avLst/>
          </a:prstGeom>
          <a:noFill/>
        </p:spPr>
        <p:txBody>
          <a:bodyPr wrap="square" lIns="180000" tIns="180000" rIns="180000" bIns="180000" rtlCol="0" anchor="ctr" anchorCtr="0">
            <a:noAutofit/>
          </a:bodyPr>
          <a:lstStyle/>
          <a:p>
            <a:pPr marL="609600" indent="-609600" fontAlgn="base">
              <a:spcAft>
                <a:spcPct val="0"/>
              </a:spcAft>
            </a:pPr>
            <a:r>
              <a:rPr lang="en-US" sz="4400" b="1" dirty="0" err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Legenda</a:t>
            </a:r>
            <a:endParaRPr lang="en-US" sz="4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609600" indent="-609600" fontAlgn="base">
              <a:spcAft>
                <a:spcPct val="0"/>
              </a:spcAft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zinsstructuur</a:t>
            </a:r>
            <a:endParaRPr lang="nl-NL" sz="2400" b="1" baseline="300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0" y="1170000"/>
            <a:ext cx="9144000" cy="5688000"/>
          </a:xfrm>
          <a:prstGeom prst="rect">
            <a:avLst/>
          </a:prstGeom>
          <a:solidFill>
            <a:schemeClr val="bg1">
              <a:lumMod val="75000"/>
              <a:alpha val="85000"/>
            </a:schemeClr>
          </a:solidFill>
          <a:effectLst/>
        </p:spPr>
        <p:txBody>
          <a:bodyPr wrap="square" lIns="360000" tIns="360000" rIns="360000" bIns="18000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		= </a:t>
            </a:r>
            <a:r>
              <a:rPr lang="en-US" sz="2400" dirty="0" err="1"/>
              <a:t>ondergeschikte</a:t>
            </a:r>
            <a:r>
              <a:rPr lang="en-US" sz="2400" dirty="0"/>
              <a:t> </a:t>
            </a:r>
            <a:r>
              <a:rPr lang="en-US" sz="2400" dirty="0" err="1"/>
              <a:t>zin</a:t>
            </a:r>
            <a:r>
              <a:rPr lang="en-US" sz="2400" dirty="0"/>
              <a:t> (</a:t>
            </a:r>
            <a:r>
              <a:rPr lang="en-US" sz="2400" dirty="0" err="1"/>
              <a:t>finiete</a:t>
            </a:r>
            <a:r>
              <a:rPr lang="en-US" sz="2400" dirty="0"/>
              <a:t> </a:t>
            </a:r>
            <a:r>
              <a:rPr lang="en-US" sz="2400" dirty="0" err="1"/>
              <a:t>ingebedde</a:t>
            </a:r>
            <a:r>
              <a:rPr lang="en-US" sz="2400" dirty="0"/>
              <a:t> </a:t>
            </a:r>
            <a:r>
              <a:rPr lang="en-US" sz="2400" dirty="0" err="1"/>
              <a:t>predicatie</a:t>
            </a:r>
            <a:r>
              <a:rPr lang="en-US" sz="2400" dirty="0"/>
              <a:t>)</a:t>
            </a:r>
            <a:endParaRPr lang="en-US" sz="2400" i="1" dirty="0"/>
          </a:p>
          <a:p>
            <a:pPr>
              <a:spcAft>
                <a:spcPts val="600"/>
              </a:spcAft>
            </a:pPr>
            <a:r>
              <a:rPr lang="en-US" sz="2400" i="1" dirty="0"/>
              <a:t>			</a:t>
            </a:r>
            <a:r>
              <a:rPr lang="en-US" sz="2400" i="1" dirty="0" err="1"/>
              <a:t>indicativus</a:t>
            </a:r>
            <a:r>
              <a:rPr lang="en-US" sz="2400" i="1" dirty="0"/>
              <a:t> / </a:t>
            </a:r>
            <a:r>
              <a:rPr lang="en-US" sz="2400" i="1" dirty="0" err="1"/>
              <a:t>conjunctivus</a:t>
            </a:r>
            <a:br>
              <a:rPr lang="en-US" sz="2400" i="1" dirty="0"/>
            </a:br>
            <a:r>
              <a:rPr lang="en-US" sz="2400" i="1" dirty="0"/>
              <a:t>			</a:t>
            </a:r>
            <a:r>
              <a:rPr lang="en-US" sz="2400" dirty="0"/>
              <a:t>met </a:t>
            </a:r>
            <a:r>
              <a:rPr lang="en-US" sz="2400" dirty="0" err="1"/>
              <a:t>bijbehorende</a:t>
            </a:r>
            <a:r>
              <a:rPr lang="en-US" sz="2400" dirty="0"/>
              <a:t> </a:t>
            </a:r>
            <a:r>
              <a:rPr lang="en-US" sz="2400" dirty="0" err="1"/>
              <a:t>woordgroep</a:t>
            </a:r>
            <a:r>
              <a:rPr lang="en-US" sz="2400" dirty="0"/>
              <a:t>(</a:t>
            </a:r>
            <a:r>
              <a:rPr lang="en-US" sz="2400" dirty="0" err="1"/>
              <a:t>en</a:t>
            </a:r>
            <a:r>
              <a:rPr lang="en-US" sz="2400" dirty="0"/>
              <a:t>)</a:t>
            </a:r>
          </a:p>
          <a:p>
            <a:pPr>
              <a:spcAft>
                <a:spcPts val="600"/>
              </a:spcAft>
            </a:pPr>
            <a:endParaRPr lang="en-US" sz="2400" i="1" dirty="0"/>
          </a:p>
          <a:p>
            <a:pPr>
              <a:spcAft>
                <a:spcPts val="600"/>
              </a:spcAft>
            </a:pPr>
            <a:r>
              <a:rPr lang="en-US" sz="2400" i="1" dirty="0"/>
              <a:t>		</a:t>
            </a:r>
            <a:r>
              <a:rPr lang="en-US" sz="2400" dirty="0"/>
              <a:t>= </a:t>
            </a:r>
            <a:r>
              <a:rPr lang="en-US" sz="2400" dirty="0" err="1"/>
              <a:t>infiniete</a:t>
            </a:r>
            <a:r>
              <a:rPr lang="en-US" sz="2400" dirty="0"/>
              <a:t> </a:t>
            </a:r>
            <a:r>
              <a:rPr lang="en-US" sz="2400" dirty="0" err="1"/>
              <a:t>ingebedde</a:t>
            </a:r>
            <a:r>
              <a:rPr lang="en-US" sz="2400" dirty="0"/>
              <a:t> </a:t>
            </a:r>
            <a:r>
              <a:rPr lang="en-US" sz="2400" dirty="0" err="1"/>
              <a:t>predicatie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		       </a:t>
            </a:r>
            <a:r>
              <a:rPr lang="en-US" sz="2400" i="1" dirty="0" err="1"/>
              <a:t>infinitivus</a:t>
            </a:r>
            <a:r>
              <a:rPr lang="en-US" sz="2400" i="1" dirty="0"/>
              <a:t> / </a:t>
            </a:r>
            <a:r>
              <a:rPr lang="en-US" sz="2400" i="1" dirty="0" err="1"/>
              <a:t>participium</a:t>
            </a:r>
            <a:r>
              <a:rPr lang="en-US" sz="2400" i="1" dirty="0"/>
              <a:t> / </a:t>
            </a:r>
            <a:r>
              <a:rPr lang="en-US" sz="2400" i="1" dirty="0" err="1"/>
              <a:t>gerundi</a:t>
            </a:r>
            <a:r>
              <a:rPr lang="en-US" sz="2400" i="1" dirty="0"/>
              <a:t>(v)um / </a:t>
            </a:r>
            <a:r>
              <a:rPr lang="en-US" sz="2400" i="1" dirty="0" err="1"/>
              <a:t>supinum</a:t>
            </a:r>
            <a:r>
              <a:rPr lang="en-US" sz="2400" dirty="0"/>
              <a:t> 		        met </a:t>
            </a:r>
            <a:r>
              <a:rPr lang="en-US" sz="2400" dirty="0" err="1"/>
              <a:t>bijbehorende</a:t>
            </a:r>
            <a:r>
              <a:rPr lang="en-US" sz="2400" dirty="0"/>
              <a:t> </a:t>
            </a:r>
            <a:r>
              <a:rPr lang="en-US" sz="2400" dirty="0" err="1"/>
              <a:t>woordgroep</a:t>
            </a:r>
            <a:r>
              <a:rPr lang="en-US" sz="2400" dirty="0"/>
              <a:t>(</a:t>
            </a:r>
            <a:r>
              <a:rPr lang="en-US" sz="2400" dirty="0" err="1"/>
              <a:t>en</a:t>
            </a:r>
            <a:r>
              <a:rPr lang="en-US" sz="2400" dirty="0"/>
              <a:t>)</a:t>
            </a:r>
          </a:p>
          <a:p>
            <a:pPr>
              <a:spcAft>
                <a:spcPts val="600"/>
              </a:spcAft>
            </a:pPr>
            <a:endParaRPr lang="en-US" sz="2400" i="1" dirty="0"/>
          </a:p>
          <a:p>
            <a:pPr>
              <a:spcAft>
                <a:spcPts val="600"/>
              </a:spcAft>
            </a:pPr>
            <a:r>
              <a:rPr lang="en-US" sz="2400" i="1" dirty="0"/>
              <a:t>		</a:t>
            </a:r>
            <a:r>
              <a:rPr lang="en-US" sz="2400" dirty="0"/>
              <a:t>= </a:t>
            </a:r>
            <a:r>
              <a:rPr lang="en-US" sz="2400" dirty="0" err="1"/>
              <a:t>einde</a:t>
            </a:r>
            <a:r>
              <a:rPr lang="en-US" sz="2400" dirty="0"/>
              <a:t> </a:t>
            </a:r>
            <a:r>
              <a:rPr lang="en-US" sz="2400" dirty="0" err="1"/>
              <a:t>zin</a:t>
            </a:r>
            <a:r>
              <a:rPr lang="en-US" sz="2400" dirty="0"/>
              <a:t> / </a:t>
            </a:r>
            <a:r>
              <a:rPr lang="en-US" sz="2400" dirty="0" err="1"/>
              <a:t>scheiding</a:t>
            </a:r>
            <a:r>
              <a:rPr lang="en-US" sz="2400" dirty="0"/>
              <a:t> </a:t>
            </a:r>
            <a:r>
              <a:rPr lang="en-US" sz="2400" dirty="0" err="1"/>
              <a:t>tussen</a:t>
            </a:r>
            <a:r>
              <a:rPr lang="en-US" sz="2400" dirty="0"/>
              <a:t> </a:t>
            </a:r>
            <a:r>
              <a:rPr lang="en-US" sz="2400" dirty="0" err="1"/>
              <a:t>nevengeschikte</a:t>
            </a:r>
            <a:r>
              <a:rPr lang="en-US" sz="2400" dirty="0"/>
              <a:t> </a:t>
            </a:r>
            <a:r>
              <a:rPr lang="en-US" sz="2400" dirty="0" err="1"/>
              <a:t>zinnen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			</a:t>
            </a:r>
            <a:r>
              <a:rPr lang="en-US" sz="2400" i="1" dirty="0" err="1"/>
              <a:t>hoofdzin</a:t>
            </a:r>
            <a:r>
              <a:rPr lang="en-US" sz="2400" i="1" dirty="0"/>
              <a:t> + </a:t>
            </a:r>
            <a:r>
              <a:rPr lang="en-US" sz="2400" i="1" dirty="0" err="1"/>
              <a:t>hoofdzin</a:t>
            </a:r>
            <a:r>
              <a:rPr lang="en-US" sz="2400" i="1" dirty="0"/>
              <a:t> / </a:t>
            </a:r>
            <a:r>
              <a:rPr lang="en-US" sz="2400" i="1" dirty="0" err="1"/>
              <a:t>bijzin</a:t>
            </a:r>
            <a:r>
              <a:rPr lang="en-US" sz="2400" i="1" dirty="0"/>
              <a:t> + </a:t>
            </a:r>
            <a:r>
              <a:rPr lang="en-US" sz="2400" i="1" dirty="0" err="1"/>
              <a:t>bijzin</a:t>
            </a:r>
            <a:endParaRPr lang="en-US" sz="2400" i="1" dirty="0"/>
          </a:p>
          <a:p>
            <a:pPr>
              <a:spcAft>
                <a:spcPts val="600"/>
              </a:spcAft>
            </a:pPr>
            <a:endParaRPr lang="en-US" sz="2400" i="1" dirty="0"/>
          </a:p>
          <a:p>
            <a:pPr>
              <a:spcAft>
                <a:spcPts val="600"/>
              </a:spcAft>
            </a:pPr>
            <a:r>
              <a:rPr lang="en-US" sz="2400" i="1" dirty="0"/>
              <a:t>		</a:t>
            </a:r>
            <a:r>
              <a:rPr lang="en-US" sz="2400" dirty="0"/>
              <a:t>= </a:t>
            </a:r>
            <a:r>
              <a:rPr lang="en-US" sz="2400" dirty="0" err="1"/>
              <a:t>voegwoord</a:t>
            </a:r>
            <a:endParaRPr lang="en-US" sz="2400" dirty="0"/>
          </a:p>
        </p:txBody>
      </p:sp>
      <p:sp>
        <p:nvSpPr>
          <p:cNvPr id="17" name="Freeform 24"/>
          <p:cNvSpPr/>
          <p:nvPr/>
        </p:nvSpPr>
        <p:spPr bwMode="auto">
          <a:xfrm>
            <a:off x="485091" y="1444776"/>
            <a:ext cx="180000" cy="540000"/>
          </a:xfrm>
          <a:custGeom>
            <a:avLst/>
            <a:gdLst>
              <a:gd name="connsiteX0" fmla="*/ 326571 w 348342"/>
              <a:gd name="connsiteY0" fmla="*/ 0 h 522515"/>
              <a:gd name="connsiteX1" fmla="*/ 0 w 348342"/>
              <a:gd name="connsiteY1" fmla="*/ 0 h 522515"/>
              <a:gd name="connsiteX2" fmla="*/ 0 w 348342"/>
              <a:gd name="connsiteY2" fmla="*/ 522515 h 522515"/>
              <a:gd name="connsiteX3" fmla="*/ 348342 w 348342"/>
              <a:gd name="connsiteY3" fmla="*/ 522515 h 522515"/>
              <a:gd name="connsiteX0" fmla="*/ 326571 w 326571"/>
              <a:gd name="connsiteY0" fmla="*/ 0 h 522515"/>
              <a:gd name="connsiteX1" fmla="*/ 0 w 326571"/>
              <a:gd name="connsiteY1" fmla="*/ 0 h 522515"/>
              <a:gd name="connsiteX2" fmla="*/ 0 w 326571"/>
              <a:gd name="connsiteY2" fmla="*/ 522515 h 522515"/>
              <a:gd name="connsiteX3" fmla="*/ 261256 w 326571"/>
              <a:gd name="connsiteY3" fmla="*/ 522515 h 522515"/>
              <a:gd name="connsiteX0" fmla="*/ 163285 w 261256"/>
              <a:gd name="connsiteY0" fmla="*/ 0 h 522515"/>
              <a:gd name="connsiteX1" fmla="*/ 0 w 261256"/>
              <a:gd name="connsiteY1" fmla="*/ 0 h 522515"/>
              <a:gd name="connsiteX2" fmla="*/ 0 w 261256"/>
              <a:gd name="connsiteY2" fmla="*/ 522515 h 522515"/>
              <a:gd name="connsiteX3" fmla="*/ 261256 w 261256"/>
              <a:gd name="connsiteY3" fmla="*/ 522515 h 522515"/>
              <a:gd name="connsiteX0" fmla="*/ 163285 w 206828"/>
              <a:gd name="connsiteY0" fmla="*/ 0 h 522515"/>
              <a:gd name="connsiteX1" fmla="*/ 0 w 206828"/>
              <a:gd name="connsiteY1" fmla="*/ 0 h 522515"/>
              <a:gd name="connsiteX2" fmla="*/ 0 w 206828"/>
              <a:gd name="connsiteY2" fmla="*/ 522515 h 522515"/>
              <a:gd name="connsiteX3" fmla="*/ 206828 w 206828"/>
              <a:gd name="connsiteY3" fmla="*/ 522515 h 522515"/>
              <a:gd name="connsiteX0" fmla="*/ 163285 w 163285"/>
              <a:gd name="connsiteY0" fmla="*/ 0 h 522515"/>
              <a:gd name="connsiteX1" fmla="*/ 0 w 163285"/>
              <a:gd name="connsiteY1" fmla="*/ 0 h 522515"/>
              <a:gd name="connsiteX2" fmla="*/ 0 w 163285"/>
              <a:gd name="connsiteY2" fmla="*/ 522515 h 522515"/>
              <a:gd name="connsiteX3" fmla="*/ 152399 w 163285"/>
              <a:gd name="connsiteY3" fmla="*/ 522515 h 522515"/>
              <a:gd name="connsiteX0" fmla="*/ 163285 w 173181"/>
              <a:gd name="connsiteY0" fmla="*/ 0 h 522515"/>
              <a:gd name="connsiteX1" fmla="*/ 0 w 173181"/>
              <a:gd name="connsiteY1" fmla="*/ 0 h 522515"/>
              <a:gd name="connsiteX2" fmla="*/ 0 w 173181"/>
              <a:gd name="connsiteY2" fmla="*/ 522515 h 522515"/>
              <a:gd name="connsiteX3" fmla="*/ 173181 w 173181"/>
              <a:gd name="connsiteY3" fmla="*/ 522515 h 522515"/>
              <a:gd name="connsiteX0" fmla="*/ 171803 w 173181"/>
              <a:gd name="connsiteY0" fmla="*/ 0 h 522515"/>
              <a:gd name="connsiteX1" fmla="*/ 0 w 173181"/>
              <a:gd name="connsiteY1" fmla="*/ 0 h 522515"/>
              <a:gd name="connsiteX2" fmla="*/ 0 w 173181"/>
              <a:gd name="connsiteY2" fmla="*/ 522515 h 522515"/>
              <a:gd name="connsiteX3" fmla="*/ 173181 w 173181"/>
              <a:gd name="connsiteY3" fmla="*/ 522515 h 522515"/>
              <a:gd name="connsiteX0" fmla="*/ 173223 w 173223"/>
              <a:gd name="connsiteY0" fmla="*/ 0 h 522515"/>
              <a:gd name="connsiteX1" fmla="*/ 0 w 173223"/>
              <a:gd name="connsiteY1" fmla="*/ 0 h 522515"/>
              <a:gd name="connsiteX2" fmla="*/ 0 w 173223"/>
              <a:gd name="connsiteY2" fmla="*/ 522515 h 522515"/>
              <a:gd name="connsiteX3" fmla="*/ 173181 w 173223"/>
              <a:gd name="connsiteY3" fmla="*/ 522515 h 522515"/>
              <a:gd name="connsiteX0" fmla="*/ 174643 w 174643"/>
              <a:gd name="connsiteY0" fmla="*/ 0 h 522515"/>
              <a:gd name="connsiteX1" fmla="*/ 0 w 174643"/>
              <a:gd name="connsiteY1" fmla="*/ 0 h 522515"/>
              <a:gd name="connsiteX2" fmla="*/ 0 w 174643"/>
              <a:gd name="connsiteY2" fmla="*/ 522515 h 522515"/>
              <a:gd name="connsiteX3" fmla="*/ 173181 w 174643"/>
              <a:gd name="connsiteY3" fmla="*/ 522515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643" h="522515">
                <a:moveTo>
                  <a:pt x="174643" y="0"/>
                </a:moveTo>
                <a:lnTo>
                  <a:pt x="0" y="0"/>
                </a:lnTo>
                <a:lnTo>
                  <a:pt x="0" y="522515"/>
                </a:lnTo>
                <a:lnTo>
                  <a:pt x="173181" y="522515"/>
                </a:lnTo>
              </a:path>
            </a:pathLst>
          </a:cu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8" name="Freeform 26"/>
          <p:cNvSpPr/>
          <p:nvPr/>
        </p:nvSpPr>
        <p:spPr bwMode="auto">
          <a:xfrm flipH="1">
            <a:off x="1508701" y="1444776"/>
            <a:ext cx="180000" cy="540000"/>
          </a:xfrm>
          <a:custGeom>
            <a:avLst/>
            <a:gdLst>
              <a:gd name="connsiteX0" fmla="*/ 326571 w 348342"/>
              <a:gd name="connsiteY0" fmla="*/ 0 h 522515"/>
              <a:gd name="connsiteX1" fmla="*/ 0 w 348342"/>
              <a:gd name="connsiteY1" fmla="*/ 0 h 522515"/>
              <a:gd name="connsiteX2" fmla="*/ 0 w 348342"/>
              <a:gd name="connsiteY2" fmla="*/ 522515 h 522515"/>
              <a:gd name="connsiteX3" fmla="*/ 348342 w 348342"/>
              <a:gd name="connsiteY3" fmla="*/ 522515 h 522515"/>
              <a:gd name="connsiteX0" fmla="*/ 326571 w 326571"/>
              <a:gd name="connsiteY0" fmla="*/ 0 h 522515"/>
              <a:gd name="connsiteX1" fmla="*/ 0 w 326571"/>
              <a:gd name="connsiteY1" fmla="*/ 0 h 522515"/>
              <a:gd name="connsiteX2" fmla="*/ 0 w 326571"/>
              <a:gd name="connsiteY2" fmla="*/ 522515 h 522515"/>
              <a:gd name="connsiteX3" fmla="*/ 261256 w 326571"/>
              <a:gd name="connsiteY3" fmla="*/ 522515 h 522515"/>
              <a:gd name="connsiteX0" fmla="*/ 163285 w 261256"/>
              <a:gd name="connsiteY0" fmla="*/ 0 h 522515"/>
              <a:gd name="connsiteX1" fmla="*/ 0 w 261256"/>
              <a:gd name="connsiteY1" fmla="*/ 0 h 522515"/>
              <a:gd name="connsiteX2" fmla="*/ 0 w 261256"/>
              <a:gd name="connsiteY2" fmla="*/ 522515 h 522515"/>
              <a:gd name="connsiteX3" fmla="*/ 261256 w 261256"/>
              <a:gd name="connsiteY3" fmla="*/ 522515 h 522515"/>
              <a:gd name="connsiteX0" fmla="*/ 163285 w 206828"/>
              <a:gd name="connsiteY0" fmla="*/ 0 h 522515"/>
              <a:gd name="connsiteX1" fmla="*/ 0 w 206828"/>
              <a:gd name="connsiteY1" fmla="*/ 0 h 522515"/>
              <a:gd name="connsiteX2" fmla="*/ 0 w 206828"/>
              <a:gd name="connsiteY2" fmla="*/ 522515 h 522515"/>
              <a:gd name="connsiteX3" fmla="*/ 206828 w 206828"/>
              <a:gd name="connsiteY3" fmla="*/ 522515 h 522515"/>
              <a:gd name="connsiteX0" fmla="*/ 163285 w 163285"/>
              <a:gd name="connsiteY0" fmla="*/ 0 h 522515"/>
              <a:gd name="connsiteX1" fmla="*/ 0 w 163285"/>
              <a:gd name="connsiteY1" fmla="*/ 0 h 522515"/>
              <a:gd name="connsiteX2" fmla="*/ 0 w 163285"/>
              <a:gd name="connsiteY2" fmla="*/ 522515 h 522515"/>
              <a:gd name="connsiteX3" fmla="*/ 152399 w 163285"/>
              <a:gd name="connsiteY3" fmla="*/ 522515 h 522515"/>
              <a:gd name="connsiteX0" fmla="*/ 163285 w 173181"/>
              <a:gd name="connsiteY0" fmla="*/ 0 h 522515"/>
              <a:gd name="connsiteX1" fmla="*/ 0 w 173181"/>
              <a:gd name="connsiteY1" fmla="*/ 0 h 522515"/>
              <a:gd name="connsiteX2" fmla="*/ 0 w 173181"/>
              <a:gd name="connsiteY2" fmla="*/ 522515 h 522515"/>
              <a:gd name="connsiteX3" fmla="*/ 173181 w 173181"/>
              <a:gd name="connsiteY3" fmla="*/ 522515 h 522515"/>
              <a:gd name="connsiteX0" fmla="*/ 172814 w 173181"/>
              <a:gd name="connsiteY0" fmla="*/ 0 h 522515"/>
              <a:gd name="connsiteX1" fmla="*/ 0 w 173181"/>
              <a:gd name="connsiteY1" fmla="*/ 0 h 522515"/>
              <a:gd name="connsiteX2" fmla="*/ 0 w 173181"/>
              <a:gd name="connsiteY2" fmla="*/ 522515 h 522515"/>
              <a:gd name="connsiteX3" fmla="*/ 173181 w 173181"/>
              <a:gd name="connsiteY3" fmla="*/ 522515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81" h="522515">
                <a:moveTo>
                  <a:pt x="172814" y="0"/>
                </a:moveTo>
                <a:lnTo>
                  <a:pt x="0" y="0"/>
                </a:lnTo>
                <a:lnTo>
                  <a:pt x="0" y="522515"/>
                </a:lnTo>
                <a:lnTo>
                  <a:pt x="173181" y="522515"/>
                </a:lnTo>
              </a:path>
            </a:pathLst>
          </a:cu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Freeform 40"/>
          <p:cNvSpPr/>
          <p:nvPr/>
        </p:nvSpPr>
        <p:spPr bwMode="auto">
          <a:xfrm>
            <a:off x="485091" y="3154776"/>
            <a:ext cx="180000" cy="541152"/>
          </a:xfrm>
          <a:custGeom>
            <a:avLst/>
            <a:gdLst>
              <a:gd name="connsiteX0" fmla="*/ 326571 w 348342"/>
              <a:gd name="connsiteY0" fmla="*/ 0 h 522515"/>
              <a:gd name="connsiteX1" fmla="*/ 0 w 348342"/>
              <a:gd name="connsiteY1" fmla="*/ 0 h 522515"/>
              <a:gd name="connsiteX2" fmla="*/ 0 w 348342"/>
              <a:gd name="connsiteY2" fmla="*/ 522515 h 522515"/>
              <a:gd name="connsiteX3" fmla="*/ 348342 w 348342"/>
              <a:gd name="connsiteY3" fmla="*/ 522515 h 522515"/>
              <a:gd name="connsiteX0" fmla="*/ 326571 w 326571"/>
              <a:gd name="connsiteY0" fmla="*/ 0 h 522515"/>
              <a:gd name="connsiteX1" fmla="*/ 0 w 326571"/>
              <a:gd name="connsiteY1" fmla="*/ 0 h 522515"/>
              <a:gd name="connsiteX2" fmla="*/ 0 w 326571"/>
              <a:gd name="connsiteY2" fmla="*/ 522515 h 522515"/>
              <a:gd name="connsiteX3" fmla="*/ 261256 w 326571"/>
              <a:gd name="connsiteY3" fmla="*/ 522515 h 522515"/>
              <a:gd name="connsiteX0" fmla="*/ 163285 w 261256"/>
              <a:gd name="connsiteY0" fmla="*/ 0 h 522515"/>
              <a:gd name="connsiteX1" fmla="*/ 0 w 261256"/>
              <a:gd name="connsiteY1" fmla="*/ 0 h 522515"/>
              <a:gd name="connsiteX2" fmla="*/ 0 w 261256"/>
              <a:gd name="connsiteY2" fmla="*/ 522515 h 522515"/>
              <a:gd name="connsiteX3" fmla="*/ 261256 w 261256"/>
              <a:gd name="connsiteY3" fmla="*/ 522515 h 522515"/>
              <a:gd name="connsiteX0" fmla="*/ 163285 w 206828"/>
              <a:gd name="connsiteY0" fmla="*/ 0 h 522515"/>
              <a:gd name="connsiteX1" fmla="*/ 0 w 206828"/>
              <a:gd name="connsiteY1" fmla="*/ 0 h 522515"/>
              <a:gd name="connsiteX2" fmla="*/ 0 w 206828"/>
              <a:gd name="connsiteY2" fmla="*/ 522515 h 522515"/>
              <a:gd name="connsiteX3" fmla="*/ 206828 w 206828"/>
              <a:gd name="connsiteY3" fmla="*/ 522515 h 522515"/>
              <a:gd name="connsiteX0" fmla="*/ 163285 w 163285"/>
              <a:gd name="connsiteY0" fmla="*/ 0 h 522515"/>
              <a:gd name="connsiteX1" fmla="*/ 0 w 163285"/>
              <a:gd name="connsiteY1" fmla="*/ 0 h 522515"/>
              <a:gd name="connsiteX2" fmla="*/ 0 w 163285"/>
              <a:gd name="connsiteY2" fmla="*/ 522515 h 522515"/>
              <a:gd name="connsiteX3" fmla="*/ 152399 w 163285"/>
              <a:gd name="connsiteY3" fmla="*/ 522515 h 522515"/>
              <a:gd name="connsiteX0" fmla="*/ 163285 w 173181"/>
              <a:gd name="connsiteY0" fmla="*/ 0 h 522515"/>
              <a:gd name="connsiteX1" fmla="*/ 0 w 173181"/>
              <a:gd name="connsiteY1" fmla="*/ 0 h 522515"/>
              <a:gd name="connsiteX2" fmla="*/ 0 w 173181"/>
              <a:gd name="connsiteY2" fmla="*/ 522515 h 522515"/>
              <a:gd name="connsiteX3" fmla="*/ 173181 w 173181"/>
              <a:gd name="connsiteY3" fmla="*/ 522515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81" h="522515">
                <a:moveTo>
                  <a:pt x="163285" y="0"/>
                </a:moveTo>
                <a:lnTo>
                  <a:pt x="0" y="0"/>
                </a:lnTo>
                <a:lnTo>
                  <a:pt x="0" y="522515"/>
                </a:lnTo>
                <a:lnTo>
                  <a:pt x="173181" y="522515"/>
                </a:lnTo>
              </a:path>
            </a:pathLst>
          </a:custGeom>
          <a:noFill/>
          <a:ln w="3175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0" name="Freeform 41"/>
          <p:cNvSpPr/>
          <p:nvPr/>
        </p:nvSpPr>
        <p:spPr bwMode="auto">
          <a:xfrm flipH="1">
            <a:off x="1507360" y="3155928"/>
            <a:ext cx="180000" cy="540000"/>
          </a:xfrm>
          <a:custGeom>
            <a:avLst/>
            <a:gdLst>
              <a:gd name="connsiteX0" fmla="*/ 326571 w 348342"/>
              <a:gd name="connsiteY0" fmla="*/ 0 h 522515"/>
              <a:gd name="connsiteX1" fmla="*/ 0 w 348342"/>
              <a:gd name="connsiteY1" fmla="*/ 0 h 522515"/>
              <a:gd name="connsiteX2" fmla="*/ 0 w 348342"/>
              <a:gd name="connsiteY2" fmla="*/ 522515 h 522515"/>
              <a:gd name="connsiteX3" fmla="*/ 348342 w 348342"/>
              <a:gd name="connsiteY3" fmla="*/ 522515 h 522515"/>
              <a:gd name="connsiteX0" fmla="*/ 326571 w 326571"/>
              <a:gd name="connsiteY0" fmla="*/ 0 h 522515"/>
              <a:gd name="connsiteX1" fmla="*/ 0 w 326571"/>
              <a:gd name="connsiteY1" fmla="*/ 0 h 522515"/>
              <a:gd name="connsiteX2" fmla="*/ 0 w 326571"/>
              <a:gd name="connsiteY2" fmla="*/ 522515 h 522515"/>
              <a:gd name="connsiteX3" fmla="*/ 261256 w 326571"/>
              <a:gd name="connsiteY3" fmla="*/ 522515 h 522515"/>
              <a:gd name="connsiteX0" fmla="*/ 163285 w 261256"/>
              <a:gd name="connsiteY0" fmla="*/ 0 h 522515"/>
              <a:gd name="connsiteX1" fmla="*/ 0 w 261256"/>
              <a:gd name="connsiteY1" fmla="*/ 0 h 522515"/>
              <a:gd name="connsiteX2" fmla="*/ 0 w 261256"/>
              <a:gd name="connsiteY2" fmla="*/ 522515 h 522515"/>
              <a:gd name="connsiteX3" fmla="*/ 261256 w 261256"/>
              <a:gd name="connsiteY3" fmla="*/ 522515 h 522515"/>
              <a:gd name="connsiteX0" fmla="*/ 163285 w 206828"/>
              <a:gd name="connsiteY0" fmla="*/ 0 h 522515"/>
              <a:gd name="connsiteX1" fmla="*/ 0 w 206828"/>
              <a:gd name="connsiteY1" fmla="*/ 0 h 522515"/>
              <a:gd name="connsiteX2" fmla="*/ 0 w 206828"/>
              <a:gd name="connsiteY2" fmla="*/ 522515 h 522515"/>
              <a:gd name="connsiteX3" fmla="*/ 206828 w 206828"/>
              <a:gd name="connsiteY3" fmla="*/ 522515 h 522515"/>
              <a:gd name="connsiteX0" fmla="*/ 163285 w 163285"/>
              <a:gd name="connsiteY0" fmla="*/ 0 h 522515"/>
              <a:gd name="connsiteX1" fmla="*/ 0 w 163285"/>
              <a:gd name="connsiteY1" fmla="*/ 0 h 522515"/>
              <a:gd name="connsiteX2" fmla="*/ 0 w 163285"/>
              <a:gd name="connsiteY2" fmla="*/ 522515 h 522515"/>
              <a:gd name="connsiteX3" fmla="*/ 152399 w 163285"/>
              <a:gd name="connsiteY3" fmla="*/ 522515 h 522515"/>
              <a:gd name="connsiteX0" fmla="*/ 163285 w 173181"/>
              <a:gd name="connsiteY0" fmla="*/ 0 h 522515"/>
              <a:gd name="connsiteX1" fmla="*/ 0 w 173181"/>
              <a:gd name="connsiteY1" fmla="*/ 0 h 522515"/>
              <a:gd name="connsiteX2" fmla="*/ 0 w 173181"/>
              <a:gd name="connsiteY2" fmla="*/ 522515 h 522515"/>
              <a:gd name="connsiteX3" fmla="*/ 173181 w 173181"/>
              <a:gd name="connsiteY3" fmla="*/ 522515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81" h="522515">
                <a:moveTo>
                  <a:pt x="163285" y="0"/>
                </a:moveTo>
                <a:lnTo>
                  <a:pt x="0" y="0"/>
                </a:lnTo>
                <a:lnTo>
                  <a:pt x="0" y="522515"/>
                </a:lnTo>
                <a:lnTo>
                  <a:pt x="173181" y="522515"/>
                </a:lnTo>
              </a:path>
            </a:pathLst>
          </a:custGeom>
          <a:noFill/>
          <a:ln w="31750" cap="flat" cmpd="sng" algn="ctr">
            <a:solidFill>
              <a:srgbClr val="0000CC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6" name="Freeform 24"/>
          <p:cNvSpPr/>
          <p:nvPr/>
        </p:nvSpPr>
        <p:spPr bwMode="auto">
          <a:xfrm>
            <a:off x="483680" y="1444776"/>
            <a:ext cx="180000" cy="540000"/>
          </a:xfrm>
          <a:custGeom>
            <a:avLst/>
            <a:gdLst>
              <a:gd name="connsiteX0" fmla="*/ 326571 w 348342"/>
              <a:gd name="connsiteY0" fmla="*/ 0 h 522515"/>
              <a:gd name="connsiteX1" fmla="*/ 0 w 348342"/>
              <a:gd name="connsiteY1" fmla="*/ 0 h 522515"/>
              <a:gd name="connsiteX2" fmla="*/ 0 w 348342"/>
              <a:gd name="connsiteY2" fmla="*/ 522515 h 522515"/>
              <a:gd name="connsiteX3" fmla="*/ 348342 w 348342"/>
              <a:gd name="connsiteY3" fmla="*/ 522515 h 522515"/>
              <a:gd name="connsiteX0" fmla="*/ 326571 w 326571"/>
              <a:gd name="connsiteY0" fmla="*/ 0 h 522515"/>
              <a:gd name="connsiteX1" fmla="*/ 0 w 326571"/>
              <a:gd name="connsiteY1" fmla="*/ 0 h 522515"/>
              <a:gd name="connsiteX2" fmla="*/ 0 w 326571"/>
              <a:gd name="connsiteY2" fmla="*/ 522515 h 522515"/>
              <a:gd name="connsiteX3" fmla="*/ 261256 w 326571"/>
              <a:gd name="connsiteY3" fmla="*/ 522515 h 522515"/>
              <a:gd name="connsiteX0" fmla="*/ 163285 w 261256"/>
              <a:gd name="connsiteY0" fmla="*/ 0 h 522515"/>
              <a:gd name="connsiteX1" fmla="*/ 0 w 261256"/>
              <a:gd name="connsiteY1" fmla="*/ 0 h 522515"/>
              <a:gd name="connsiteX2" fmla="*/ 0 w 261256"/>
              <a:gd name="connsiteY2" fmla="*/ 522515 h 522515"/>
              <a:gd name="connsiteX3" fmla="*/ 261256 w 261256"/>
              <a:gd name="connsiteY3" fmla="*/ 522515 h 522515"/>
              <a:gd name="connsiteX0" fmla="*/ 163285 w 206828"/>
              <a:gd name="connsiteY0" fmla="*/ 0 h 522515"/>
              <a:gd name="connsiteX1" fmla="*/ 0 w 206828"/>
              <a:gd name="connsiteY1" fmla="*/ 0 h 522515"/>
              <a:gd name="connsiteX2" fmla="*/ 0 w 206828"/>
              <a:gd name="connsiteY2" fmla="*/ 522515 h 522515"/>
              <a:gd name="connsiteX3" fmla="*/ 206828 w 206828"/>
              <a:gd name="connsiteY3" fmla="*/ 522515 h 522515"/>
              <a:gd name="connsiteX0" fmla="*/ 163285 w 163285"/>
              <a:gd name="connsiteY0" fmla="*/ 0 h 522515"/>
              <a:gd name="connsiteX1" fmla="*/ 0 w 163285"/>
              <a:gd name="connsiteY1" fmla="*/ 0 h 522515"/>
              <a:gd name="connsiteX2" fmla="*/ 0 w 163285"/>
              <a:gd name="connsiteY2" fmla="*/ 522515 h 522515"/>
              <a:gd name="connsiteX3" fmla="*/ 152399 w 163285"/>
              <a:gd name="connsiteY3" fmla="*/ 522515 h 522515"/>
              <a:gd name="connsiteX0" fmla="*/ 163285 w 173181"/>
              <a:gd name="connsiteY0" fmla="*/ 0 h 522515"/>
              <a:gd name="connsiteX1" fmla="*/ 0 w 173181"/>
              <a:gd name="connsiteY1" fmla="*/ 0 h 522515"/>
              <a:gd name="connsiteX2" fmla="*/ 0 w 173181"/>
              <a:gd name="connsiteY2" fmla="*/ 522515 h 522515"/>
              <a:gd name="connsiteX3" fmla="*/ 173181 w 173181"/>
              <a:gd name="connsiteY3" fmla="*/ 522515 h 522515"/>
              <a:gd name="connsiteX0" fmla="*/ 171803 w 173181"/>
              <a:gd name="connsiteY0" fmla="*/ 0 h 522515"/>
              <a:gd name="connsiteX1" fmla="*/ 0 w 173181"/>
              <a:gd name="connsiteY1" fmla="*/ 0 h 522515"/>
              <a:gd name="connsiteX2" fmla="*/ 0 w 173181"/>
              <a:gd name="connsiteY2" fmla="*/ 522515 h 522515"/>
              <a:gd name="connsiteX3" fmla="*/ 173181 w 173181"/>
              <a:gd name="connsiteY3" fmla="*/ 522515 h 522515"/>
              <a:gd name="connsiteX0" fmla="*/ 173223 w 173223"/>
              <a:gd name="connsiteY0" fmla="*/ 0 h 522515"/>
              <a:gd name="connsiteX1" fmla="*/ 0 w 173223"/>
              <a:gd name="connsiteY1" fmla="*/ 0 h 522515"/>
              <a:gd name="connsiteX2" fmla="*/ 0 w 173223"/>
              <a:gd name="connsiteY2" fmla="*/ 522515 h 522515"/>
              <a:gd name="connsiteX3" fmla="*/ 173181 w 173223"/>
              <a:gd name="connsiteY3" fmla="*/ 522515 h 522515"/>
              <a:gd name="connsiteX0" fmla="*/ 174643 w 174643"/>
              <a:gd name="connsiteY0" fmla="*/ 0 h 522515"/>
              <a:gd name="connsiteX1" fmla="*/ 0 w 174643"/>
              <a:gd name="connsiteY1" fmla="*/ 0 h 522515"/>
              <a:gd name="connsiteX2" fmla="*/ 0 w 174643"/>
              <a:gd name="connsiteY2" fmla="*/ 522515 h 522515"/>
              <a:gd name="connsiteX3" fmla="*/ 173181 w 174643"/>
              <a:gd name="connsiteY3" fmla="*/ 522515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643" h="522515">
                <a:moveTo>
                  <a:pt x="174643" y="0"/>
                </a:moveTo>
                <a:lnTo>
                  <a:pt x="0" y="0"/>
                </a:lnTo>
                <a:lnTo>
                  <a:pt x="0" y="522515"/>
                </a:lnTo>
                <a:lnTo>
                  <a:pt x="173181" y="522515"/>
                </a:lnTo>
              </a:path>
            </a:pathLst>
          </a:custGeom>
          <a:noFill/>
          <a:ln w="31750" cap="flat" cmpd="sng" algn="ctr">
            <a:solidFill>
              <a:srgbClr val="005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 flipH="1">
            <a:off x="1507290" y="1444776"/>
            <a:ext cx="180000" cy="540000"/>
          </a:xfrm>
          <a:custGeom>
            <a:avLst/>
            <a:gdLst>
              <a:gd name="connsiteX0" fmla="*/ 326571 w 348342"/>
              <a:gd name="connsiteY0" fmla="*/ 0 h 522515"/>
              <a:gd name="connsiteX1" fmla="*/ 0 w 348342"/>
              <a:gd name="connsiteY1" fmla="*/ 0 h 522515"/>
              <a:gd name="connsiteX2" fmla="*/ 0 w 348342"/>
              <a:gd name="connsiteY2" fmla="*/ 522515 h 522515"/>
              <a:gd name="connsiteX3" fmla="*/ 348342 w 348342"/>
              <a:gd name="connsiteY3" fmla="*/ 522515 h 522515"/>
              <a:gd name="connsiteX0" fmla="*/ 326571 w 326571"/>
              <a:gd name="connsiteY0" fmla="*/ 0 h 522515"/>
              <a:gd name="connsiteX1" fmla="*/ 0 w 326571"/>
              <a:gd name="connsiteY1" fmla="*/ 0 h 522515"/>
              <a:gd name="connsiteX2" fmla="*/ 0 w 326571"/>
              <a:gd name="connsiteY2" fmla="*/ 522515 h 522515"/>
              <a:gd name="connsiteX3" fmla="*/ 261256 w 326571"/>
              <a:gd name="connsiteY3" fmla="*/ 522515 h 522515"/>
              <a:gd name="connsiteX0" fmla="*/ 163285 w 261256"/>
              <a:gd name="connsiteY0" fmla="*/ 0 h 522515"/>
              <a:gd name="connsiteX1" fmla="*/ 0 w 261256"/>
              <a:gd name="connsiteY1" fmla="*/ 0 h 522515"/>
              <a:gd name="connsiteX2" fmla="*/ 0 w 261256"/>
              <a:gd name="connsiteY2" fmla="*/ 522515 h 522515"/>
              <a:gd name="connsiteX3" fmla="*/ 261256 w 261256"/>
              <a:gd name="connsiteY3" fmla="*/ 522515 h 522515"/>
              <a:gd name="connsiteX0" fmla="*/ 163285 w 206828"/>
              <a:gd name="connsiteY0" fmla="*/ 0 h 522515"/>
              <a:gd name="connsiteX1" fmla="*/ 0 w 206828"/>
              <a:gd name="connsiteY1" fmla="*/ 0 h 522515"/>
              <a:gd name="connsiteX2" fmla="*/ 0 w 206828"/>
              <a:gd name="connsiteY2" fmla="*/ 522515 h 522515"/>
              <a:gd name="connsiteX3" fmla="*/ 206828 w 206828"/>
              <a:gd name="connsiteY3" fmla="*/ 522515 h 522515"/>
              <a:gd name="connsiteX0" fmla="*/ 163285 w 163285"/>
              <a:gd name="connsiteY0" fmla="*/ 0 h 522515"/>
              <a:gd name="connsiteX1" fmla="*/ 0 w 163285"/>
              <a:gd name="connsiteY1" fmla="*/ 0 h 522515"/>
              <a:gd name="connsiteX2" fmla="*/ 0 w 163285"/>
              <a:gd name="connsiteY2" fmla="*/ 522515 h 522515"/>
              <a:gd name="connsiteX3" fmla="*/ 152399 w 163285"/>
              <a:gd name="connsiteY3" fmla="*/ 522515 h 522515"/>
              <a:gd name="connsiteX0" fmla="*/ 163285 w 173181"/>
              <a:gd name="connsiteY0" fmla="*/ 0 h 522515"/>
              <a:gd name="connsiteX1" fmla="*/ 0 w 173181"/>
              <a:gd name="connsiteY1" fmla="*/ 0 h 522515"/>
              <a:gd name="connsiteX2" fmla="*/ 0 w 173181"/>
              <a:gd name="connsiteY2" fmla="*/ 522515 h 522515"/>
              <a:gd name="connsiteX3" fmla="*/ 173181 w 173181"/>
              <a:gd name="connsiteY3" fmla="*/ 522515 h 522515"/>
              <a:gd name="connsiteX0" fmla="*/ 172814 w 173181"/>
              <a:gd name="connsiteY0" fmla="*/ 0 h 522515"/>
              <a:gd name="connsiteX1" fmla="*/ 0 w 173181"/>
              <a:gd name="connsiteY1" fmla="*/ 0 h 522515"/>
              <a:gd name="connsiteX2" fmla="*/ 0 w 173181"/>
              <a:gd name="connsiteY2" fmla="*/ 522515 h 522515"/>
              <a:gd name="connsiteX3" fmla="*/ 173181 w 173181"/>
              <a:gd name="connsiteY3" fmla="*/ 522515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81" h="522515">
                <a:moveTo>
                  <a:pt x="172814" y="0"/>
                </a:moveTo>
                <a:lnTo>
                  <a:pt x="0" y="0"/>
                </a:lnTo>
                <a:lnTo>
                  <a:pt x="0" y="522515"/>
                </a:lnTo>
                <a:lnTo>
                  <a:pt x="173181" y="522515"/>
                </a:lnTo>
              </a:path>
            </a:pathLst>
          </a:custGeom>
          <a:noFill/>
          <a:ln w="31750" cap="flat" cmpd="sng" algn="ctr">
            <a:solidFill>
              <a:srgbClr val="005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8" name="Freeform 40"/>
          <p:cNvSpPr/>
          <p:nvPr/>
        </p:nvSpPr>
        <p:spPr bwMode="auto">
          <a:xfrm>
            <a:off x="485091" y="3157200"/>
            <a:ext cx="180000" cy="541152"/>
          </a:xfrm>
          <a:custGeom>
            <a:avLst/>
            <a:gdLst>
              <a:gd name="connsiteX0" fmla="*/ 326571 w 348342"/>
              <a:gd name="connsiteY0" fmla="*/ 0 h 522515"/>
              <a:gd name="connsiteX1" fmla="*/ 0 w 348342"/>
              <a:gd name="connsiteY1" fmla="*/ 0 h 522515"/>
              <a:gd name="connsiteX2" fmla="*/ 0 w 348342"/>
              <a:gd name="connsiteY2" fmla="*/ 522515 h 522515"/>
              <a:gd name="connsiteX3" fmla="*/ 348342 w 348342"/>
              <a:gd name="connsiteY3" fmla="*/ 522515 h 522515"/>
              <a:gd name="connsiteX0" fmla="*/ 326571 w 326571"/>
              <a:gd name="connsiteY0" fmla="*/ 0 h 522515"/>
              <a:gd name="connsiteX1" fmla="*/ 0 w 326571"/>
              <a:gd name="connsiteY1" fmla="*/ 0 h 522515"/>
              <a:gd name="connsiteX2" fmla="*/ 0 w 326571"/>
              <a:gd name="connsiteY2" fmla="*/ 522515 h 522515"/>
              <a:gd name="connsiteX3" fmla="*/ 261256 w 326571"/>
              <a:gd name="connsiteY3" fmla="*/ 522515 h 522515"/>
              <a:gd name="connsiteX0" fmla="*/ 163285 w 261256"/>
              <a:gd name="connsiteY0" fmla="*/ 0 h 522515"/>
              <a:gd name="connsiteX1" fmla="*/ 0 w 261256"/>
              <a:gd name="connsiteY1" fmla="*/ 0 h 522515"/>
              <a:gd name="connsiteX2" fmla="*/ 0 w 261256"/>
              <a:gd name="connsiteY2" fmla="*/ 522515 h 522515"/>
              <a:gd name="connsiteX3" fmla="*/ 261256 w 261256"/>
              <a:gd name="connsiteY3" fmla="*/ 522515 h 522515"/>
              <a:gd name="connsiteX0" fmla="*/ 163285 w 206828"/>
              <a:gd name="connsiteY0" fmla="*/ 0 h 522515"/>
              <a:gd name="connsiteX1" fmla="*/ 0 w 206828"/>
              <a:gd name="connsiteY1" fmla="*/ 0 h 522515"/>
              <a:gd name="connsiteX2" fmla="*/ 0 w 206828"/>
              <a:gd name="connsiteY2" fmla="*/ 522515 h 522515"/>
              <a:gd name="connsiteX3" fmla="*/ 206828 w 206828"/>
              <a:gd name="connsiteY3" fmla="*/ 522515 h 522515"/>
              <a:gd name="connsiteX0" fmla="*/ 163285 w 163285"/>
              <a:gd name="connsiteY0" fmla="*/ 0 h 522515"/>
              <a:gd name="connsiteX1" fmla="*/ 0 w 163285"/>
              <a:gd name="connsiteY1" fmla="*/ 0 h 522515"/>
              <a:gd name="connsiteX2" fmla="*/ 0 w 163285"/>
              <a:gd name="connsiteY2" fmla="*/ 522515 h 522515"/>
              <a:gd name="connsiteX3" fmla="*/ 152399 w 163285"/>
              <a:gd name="connsiteY3" fmla="*/ 522515 h 522515"/>
              <a:gd name="connsiteX0" fmla="*/ 163285 w 173181"/>
              <a:gd name="connsiteY0" fmla="*/ 0 h 522515"/>
              <a:gd name="connsiteX1" fmla="*/ 0 w 173181"/>
              <a:gd name="connsiteY1" fmla="*/ 0 h 522515"/>
              <a:gd name="connsiteX2" fmla="*/ 0 w 173181"/>
              <a:gd name="connsiteY2" fmla="*/ 522515 h 522515"/>
              <a:gd name="connsiteX3" fmla="*/ 173181 w 173181"/>
              <a:gd name="connsiteY3" fmla="*/ 522515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81" h="522515">
                <a:moveTo>
                  <a:pt x="163285" y="0"/>
                </a:moveTo>
                <a:lnTo>
                  <a:pt x="0" y="0"/>
                </a:lnTo>
                <a:lnTo>
                  <a:pt x="0" y="522515"/>
                </a:lnTo>
                <a:lnTo>
                  <a:pt x="173181" y="522515"/>
                </a:lnTo>
              </a:path>
            </a:pathLst>
          </a:custGeom>
          <a:noFill/>
          <a:ln w="31750" cap="flat" cmpd="sng" algn="ctr">
            <a:solidFill>
              <a:srgbClr val="0050CC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9" name="Freeform 41"/>
          <p:cNvSpPr/>
          <p:nvPr/>
        </p:nvSpPr>
        <p:spPr bwMode="auto">
          <a:xfrm flipH="1">
            <a:off x="1507360" y="3157200"/>
            <a:ext cx="180000" cy="540000"/>
          </a:xfrm>
          <a:custGeom>
            <a:avLst/>
            <a:gdLst>
              <a:gd name="connsiteX0" fmla="*/ 326571 w 348342"/>
              <a:gd name="connsiteY0" fmla="*/ 0 h 522515"/>
              <a:gd name="connsiteX1" fmla="*/ 0 w 348342"/>
              <a:gd name="connsiteY1" fmla="*/ 0 h 522515"/>
              <a:gd name="connsiteX2" fmla="*/ 0 w 348342"/>
              <a:gd name="connsiteY2" fmla="*/ 522515 h 522515"/>
              <a:gd name="connsiteX3" fmla="*/ 348342 w 348342"/>
              <a:gd name="connsiteY3" fmla="*/ 522515 h 522515"/>
              <a:gd name="connsiteX0" fmla="*/ 326571 w 326571"/>
              <a:gd name="connsiteY0" fmla="*/ 0 h 522515"/>
              <a:gd name="connsiteX1" fmla="*/ 0 w 326571"/>
              <a:gd name="connsiteY1" fmla="*/ 0 h 522515"/>
              <a:gd name="connsiteX2" fmla="*/ 0 w 326571"/>
              <a:gd name="connsiteY2" fmla="*/ 522515 h 522515"/>
              <a:gd name="connsiteX3" fmla="*/ 261256 w 326571"/>
              <a:gd name="connsiteY3" fmla="*/ 522515 h 522515"/>
              <a:gd name="connsiteX0" fmla="*/ 163285 w 261256"/>
              <a:gd name="connsiteY0" fmla="*/ 0 h 522515"/>
              <a:gd name="connsiteX1" fmla="*/ 0 w 261256"/>
              <a:gd name="connsiteY1" fmla="*/ 0 h 522515"/>
              <a:gd name="connsiteX2" fmla="*/ 0 w 261256"/>
              <a:gd name="connsiteY2" fmla="*/ 522515 h 522515"/>
              <a:gd name="connsiteX3" fmla="*/ 261256 w 261256"/>
              <a:gd name="connsiteY3" fmla="*/ 522515 h 522515"/>
              <a:gd name="connsiteX0" fmla="*/ 163285 w 206828"/>
              <a:gd name="connsiteY0" fmla="*/ 0 h 522515"/>
              <a:gd name="connsiteX1" fmla="*/ 0 w 206828"/>
              <a:gd name="connsiteY1" fmla="*/ 0 h 522515"/>
              <a:gd name="connsiteX2" fmla="*/ 0 w 206828"/>
              <a:gd name="connsiteY2" fmla="*/ 522515 h 522515"/>
              <a:gd name="connsiteX3" fmla="*/ 206828 w 206828"/>
              <a:gd name="connsiteY3" fmla="*/ 522515 h 522515"/>
              <a:gd name="connsiteX0" fmla="*/ 163285 w 163285"/>
              <a:gd name="connsiteY0" fmla="*/ 0 h 522515"/>
              <a:gd name="connsiteX1" fmla="*/ 0 w 163285"/>
              <a:gd name="connsiteY1" fmla="*/ 0 h 522515"/>
              <a:gd name="connsiteX2" fmla="*/ 0 w 163285"/>
              <a:gd name="connsiteY2" fmla="*/ 522515 h 522515"/>
              <a:gd name="connsiteX3" fmla="*/ 152399 w 163285"/>
              <a:gd name="connsiteY3" fmla="*/ 522515 h 522515"/>
              <a:gd name="connsiteX0" fmla="*/ 163285 w 173181"/>
              <a:gd name="connsiteY0" fmla="*/ 0 h 522515"/>
              <a:gd name="connsiteX1" fmla="*/ 0 w 173181"/>
              <a:gd name="connsiteY1" fmla="*/ 0 h 522515"/>
              <a:gd name="connsiteX2" fmla="*/ 0 w 173181"/>
              <a:gd name="connsiteY2" fmla="*/ 522515 h 522515"/>
              <a:gd name="connsiteX3" fmla="*/ 173181 w 173181"/>
              <a:gd name="connsiteY3" fmla="*/ 522515 h 52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181" h="522515">
                <a:moveTo>
                  <a:pt x="163285" y="0"/>
                </a:moveTo>
                <a:lnTo>
                  <a:pt x="0" y="0"/>
                </a:lnTo>
                <a:lnTo>
                  <a:pt x="0" y="522515"/>
                </a:lnTo>
                <a:lnTo>
                  <a:pt x="173181" y="522515"/>
                </a:lnTo>
              </a:path>
            </a:pathLst>
          </a:custGeom>
          <a:noFill/>
          <a:ln w="31750" cap="flat" cmpd="sng" algn="ctr">
            <a:solidFill>
              <a:srgbClr val="0050CC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cxnSp>
        <p:nvCxnSpPr>
          <p:cNvPr id="30" name="Straight Connector 10"/>
          <p:cNvCxnSpPr/>
          <p:nvPr/>
        </p:nvCxnSpPr>
        <p:spPr bwMode="auto">
          <a:xfrm>
            <a:off x="1084576" y="4811944"/>
            <a:ext cx="1" cy="720000"/>
          </a:xfrm>
          <a:prstGeom prst="lin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10"/>
          <p:cNvCxnSpPr/>
          <p:nvPr/>
        </p:nvCxnSpPr>
        <p:spPr bwMode="auto">
          <a:xfrm>
            <a:off x="1083164" y="4811944"/>
            <a:ext cx="1" cy="720000"/>
          </a:xfrm>
          <a:prstGeom prst="line">
            <a:avLst/>
          </a:prstGeom>
          <a:noFill/>
          <a:ln w="31750" cap="flat" cmpd="sng" algn="ctr">
            <a:solidFill>
              <a:srgbClr val="005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Plus 25"/>
          <p:cNvSpPr/>
          <p:nvPr/>
        </p:nvSpPr>
        <p:spPr bwMode="auto">
          <a:xfrm>
            <a:off x="991631" y="6315528"/>
            <a:ext cx="180000" cy="180000"/>
          </a:xfrm>
          <a:prstGeom prst="mathPlus">
            <a:avLst>
              <a:gd name="adj1" fmla="val 17170"/>
            </a:avLst>
          </a:prstGeom>
          <a:solidFill>
            <a:srgbClr val="0000CC"/>
          </a:solidFill>
          <a:ln w="0">
            <a:solidFill>
              <a:srgbClr val="0000CC"/>
            </a:solidFill>
            <a:prstDash val="soli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33" name="Plus 25"/>
          <p:cNvSpPr/>
          <p:nvPr/>
        </p:nvSpPr>
        <p:spPr bwMode="auto">
          <a:xfrm>
            <a:off x="993164" y="6315528"/>
            <a:ext cx="180000" cy="180000"/>
          </a:xfrm>
          <a:prstGeom prst="mathPlus">
            <a:avLst>
              <a:gd name="adj1" fmla="val 17170"/>
            </a:avLst>
          </a:prstGeom>
          <a:solidFill>
            <a:srgbClr val="0050CC"/>
          </a:solidFill>
          <a:ln w="0">
            <a:solidFill>
              <a:srgbClr val="0050CC"/>
            </a:solidFill>
            <a:prstDash val="soli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21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InkShape-10"/>
          <p:cNvSpPr/>
          <p:nvPr/>
        </p:nvSpPr>
        <p:spPr bwMode="auto">
          <a:xfrm>
            <a:off x="3430800" y="629972"/>
            <a:ext cx="149992" cy="128649"/>
          </a:xfrm>
          <a:custGeom>
            <a:avLst/>
            <a:gdLst/>
            <a:ahLst/>
            <a:cxnLst/>
            <a:rect l="0" t="0" r="0" b="0"/>
            <a:pathLst>
              <a:path w="149992" h="128649">
                <a:moveTo>
                  <a:pt x="132145" y="75473"/>
                </a:moveTo>
                <a:lnTo>
                  <a:pt x="132145" y="32393"/>
                </a:lnTo>
                <a:lnTo>
                  <a:pt x="132145" y="17769"/>
                </a:lnTo>
                <a:lnTo>
                  <a:pt x="129500" y="12455"/>
                </a:lnTo>
                <a:lnTo>
                  <a:pt x="126008" y="6785"/>
                </a:lnTo>
                <a:lnTo>
                  <a:pt x="124457" y="958"/>
                </a:lnTo>
                <a:lnTo>
                  <a:pt x="123051" y="0"/>
                </a:lnTo>
                <a:lnTo>
                  <a:pt x="121122" y="353"/>
                </a:lnTo>
                <a:lnTo>
                  <a:pt x="101415" y="8049"/>
                </a:lnTo>
                <a:lnTo>
                  <a:pt x="75988" y="13979"/>
                </a:lnTo>
                <a:lnTo>
                  <a:pt x="35669" y="39532"/>
                </a:lnTo>
                <a:lnTo>
                  <a:pt x="10383" y="64372"/>
                </a:lnTo>
                <a:lnTo>
                  <a:pt x="2251" y="78578"/>
                </a:lnTo>
                <a:lnTo>
                  <a:pt x="0" y="86114"/>
                </a:lnTo>
                <a:lnTo>
                  <a:pt x="392" y="88520"/>
                </a:lnTo>
                <a:lnTo>
                  <a:pt x="1646" y="90124"/>
                </a:lnTo>
                <a:lnTo>
                  <a:pt x="3474" y="91194"/>
                </a:lnTo>
                <a:lnTo>
                  <a:pt x="4693" y="92899"/>
                </a:lnTo>
                <a:lnTo>
                  <a:pt x="7400" y="100039"/>
                </a:lnTo>
                <a:lnTo>
                  <a:pt x="11549" y="105574"/>
                </a:lnTo>
                <a:lnTo>
                  <a:pt x="16700" y="108695"/>
                </a:lnTo>
                <a:lnTo>
                  <a:pt x="47999" y="120189"/>
                </a:lnTo>
                <a:lnTo>
                  <a:pt x="58485" y="125985"/>
                </a:lnTo>
                <a:lnTo>
                  <a:pt x="85012" y="128648"/>
                </a:lnTo>
                <a:lnTo>
                  <a:pt x="93999" y="126226"/>
                </a:lnTo>
                <a:lnTo>
                  <a:pt x="102293" y="122835"/>
                </a:lnTo>
                <a:lnTo>
                  <a:pt x="117126" y="119933"/>
                </a:lnTo>
                <a:lnTo>
                  <a:pt x="131531" y="113213"/>
                </a:lnTo>
                <a:lnTo>
                  <a:pt x="134712" y="112539"/>
                </a:lnTo>
                <a:lnTo>
                  <a:pt x="140893" y="106499"/>
                </a:lnTo>
                <a:lnTo>
                  <a:pt x="145955" y="98192"/>
                </a:lnTo>
                <a:lnTo>
                  <a:pt x="148805" y="86945"/>
                </a:lnTo>
                <a:lnTo>
                  <a:pt x="149974" y="42826"/>
                </a:lnTo>
                <a:lnTo>
                  <a:pt x="149991" y="32521"/>
                </a:lnTo>
                <a:lnTo>
                  <a:pt x="149003" y="28979"/>
                </a:lnTo>
                <a:lnTo>
                  <a:pt x="147353" y="26618"/>
                </a:lnTo>
                <a:lnTo>
                  <a:pt x="137574" y="18088"/>
                </a:lnTo>
                <a:lnTo>
                  <a:pt x="134773" y="17372"/>
                </a:lnTo>
                <a:lnTo>
                  <a:pt x="131912" y="17888"/>
                </a:lnTo>
                <a:lnTo>
                  <a:pt x="126089" y="20114"/>
                </a:lnTo>
                <a:lnTo>
                  <a:pt x="114286" y="2189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93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1411" y="0"/>
            <a:ext cx="9144000" cy="1170000"/>
          </a:xfrm>
          <a:prstGeom prst="rect">
            <a:avLst/>
          </a:prstGeom>
          <a:noFill/>
        </p:spPr>
        <p:txBody>
          <a:bodyPr wrap="square" lIns="180000" tIns="180000" rIns="180000" bIns="180000" rtlCol="0" anchor="ctr" anchorCtr="0">
            <a:noAutofit/>
          </a:bodyPr>
          <a:lstStyle/>
          <a:p>
            <a:pPr marL="609600" indent="-609600" fontAlgn="base">
              <a:spcAft>
                <a:spcPct val="0"/>
              </a:spcAft>
            </a:pPr>
            <a:r>
              <a:rPr lang="en-US" sz="4400" b="1" dirty="0" err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Legenda</a:t>
            </a:r>
            <a:endParaRPr lang="en-US" sz="4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609600" indent="-609600" fontAlgn="base">
              <a:spcAft>
                <a:spcPct val="0"/>
              </a:spcAft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bepalingen</a:t>
            </a:r>
            <a:endParaRPr lang="nl-NL" sz="2400" b="1" baseline="300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0" y="1170000"/>
            <a:ext cx="9144000" cy="5688000"/>
          </a:xfrm>
          <a:prstGeom prst="rect">
            <a:avLst/>
          </a:prstGeom>
          <a:solidFill>
            <a:schemeClr val="bg1">
              <a:lumMod val="75000"/>
              <a:alpha val="85000"/>
            </a:schemeClr>
          </a:solidFill>
          <a:effectLst/>
        </p:spPr>
        <p:txBody>
          <a:bodyPr wrap="square" lIns="360000" tIns="360000" rIns="360000" bIns="180000" rtlCol="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		= (</a:t>
            </a:r>
            <a:r>
              <a:rPr lang="en-US" sz="2400" dirty="0" err="1"/>
              <a:t>bijvoeglijke</a:t>
            </a:r>
            <a:r>
              <a:rPr lang="en-US" sz="2400" dirty="0"/>
              <a:t> / </a:t>
            </a:r>
            <a:r>
              <a:rPr lang="en-US" sz="2400" dirty="0" err="1"/>
              <a:t>dubbelverbonden</a:t>
            </a:r>
            <a:r>
              <a:rPr lang="en-US" sz="2400" dirty="0"/>
              <a:t>) </a:t>
            </a:r>
            <a:r>
              <a:rPr lang="en-US" sz="2400" dirty="0" err="1"/>
              <a:t>bepaling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dirty="0"/>
              <a:t>		      </a:t>
            </a:r>
            <a:r>
              <a:rPr lang="en-US" sz="2400" dirty="0" err="1"/>
              <a:t>o.a</a:t>
            </a:r>
            <a:r>
              <a:rPr lang="en-US" sz="2400" dirty="0"/>
              <a:t>. </a:t>
            </a:r>
            <a:r>
              <a:rPr lang="en-US" sz="2400" i="1" dirty="0" err="1"/>
              <a:t>bijvoeglijk</a:t>
            </a:r>
            <a:r>
              <a:rPr lang="en-US" sz="2400" i="1" dirty="0"/>
              <a:t> </a:t>
            </a:r>
            <a:r>
              <a:rPr lang="en-US" sz="2400" i="1" dirty="0" err="1"/>
              <a:t>naamwoord</a:t>
            </a:r>
            <a:r>
              <a:rPr lang="en-US" sz="2400" i="1" dirty="0"/>
              <a:t> / </a:t>
            </a:r>
            <a:r>
              <a:rPr lang="en-US" sz="2400" i="1" dirty="0" err="1"/>
              <a:t>voornaamwoord</a:t>
            </a:r>
            <a:r>
              <a:rPr lang="en-US" sz="2400" i="1" dirty="0"/>
              <a:t> /				</a:t>
            </a:r>
            <a:r>
              <a:rPr lang="en-US" sz="2400" i="1" dirty="0" err="1"/>
              <a:t>genitivus</a:t>
            </a:r>
            <a:r>
              <a:rPr lang="en-US" sz="2400" i="1" dirty="0"/>
              <a:t> / </a:t>
            </a:r>
            <a:r>
              <a:rPr lang="en-US" sz="2400" i="1" dirty="0" err="1"/>
              <a:t>betrekkelijke</a:t>
            </a:r>
            <a:r>
              <a:rPr lang="en-US" sz="2400" i="1" dirty="0"/>
              <a:t> </a:t>
            </a:r>
            <a:r>
              <a:rPr lang="en-US" sz="2400" i="1" dirty="0" err="1"/>
              <a:t>bijzin</a:t>
            </a:r>
            <a:r>
              <a:rPr lang="en-US" sz="2400" i="1" dirty="0"/>
              <a:t> / </a:t>
            </a:r>
            <a:r>
              <a:rPr lang="en-US" sz="2400" i="1" dirty="0" err="1"/>
              <a:t>participium</a:t>
            </a:r>
            <a:r>
              <a:rPr lang="en-US" sz="2400" i="1" dirty="0"/>
              <a:t> /</a:t>
            </a:r>
            <a:br>
              <a:rPr lang="en-US" sz="2400" i="1" dirty="0"/>
            </a:br>
            <a:r>
              <a:rPr lang="en-US" sz="2400" i="1" dirty="0"/>
              <a:t>			</a:t>
            </a:r>
            <a:r>
              <a:rPr lang="en-US" sz="2400" dirty="0" err="1"/>
              <a:t>gevoegd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zelfstandig</a:t>
            </a:r>
            <a:r>
              <a:rPr lang="en-US" sz="2400" dirty="0"/>
              <a:t> </a:t>
            </a:r>
            <a:r>
              <a:rPr lang="en-US" sz="2400" dirty="0" err="1"/>
              <a:t>naamwoord</a:t>
            </a:r>
            <a:endParaRPr lang="en-US" sz="2400" dirty="0"/>
          </a:p>
          <a:p>
            <a:pPr>
              <a:spcAft>
                <a:spcPts val="600"/>
              </a:spcAft>
            </a:pPr>
            <a:r>
              <a:rPr lang="en-US" sz="2400" i="1" dirty="0"/>
              <a:t>			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bepaling</a:t>
            </a:r>
            <a:r>
              <a:rPr lang="en-US" dirty="0"/>
              <a:t> </a:t>
            </a:r>
            <a:r>
              <a:rPr lang="en-US" dirty="0" err="1"/>
              <a:t>bestaande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bnw</a:t>
            </a:r>
            <a:r>
              <a:rPr lang="en-US" dirty="0"/>
              <a:t>. / </a:t>
            </a:r>
            <a:r>
              <a:rPr lang="en-US" dirty="0" err="1"/>
              <a:t>vnw</a:t>
            </a:r>
            <a:r>
              <a:rPr lang="en-US" dirty="0"/>
              <a:t>. / gen. 				</a:t>
            </a:r>
            <a:r>
              <a:rPr lang="en-US" dirty="0" err="1"/>
              <a:t>wordt</a:t>
            </a:r>
            <a:r>
              <a:rPr lang="en-US" dirty="0"/>
              <a:t> in </a:t>
            </a:r>
            <a:r>
              <a:rPr lang="en-US" dirty="0" err="1"/>
              <a:t>principe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door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pijl</a:t>
            </a:r>
            <a:r>
              <a:rPr lang="en-US" dirty="0"/>
              <a:t> </a:t>
            </a:r>
            <a:r>
              <a:rPr lang="en-US" dirty="0" err="1"/>
              <a:t>gemarkeerd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				</a:t>
            </a:r>
            <a:r>
              <a:rPr lang="en-US" dirty="0" err="1"/>
              <a:t>sprake</a:t>
            </a:r>
            <a:r>
              <a:rPr lang="en-US" dirty="0"/>
              <a:t> is van hyperbaton</a:t>
            </a:r>
          </a:p>
          <a:p>
            <a:pPr>
              <a:spcAft>
                <a:spcPts val="600"/>
              </a:spcAft>
            </a:pPr>
            <a:r>
              <a:rPr lang="en-US" sz="2400" i="1" dirty="0"/>
              <a:t>			</a:t>
            </a:r>
            <a:r>
              <a:rPr lang="en-US" dirty="0" err="1"/>
              <a:t>indien</a:t>
            </a:r>
            <a:r>
              <a:rPr lang="en-US" dirty="0"/>
              <a:t> de </a:t>
            </a:r>
            <a:r>
              <a:rPr lang="en-US" dirty="0" err="1"/>
              <a:t>bepaling</a:t>
            </a:r>
            <a:r>
              <a:rPr lang="en-US" dirty="0"/>
              <a:t> </a:t>
            </a:r>
            <a:r>
              <a:rPr lang="en-US" dirty="0" err="1"/>
              <a:t>gevoegd</a:t>
            </a:r>
            <a:r>
              <a:rPr lang="en-US" dirty="0"/>
              <a:t> is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weggelaten</a:t>
            </a:r>
            <a:r>
              <a:rPr lang="en-US" dirty="0"/>
              <a:t> 				</a:t>
            </a:r>
            <a:r>
              <a:rPr lang="en-US" dirty="0" err="1"/>
              <a:t>onderwerp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verwijst</a:t>
            </a:r>
            <a:r>
              <a:rPr lang="en-US" dirty="0"/>
              <a:t> de </a:t>
            </a:r>
            <a:r>
              <a:rPr lang="en-US" dirty="0" err="1"/>
              <a:t>pijl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bijbehorende</a:t>
            </a:r>
            <a:r>
              <a:rPr lang="en-US" dirty="0"/>
              <a:t> </a:t>
            </a:r>
            <a:r>
              <a:rPr lang="en-US" dirty="0" err="1"/>
              <a:t>finiete</a:t>
            </a:r>
            <a:r>
              <a:rPr lang="en-US" dirty="0"/>
              <a:t> 			</a:t>
            </a:r>
            <a:r>
              <a:rPr lang="en-US" dirty="0" err="1"/>
              <a:t>werkwoordsvorm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sz="2400" dirty="0"/>
              <a:t>			</a:t>
            </a:r>
            <a:r>
              <a:rPr lang="en-US" dirty="0" err="1"/>
              <a:t>indien</a:t>
            </a:r>
            <a:r>
              <a:rPr lang="en-US" dirty="0"/>
              <a:t> de </a:t>
            </a:r>
            <a:r>
              <a:rPr lang="en-US" dirty="0" err="1"/>
              <a:t>bepaling</a:t>
            </a:r>
            <a:r>
              <a:rPr lang="en-US" dirty="0"/>
              <a:t> </a:t>
            </a:r>
            <a:r>
              <a:rPr lang="en-US" dirty="0" err="1"/>
              <a:t>gevoegd</a:t>
            </a:r>
            <a:r>
              <a:rPr lang="en-US" dirty="0"/>
              <a:t> is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weggelaten</a:t>
            </a:r>
            <a:r>
              <a:rPr lang="en-US" dirty="0"/>
              <a:t> 				</a:t>
            </a:r>
            <a:r>
              <a:rPr lang="en-US" dirty="0" err="1"/>
              <a:t>lijdend</a:t>
            </a:r>
            <a:r>
              <a:rPr lang="en-US" dirty="0"/>
              <a:t> </a:t>
            </a:r>
            <a:r>
              <a:rPr lang="en-US" dirty="0" err="1"/>
              <a:t>voorwerp</a:t>
            </a:r>
            <a:r>
              <a:rPr lang="en-US" dirty="0"/>
              <a:t> / complement / </a:t>
            </a:r>
            <a:r>
              <a:rPr lang="en-US" dirty="0" err="1"/>
              <a:t>accusativus</a:t>
            </a:r>
            <a:r>
              <a:rPr lang="en-US" dirty="0"/>
              <a:t> in de </a:t>
            </a:r>
            <a:r>
              <a:rPr lang="en-US" dirty="0" err="1"/>
              <a:t>AcI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			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die </a:t>
            </a:r>
            <a:r>
              <a:rPr lang="en-US" dirty="0" err="1"/>
              <a:t>functie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accolades </a:t>
            </a:r>
            <a:r>
              <a:rPr lang="en-US" dirty="0" err="1"/>
              <a:t>boven</a:t>
            </a:r>
            <a:endParaRPr lang="en-US" i="1" dirty="0"/>
          </a:p>
          <a:p>
            <a:pPr>
              <a:spcAft>
                <a:spcPts val="600"/>
              </a:spcAft>
            </a:pPr>
            <a:r>
              <a:rPr lang="en-US" dirty="0"/>
              <a:t>			</a:t>
            </a:r>
            <a:r>
              <a:rPr lang="en-US" sz="2400" i="1" dirty="0"/>
              <a:t>			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363040" y="1734132"/>
            <a:ext cx="1574800" cy="317578"/>
          </a:xfrm>
          <a:custGeom>
            <a:avLst/>
            <a:gdLst>
              <a:gd name="connsiteX0" fmla="*/ 0 w 1574800"/>
              <a:gd name="connsiteY0" fmla="*/ 308878 h 334278"/>
              <a:gd name="connsiteX1" fmla="*/ 635000 w 1574800"/>
              <a:gd name="connsiteY1" fmla="*/ 16778 h 334278"/>
              <a:gd name="connsiteX2" fmla="*/ 1193800 w 1574800"/>
              <a:gd name="connsiteY2" fmla="*/ 67578 h 334278"/>
              <a:gd name="connsiteX3" fmla="*/ 1574800 w 1574800"/>
              <a:gd name="connsiteY3" fmla="*/ 334278 h 334278"/>
              <a:gd name="connsiteX0" fmla="*/ 0 w 1574800"/>
              <a:gd name="connsiteY0" fmla="*/ 292178 h 317578"/>
              <a:gd name="connsiteX1" fmla="*/ 635000 w 1574800"/>
              <a:gd name="connsiteY1" fmla="*/ 78 h 317578"/>
              <a:gd name="connsiteX2" fmla="*/ 1574800 w 1574800"/>
              <a:gd name="connsiteY2" fmla="*/ 317578 h 317578"/>
              <a:gd name="connsiteX0" fmla="*/ 0 w 1574800"/>
              <a:gd name="connsiteY0" fmla="*/ 292178 h 317578"/>
              <a:gd name="connsiteX1" fmla="*/ 800100 w 1574800"/>
              <a:gd name="connsiteY1" fmla="*/ 78 h 317578"/>
              <a:gd name="connsiteX2" fmla="*/ 1574800 w 1574800"/>
              <a:gd name="connsiteY2" fmla="*/ 317578 h 31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4800" h="317578">
                <a:moveTo>
                  <a:pt x="0" y="292178"/>
                </a:moveTo>
                <a:cubicBezTo>
                  <a:pt x="218016" y="166236"/>
                  <a:pt x="537633" y="-4155"/>
                  <a:pt x="800100" y="78"/>
                </a:cubicBezTo>
                <a:cubicBezTo>
                  <a:pt x="1062567" y="4311"/>
                  <a:pt x="1379008" y="251432"/>
                  <a:pt x="1574800" y="317578"/>
                </a:cubicBezTo>
              </a:path>
            </a:pathLst>
          </a:custGeom>
          <a:noFill/>
          <a:ln w="317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" name="Freeform 12"/>
          <p:cNvSpPr/>
          <p:nvPr/>
        </p:nvSpPr>
        <p:spPr bwMode="auto">
          <a:xfrm flipH="1">
            <a:off x="1438664" y="4270792"/>
            <a:ext cx="1146936" cy="317578"/>
          </a:xfrm>
          <a:custGeom>
            <a:avLst/>
            <a:gdLst>
              <a:gd name="connsiteX0" fmla="*/ 0 w 1574800"/>
              <a:gd name="connsiteY0" fmla="*/ 308878 h 334278"/>
              <a:gd name="connsiteX1" fmla="*/ 635000 w 1574800"/>
              <a:gd name="connsiteY1" fmla="*/ 16778 h 334278"/>
              <a:gd name="connsiteX2" fmla="*/ 1193800 w 1574800"/>
              <a:gd name="connsiteY2" fmla="*/ 67578 h 334278"/>
              <a:gd name="connsiteX3" fmla="*/ 1574800 w 1574800"/>
              <a:gd name="connsiteY3" fmla="*/ 334278 h 334278"/>
              <a:gd name="connsiteX0" fmla="*/ 0 w 1574800"/>
              <a:gd name="connsiteY0" fmla="*/ 292178 h 317578"/>
              <a:gd name="connsiteX1" fmla="*/ 635000 w 1574800"/>
              <a:gd name="connsiteY1" fmla="*/ 78 h 317578"/>
              <a:gd name="connsiteX2" fmla="*/ 1574800 w 1574800"/>
              <a:gd name="connsiteY2" fmla="*/ 317578 h 317578"/>
              <a:gd name="connsiteX0" fmla="*/ 0 w 1574800"/>
              <a:gd name="connsiteY0" fmla="*/ 292178 h 317578"/>
              <a:gd name="connsiteX1" fmla="*/ 800100 w 1574800"/>
              <a:gd name="connsiteY1" fmla="*/ 78 h 317578"/>
              <a:gd name="connsiteX2" fmla="*/ 1574800 w 1574800"/>
              <a:gd name="connsiteY2" fmla="*/ 317578 h 31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4800" h="317578">
                <a:moveTo>
                  <a:pt x="0" y="292178"/>
                </a:moveTo>
                <a:cubicBezTo>
                  <a:pt x="218016" y="166236"/>
                  <a:pt x="537633" y="-4155"/>
                  <a:pt x="800100" y="78"/>
                </a:cubicBezTo>
                <a:cubicBezTo>
                  <a:pt x="1062567" y="4311"/>
                  <a:pt x="1379008" y="251432"/>
                  <a:pt x="1574800" y="317578"/>
                </a:cubicBezTo>
              </a:path>
            </a:pathLst>
          </a:custGeom>
          <a:noFill/>
          <a:ln w="3175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5" name="Rectangle 13"/>
          <p:cNvSpPr/>
          <p:nvPr/>
        </p:nvSpPr>
        <p:spPr>
          <a:xfrm>
            <a:off x="570419" y="4532090"/>
            <a:ext cx="1154162" cy="400110"/>
          </a:xfrm>
          <a:prstGeom prst="rect">
            <a:avLst/>
          </a:prstGeom>
        </p:spPr>
        <p:txBody>
          <a:bodyPr wrap="none" lIns="0" rIns="0">
            <a:spAutoFit/>
          </a:bodyPr>
          <a:lstStyle/>
          <a:p>
            <a:r>
              <a:rPr lang="nl-NL" sz="2000" dirty="0"/>
              <a:t>v e r b u m </a:t>
            </a:r>
            <a:endParaRPr lang="nl-NL" sz="1400" dirty="0"/>
          </a:p>
        </p:txBody>
      </p:sp>
      <p:cxnSp>
        <p:nvCxnSpPr>
          <p:cNvPr id="16" name="Straight Connector 11"/>
          <p:cNvCxnSpPr/>
          <p:nvPr/>
        </p:nvCxnSpPr>
        <p:spPr bwMode="auto">
          <a:xfrm>
            <a:off x="405589" y="4932200"/>
            <a:ext cx="1440000" cy="0"/>
          </a:xfrm>
          <a:prstGeom prst="line">
            <a:avLst/>
          </a:prstGeom>
          <a:noFill/>
          <a:ln w="317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Freeform 8"/>
          <p:cNvSpPr/>
          <p:nvPr/>
        </p:nvSpPr>
        <p:spPr bwMode="auto">
          <a:xfrm>
            <a:off x="363040" y="1734132"/>
            <a:ext cx="1574800" cy="317578"/>
          </a:xfrm>
          <a:custGeom>
            <a:avLst/>
            <a:gdLst>
              <a:gd name="connsiteX0" fmla="*/ 0 w 1574800"/>
              <a:gd name="connsiteY0" fmla="*/ 308878 h 334278"/>
              <a:gd name="connsiteX1" fmla="*/ 635000 w 1574800"/>
              <a:gd name="connsiteY1" fmla="*/ 16778 h 334278"/>
              <a:gd name="connsiteX2" fmla="*/ 1193800 w 1574800"/>
              <a:gd name="connsiteY2" fmla="*/ 67578 h 334278"/>
              <a:gd name="connsiteX3" fmla="*/ 1574800 w 1574800"/>
              <a:gd name="connsiteY3" fmla="*/ 334278 h 334278"/>
              <a:gd name="connsiteX0" fmla="*/ 0 w 1574800"/>
              <a:gd name="connsiteY0" fmla="*/ 292178 h 317578"/>
              <a:gd name="connsiteX1" fmla="*/ 635000 w 1574800"/>
              <a:gd name="connsiteY1" fmla="*/ 78 h 317578"/>
              <a:gd name="connsiteX2" fmla="*/ 1574800 w 1574800"/>
              <a:gd name="connsiteY2" fmla="*/ 317578 h 317578"/>
              <a:gd name="connsiteX0" fmla="*/ 0 w 1574800"/>
              <a:gd name="connsiteY0" fmla="*/ 292178 h 317578"/>
              <a:gd name="connsiteX1" fmla="*/ 800100 w 1574800"/>
              <a:gd name="connsiteY1" fmla="*/ 78 h 317578"/>
              <a:gd name="connsiteX2" fmla="*/ 1574800 w 1574800"/>
              <a:gd name="connsiteY2" fmla="*/ 317578 h 31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4800" h="317578">
                <a:moveTo>
                  <a:pt x="0" y="292178"/>
                </a:moveTo>
                <a:cubicBezTo>
                  <a:pt x="218016" y="166236"/>
                  <a:pt x="537633" y="-4155"/>
                  <a:pt x="800100" y="78"/>
                </a:cubicBezTo>
                <a:cubicBezTo>
                  <a:pt x="1062567" y="4311"/>
                  <a:pt x="1379008" y="251432"/>
                  <a:pt x="1574800" y="317578"/>
                </a:cubicBezTo>
              </a:path>
            </a:pathLst>
          </a:custGeom>
          <a:noFill/>
          <a:ln w="31750" cap="flat" cmpd="sng" algn="ctr">
            <a:solidFill>
              <a:srgbClr val="FFFF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7" name="Rounded Rectangle 59"/>
          <p:cNvSpPr/>
          <p:nvPr/>
        </p:nvSpPr>
        <p:spPr bwMode="auto">
          <a:xfrm>
            <a:off x="985500" y="5397579"/>
            <a:ext cx="324000" cy="324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</a:rPr>
              <a:t>LV</a:t>
            </a:r>
            <a:endParaRPr kumimoji="0" lang="nl-NL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8" name="Left Brace 60"/>
          <p:cNvSpPr/>
          <p:nvPr/>
        </p:nvSpPr>
        <p:spPr bwMode="auto">
          <a:xfrm>
            <a:off x="741854" y="5337955"/>
            <a:ext cx="337485" cy="432000"/>
          </a:xfrm>
          <a:prstGeom prst="leftBrace">
            <a:avLst>
              <a:gd name="adj1" fmla="val 35163"/>
              <a:gd name="adj2" fmla="val 50000"/>
            </a:avLst>
          </a:prstGeom>
          <a:noFill/>
          <a:ln w="317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9" name="Left Brace 61"/>
          <p:cNvSpPr/>
          <p:nvPr/>
        </p:nvSpPr>
        <p:spPr bwMode="auto">
          <a:xfrm flipH="1">
            <a:off x="1214746" y="5343579"/>
            <a:ext cx="338400" cy="432000"/>
          </a:xfrm>
          <a:prstGeom prst="leftBrace">
            <a:avLst>
              <a:gd name="adj1" fmla="val 35163"/>
              <a:gd name="adj2" fmla="val 50000"/>
            </a:avLst>
          </a:prstGeom>
          <a:noFill/>
          <a:ln w="317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0" name="Left Brace 60"/>
          <p:cNvSpPr/>
          <p:nvPr/>
        </p:nvSpPr>
        <p:spPr bwMode="auto">
          <a:xfrm>
            <a:off x="741854" y="5337955"/>
            <a:ext cx="337485" cy="432000"/>
          </a:xfrm>
          <a:prstGeom prst="leftBrace">
            <a:avLst>
              <a:gd name="adj1" fmla="val 35163"/>
              <a:gd name="adj2" fmla="val 50000"/>
            </a:avLst>
          </a:prstGeom>
          <a:noFill/>
          <a:ln w="31750" cap="flat" cmpd="sng" algn="ctr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1" name="Left Brace 61"/>
          <p:cNvSpPr/>
          <p:nvPr/>
        </p:nvSpPr>
        <p:spPr bwMode="auto">
          <a:xfrm flipH="1">
            <a:off x="1214746" y="5343579"/>
            <a:ext cx="338400" cy="432000"/>
          </a:xfrm>
          <a:prstGeom prst="leftBrace">
            <a:avLst>
              <a:gd name="adj1" fmla="val 35163"/>
              <a:gd name="adj2" fmla="val 50000"/>
            </a:avLst>
          </a:prstGeom>
          <a:noFill/>
          <a:ln w="31750" cap="flat" cmpd="sng" algn="ctr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22" name="Freeform 12"/>
          <p:cNvSpPr/>
          <p:nvPr/>
        </p:nvSpPr>
        <p:spPr bwMode="auto">
          <a:xfrm flipH="1">
            <a:off x="1438664" y="4270792"/>
            <a:ext cx="1146936" cy="317578"/>
          </a:xfrm>
          <a:custGeom>
            <a:avLst/>
            <a:gdLst>
              <a:gd name="connsiteX0" fmla="*/ 0 w 1574800"/>
              <a:gd name="connsiteY0" fmla="*/ 308878 h 334278"/>
              <a:gd name="connsiteX1" fmla="*/ 635000 w 1574800"/>
              <a:gd name="connsiteY1" fmla="*/ 16778 h 334278"/>
              <a:gd name="connsiteX2" fmla="*/ 1193800 w 1574800"/>
              <a:gd name="connsiteY2" fmla="*/ 67578 h 334278"/>
              <a:gd name="connsiteX3" fmla="*/ 1574800 w 1574800"/>
              <a:gd name="connsiteY3" fmla="*/ 334278 h 334278"/>
              <a:gd name="connsiteX0" fmla="*/ 0 w 1574800"/>
              <a:gd name="connsiteY0" fmla="*/ 292178 h 317578"/>
              <a:gd name="connsiteX1" fmla="*/ 635000 w 1574800"/>
              <a:gd name="connsiteY1" fmla="*/ 78 h 317578"/>
              <a:gd name="connsiteX2" fmla="*/ 1574800 w 1574800"/>
              <a:gd name="connsiteY2" fmla="*/ 317578 h 317578"/>
              <a:gd name="connsiteX0" fmla="*/ 0 w 1574800"/>
              <a:gd name="connsiteY0" fmla="*/ 292178 h 317578"/>
              <a:gd name="connsiteX1" fmla="*/ 800100 w 1574800"/>
              <a:gd name="connsiteY1" fmla="*/ 78 h 317578"/>
              <a:gd name="connsiteX2" fmla="*/ 1574800 w 1574800"/>
              <a:gd name="connsiteY2" fmla="*/ 317578 h 317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4800" h="317578">
                <a:moveTo>
                  <a:pt x="0" y="292178"/>
                </a:moveTo>
                <a:cubicBezTo>
                  <a:pt x="218016" y="166236"/>
                  <a:pt x="537633" y="-4155"/>
                  <a:pt x="800100" y="78"/>
                </a:cubicBezTo>
                <a:cubicBezTo>
                  <a:pt x="1062567" y="4311"/>
                  <a:pt x="1379008" y="251432"/>
                  <a:pt x="1574800" y="317578"/>
                </a:cubicBezTo>
              </a:path>
            </a:pathLst>
          </a:custGeom>
          <a:noFill/>
          <a:ln w="31750" cap="flat" cmpd="sng" algn="ctr">
            <a:solidFill>
              <a:srgbClr val="FFFF99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22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InkShape-10"/>
          <p:cNvSpPr/>
          <p:nvPr/>
        </p:nvSpPr>
        <p:spPr bwMode="auto">
          <a:xfrm>
            <a:off x="3430800" y="629972"/>
            <a:ext cx="149992" cy="128649"/>
          </a:xfrm>
          <a:custGeom>
            <a:avLst/>
            <a:gdLst/>
            <a:ahLst/>
            <a:cxnLst/>
            <a:rect l="0" t="0" r="0" b="0"/>
            <a:pathLst>
              <a:path w="149992" h="128649">
                <a:moveTo>
                  <a:pt x="132145" y="75473"/>
                </a:moveTo>
                <a:lnTo>
                  <a:pt x="132145" y="32393"/>
                </a:lnTo>
                <a:lnTo>
                  <a:pt x="132145" y="17769"/>
                </a:lnTo>
                <a:lnTo>
                  <a:pt x="129500" y="12455"/>
                </a:lnTo>
                <a:lnTo>
                  <a:pt x="126008" y="6785"/>
                </a:lnTo>
                <a:lnTo>
                  <a:pt x="124457" y="958"/>
                </a:lnTo>
                <a:lnTo>
                  <a:pt x="123051" y="0"/>
                </a:lnTo>
                <a:lnTo>
                  <a:pt x="121122" y="353"/>
                </a:lnTo>
                <a:lnTo>
                  <a:pt x="101415" y="8049"/>
                </a:lnTo>
                <a:lnTo>
                  <a:pt x="75988" y="13979"/>
                </a:lnTo>
                <a:lnTo>
                  <a:pt x="35669" y="39532"/>
                </a:lnTo>
                <a:lnTo>
                  <a:pt x="10383" y="64372"/>
                </a:lnTo>
                <a:lnTo>
                  <a:pt x="2251" y="78578"/>
                </a:lnTo>
                <a:lnTo>
                  <a:pt x="0" y="86114"/>
                </a:lnTo>
                <a:lnTo>
                  <a:pt x="392" y="88520"/>
                </a:lnTo>
                <a:lnTo>
                  <a:pt x="1646" y="90124"/>
                </a:lnTo>
                <a:lnTo>
                  <a:pt x="3474" y="91194"/>
                </a:lnTo>
                <a:lnTo>
                  <a:pt x="4693" y="92899"/>
                </a:lnTo>
                <a:lnTo>
                  <a:pt x="7400" y="100039"/>
                </a:lnTo>
                <a:lnTo>
                  <a:pt x="11549" y="105574"/>
                </a:lnTo>
                <a:lnTo>
                  <a:pt x="16700" y="108695"/>
                </a:lnTo>
                <a:lnTo>
                  <a:pt x="47999" y="120189"/>
                </a:lnTo>
                <a:lnTo>
                  <a:pt x="58485" y="125985"/>
                </a:lnTo>
                <a:lnTo>
                  <a:pt x="85012" y="128648"/>
                </a:lnTo>
                <a:lnTo>
                  <a:pt x="93999" y="126226"/>
                </a:lnTo>
                <a:lnTo>
                  <a:pt x="102293" y="122835"/>
                </a:lnTo>
                <a:lnTo>
                  <a:pt x="117126" y="119933"/>
                </a:lnTo>
                <a:lnTo>
                  <a:pt x="131531" y="113213"/>
                </a:lnTo>
                <a:lnTo>
                  <a:pt x="134712" y="112539"/>
                </a:lnTo>
                <a:lnTo>
                  <a:pt x="140893" y="106499"/>
                </a:lnTo>
                <a:lnTo>
                  <a:pt x="145955" y="98192"/>
                </a:lnTo>
                <a:lnTo>
                  <a:pt x="148805" y="86945"/>
                </a:lnTo>
                <a:lnTo>
                  <a:pt x="149974" y="42826"/>
                </a:lnTo>
                <a:lnTo>
                  <a:pt x="149991" y="32521"/>
                </a:lnTo>
                <a:lnTo>
                  <a:pt x="149003" y="28979"/>
                </a:lnTo>
                <a:lnTo>
                  <a:pt x="147353" y="26618"/>
                </a:lnTo>
                <a:lnTo>
                  <a:pt x="137574" y="18088"/>
                </a:lnTo>
                <a:lnTo>
                  <a:pt x="134773" y="17372"/>
                </a:lnTo>
                <a:lnTo>
                  <a:pt x="131912" y="17888"/>
                </a:lnTo>
                <a:lnTo>
                  <a:pt x="126089" y="20114"/>
                </a:lnTo>
                <a:lnTo>
                  <a:pt x="114286" y="2189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cap="flat" cmpd="sng" algn="ctr">
                <a:solidFill>
                  <a:srgbClr val="0093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47" name="Tekstvak 46"/>
          <p:cNvSpPr txBox="1"/>
          <p:nvPr/>
        </p:nvSpPr>
        <p:spPr>
          <a:xfrm>
            <a:off x="1411" y="0"/>
            <a:ext cx="9144000" cy="1170000"/>
          </a:xfrm>
          <a:prstGeom prst="rect">
            <a:avLst/>
          </a:prstGeom>
          <a:noFill/>
        </p:spPr>
        <p:txBody>
          <a:bodyPr wrap="square" lIns="180000" tIns="180000" rIns="180000" bIns="180000" rtlCol="0" anchor="ctr" anchorCtr="0">
            <a:noAutofit/>
          </a:bodyPr>
          <a:lstStyle/>
          <a:p>
            <a:pPr marL="609600" indent="-609600" fontAlgn="base">
              <a:spcAft>
                <a:spcPct val="0"/>
              </a:spcAft>
            </a:pPr>
            <a:r>
              <a:rPr lang="en-US" sz="4400" b="1" dirty="0" err="1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Legenda</a:t>
            </a:r>
            <a:endParaRPr lang="en-US" sz="44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609600" indent="-609600" fontAlgn="base">
              <a:spcAft>
                <a:spcPct val="0"/>
              </a:spcAft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functies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</a:t>
            </a:r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bijzonderheden</a:t>
            </a:r>
            <a:endParaRPr lang="nl-NL" sz="2400" b="1" baseline="300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0" y="1194352"/>
            <a:ext cx="4572000" cy="5688000"/>
          </a:xfrm>
          <a:prstGeom prst="rect">
            <a:avLst/>
          </a:prstGeom>
          <a:solidFill>
            <a:schemeClr val="bg1">
              <a:lumMod val="75000"/>
              <a:alpha val="85000"/>
            </a:schemeClr>
          </a:solidFill>
          <a:effectLst/>
        </p:spPr>
        <p:txBody>
          <a:bodyPr wrap="square" lIns="360000" tIns="360000" rIns="360000" bIns="180000" rtlCol="0">
            <a:noAutofit/>
          </a:bodyPr>
          <a:lstStyle/>
          <a:p>
            <a:pPr>
              <a:spcAft>
                <a:spcPts val="600"/>
              </a:spcAft>
              <a:tabLst>
                <a:tab pos="5029200" algn="l"/>
              </a:tabLst>
            </a:pPr>
            <a:r>
              <a:rPr lang="en-US" sz="2400" dirty="0"/>
              <a:t>          = </a:t>
            </a:r>
            <a:r>
              <a:rPr lang="en-US" sz="2400" dirty="0" err="1"/>
              <a:t>onderwerp</a:t>
            </a:r>
            <a:endParaRPr lang="en-US" sz="2400" dirty="0"/>
          </a:p>
          <a:p>
            <a:pPr>
              <a:spcAft>
                <a:spcPts val="600"/>
              </a:spcAft>
              <a:tabLst>
                <a:tab pos="5029200" algn="l"/>
              </a:tabLst>
            </a:pPr>
            <a:endParaRPr lang="en-US" sz="2400" dirty="0"/>
          </a:p>
          <a:p>
            <a:pPr>
              <a:spcAft>
                <a:spcPts val="600"/>
              </a:spcAft>
              <a:tabLst>
                <a:tab pos="5029200" algn="l"/>
              </a:tabLst>
            </a:pPr>
            <a:r>
              <a:rPr lang="en-US" sz="2400" dirty="0"/>
              <a:t>          = </a:t>
            </a:r>
            <a:r>
              <a:rPr lang="en-US" sz="2400" dirty="0" err="1"/>
              <a:t>lijdend</a:t>
            </a:r>
            <a:r>
              <a:rPr lang="en-US" sz="2400" dirty="0"/>
              <a:t> </a:t>
            </a:r>
            <a:r>
              <a:rPr lang="en-US" sz="2400" dirty="0" err="1"/>
              <a:t>voorwerp</a:t>
            </a:r>
            <a:endParaRPr lang="en-US" sz="2400" dirty="0"/>
          </a:p>
          <a:p>
            <a:pPr>
              <a:spcAft>
                <a:spcPts val="600"/>
              </a:spcAft>
              <a:tabLst>
                <a:tab pos="5029200" algn="l"/>
              </a:tabLst>
            </a:pPr>
            <a:endParaRPr lang="en-US" sz="2400" dirty="0"/>
          </a:p>
          <a:p>
            <a:pPr>
              <a:spcAft>
                <a:spcPts val="600"/>
              </a:spcAft>
              <a:tabLst>
                <a:tab pos="5029200" algn="l"/>
              </a:tabLst>
            </a:pPr>
            <a:r>
              <a:rPr lang="en-US" sz="2400" dirty="0"/>
              <a:t>          = </a:t>
            </a:r>
            <a:r>
              <a:rPr lang="en-US" sz="2400" dirty="0" err="1"/>
              <a:t>naamwoordelijk</a:t>
            </a:r>
            <a:r>
              <a:rPr lang="en-US" sz="2400" dirty="0"/>
              <a:t> </a:t>
            </a:r>
            <a:r>
              <a:rPr lang="en-US" sz="2400" dirty="0" err="1"/>
              <a:t>deel</a:t>
            </a:r>
            <a:endParaRPr lang="en-US" sz="2400" dirty="0"/>
          </a:p>
          <a:p>
            <a:pPr>
              <a:spcAft>
                <a:spcPts val="600"/>
              </a:spcAft>
              <a:tabLst>
                <a:tab pos="5029200" algn="l"/>
              </a:tabLst>
            </a:pPr>
            <a:endParaRPr lang="en-US" sz="2400" dirty="0"/>
          </a:p>
          <a:p>
            <a:pPr>
              <a:spcAft>
                <a:spcPts val="600"/>
              </a:spcAft>
              <a:tabLst>
                <a:tab pos="5029200" algn="l"/>
              </a:tabLst>
            </a:pPr>
            <a:r>
              <a:rPr lang="en-US" sz="2400" dirty="0"/>
              <a:t>          = complement </a:t>
            </a:r>
            <a:r>
              <a:rPr lang="en-US" sz="2400" dirty="0" err="1"/>
              <a:t>bij</a:t>
            </a:r>
            <a:br>
              <a:rPr lang="en-US" sz="2400" dirty="0"/>
            </a:br>
            <a:r>
              <a:rPr lang="en-US" sz="2400" dirty="0"/>
              <a:t>          </a:t>
            </a:r>
            <a:r>
              <a:rPr lang="en-US" sz="2400" dirty="0" err="1"/>
              <a:t>tweeplaatsig</a:t>
            </a:r>
            <a:r>
              <a:rPr lang="en-US" sz="2400" dirty="0"/>
              <a:t> </a:t>
            </a:r>
            <a:r>
              <a:rPr lang="en-US" sz="2400" dirty="0" err="1"/>
              <a:t>werkwoord</a:t>
            </a:r>
            <a:endParaRPr lang="en-US" sz="2400" dirty="0"/>
          </a:p>
          <a:p>
            <a:pPr>
              <a:spcAft>
                <a:spcPts val="600"/>
              </a:spcAft>
              <a:tabLst>
                <a:tab pos="5029200" algn="l"/>
              </a:tabLst>
            </a:pPr>
            <a:endParaRPr lang="en-US" sz="2400" dirty="0"/>
          </a:p>
          <a:p>
            <a:pPr>
              <a:spcAft>
                <a:spcPts val="600"/>
              </a:spcAft>
              <a:tabLst>
                <a:tab pos="5029200" algn="l"/>
              </a:tabLst>
            </a:pPr>
            <a:r>
              <a:rPr lang="en-US" sz="2400" dirty="0"/>
              <a:t>          = </a:t>
            </a:r>
            <a:r>
              <a:rPr lang="en-US" sz="2400" dirty="0" err="1"/>
              <a:t>grammaticale</a:t>
            </a:r>
            <a:r>
              <a:rPr lang="en-US" sz="2400" dirty="0"/>
              <a:t> </a:t>
            </a:r>
            <a:r>
              <a:rPr lang="en-US" sz="2400" dirty="0" err="1"/>
              <a:t>functie</a:t>
            </a:r>
            <a:br>
              <a:rPr lang="en-US" sz="2400" dirty="0"/>
            </a:br>
            <a:r>
              <a:rPr lang="en-US" sz="2400" dirty="0"/>
              <a:t>          van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ingebedde</a:t>
            </a:r>
            <a:br>
              <a:rPr lang="en-US" sz="2400" dirty="0"/>
            </a:br>
            <a:r>
              <a:rPr lang="en-US" sz="2400" dirty="0"/>
              <a:t>          </a:t>
            </a:r>
            <a:r>
              <a:rPr lang="en-US" sz="2400" dirty="0" err="1"/>
              <a:t>predicatie</a:t>
            </a:r>
            <a:endParaRPr lang="en-US" sz="2400" dirty="0"/>
          </a:p>
        </p:txBody>
      </p:sp>
      <p:sp>
        <p:nvSpPr>
          <p:cNvPr id="10" name="TextBox 14"/>
          <p:cNvSpPr txBox="1"/>
          <p:nvPr/>
        </p:nvSpPr>
        <p:spPr>
          <a:xfrm>
            <a:off x="4572000" y="1192193"/>
            <a:ext cx="4572000" cy="5688000"/>
          </a:xfrm>
          <a:prstGeom prst="rect">
            <a:avLst/>
          </a:prstGeom>
          <a:solidFill>
            <a:schemeClr val="bg1">
              <a:lumMod val="75000"/>
              <a:alpha val="85000"/>
            </a:schemeClr>
          </a:solidFill>
          <a:effectLst/>
        </p:spPr>
        <p:txBody>
          <a:bodyPr wrap="square" lIns="360000" tIns="360000" rIns="288000" bIns="180000" rtlCol="0">
            <a:noAutofit/>
          </a:bodyPr>
          <a:lstStyle/>
          <a:p>
            <a:pPr>
              <a:spcAft>
                <a:spcPts val="600"/>
              </a:spcAft>
              <a:tabLst>
                <a:tab pos="723900" algn="l"/>
                <a:tab pos="5029200" algn="l"/>
              </a:tabLst>
            </a:pPr>
            <a:r>
              <a:rPr lang="en-US" sz="2400" dirty="0"/>
              <a:t>        = </a:t>
            </a:r>
            <a:r>
              <a:rPr lang="en-US" sz="2400" dirty="0" err="1"/>
              <a:t>accusativus</a:t>
            </a:r>
            <a:r>
              <a:rPr lang="en-US" sz="2400" dirty="0"/>
              <a:t> in de </a:t>
            </a:r>
            <a:r>
              <a:rPr lang="en-US" sz="2400" dirty="0" err="1"/>
              <a:t>AcI</a:t>
            </a:r>
            <a:r>
              <a:rPr lang="en-US" sz="2400" dirty="0"/>
              <a:t>/</a:t>
            </a:r>
            <a:r>
              <a:rPr lang="en-US" sz="2400" dirty="0" err="1"/>
              <a:t>AcP</a:t>
            </a:r>
            <a:endParaRPr lang="en-US" sz="2400" dirty="0"/>
          </a:p>
          <a:p>
            <a:pPr>
              <a:spcAft>
                <a:spcPts val="600"/>
              </a:spcAft>
              <a:tabLst>
                <a:tab pos="723900" algn="l"/>
                <a:tab pos="5029200" algn="l"/>
              </a:tabLst>
            </a:pPr>
            <a:endParaRPr lang="en-US" sz="2400" i="1" dirty="0"/>
          </a:p>
          <a:p>
            <a:pPr>
              <a:spcAft>
                <a:spcPts val="600"/>
              </a:spcAft>
              <a:tabLst>
                <a:tab pos="723900" algn="l"/>
                <a:tab pos="5029200" algn="l"/>
              </a:tabLst>
            </a:pPr>
            <a:r>
              <a:rPr lang="en-US" sz="2400" dirty="0"/>
              <a:t>        = </a:t>
            </a:r>
            <a:r>
              <a:rPr lang="en-US" sz="2400" dirty="0" err="1"/>
              <a:t>nominativus</a:t>
            </a:r>
            <a:r>
              <a:rPr lang="en-US" sz="2400" dirty="0"/>
              <a:t> in de </a:t>
            </a:r>
            <a:r>
              <a:rPr lang="en-US" sz="2400" dirty="0" err="1"/>
              <a:t>NcI</a:t>
            </a:r>
            <a:endParaRPr lang="en-US" sz="2400" dirty="0"/>
          </a:p>
          <a:p>
            <a:pPr>
              <a:spcAft>
                <a:spcPts val="600"/>
              </a:spcAft>
              <a:tabLst>
                <a:tab pos="723900" algn="l"/>
                <a:tab pos="5029200" algn="l"/>
              </a:tabLst>
            </a:pPr>
            <a:endParaRPr lang="en-US" sz="2400" dirty="0"/>
          </a:p>
          <a:p>
            <a:pPr>
              <a:spcAft>
                <a:spcPts val="600"/>
              </a:spcAft>
              <a:tabLst>
                <a:tab pos="723900" algn="l"/>
                <a:tab pos="5029200" algn="l"/>
              </a:tabLst>
            </a:pPr>
            <a:r>
              <a:rPr lang="en-US" sz="2400" dirty="0"/>
              <a:t>        = </a:t>
            </a:r>
            <a:r>
              <a:rPr lang="en-US" sz="2400" dirty="0" err="1"/>
              <a:t>infinitivus</a:t>
            </a:r>
            <a:r>
              <a:rPr lang="en-US" sz="2400" dirty="0"/>
              <a:t> in de </a:t>
            </a:r>
            <a:r>
              <a:rPr lang="en-US" sz="2400" dirty="0" err="1"/>
              <a:t>AcI</a:t>
            </a:r>
            <a:r>
              <a:rPr lang="en-US" sz="2400" dirty="0"/>
              <a:t>/</a:t>
            </a:r>
            <a:r>
              <a:rPr lang="en-US" sz="2400" dirty="0" err="1"/>
              <a:t>NcI</a:t>
            </a:r>
            <a:endParaRPr lang="en-US" sz="2400" dirty="0"/>
          </a:p>
          <a:p>
            <a:pPr>
              <a:spcAft>
                <a:spcPts val="600"/>
              </a:spcAft>
              <a:tabLst>
                <a:tab pos="723900" algn="l"/>
                <a:tab pos="5029200" algn="l"/>
              </a:tabLst>
            </a:pPr>
            <a:endParaRPr lang="en-US" sz="2400" dirty="0"/>
          </a:p>
          <a:p>
            <a:pPr>
              <a:spcAft>
                <a:spcPts val="600"/>
              </a:spcAft>
              <a:tabLst>
                <a:tab pos="723900" algn="l"/>
                <a:tab pos="5029200" algn="l"/>
              </a:tabLst>
            </a:pPr>
            <a:r>
              <a:rPr lang="en-US" sz="2400" dirty="0"/>
              <a:t>        = </a:t>
            </a:r>
            <a:r>
              <a:rPr lang="en-US" sz="2400" dirty="0" err="1"/>
              <a:t>participium</a:t>
            </a:r>
            <a:r>
              <a:rPr lang="en-US" sz="2400" dirty="0"/>
              <a:t> in de </a:t>
            </a:r>
            <a:r>
              <a:rPr lang="en-US" sz="2400" dirty="0" err="1"/>
              <a:t>AcP</a:t>
            </a:r>
            <a:endParaRPr lang="en-US" sz="2400" dirty="0"/>
          </a:p>
          <a:p>
            <a:pPr>
              <a:spcAft>
                <a:spcPts val="600"/>
              </a:spcAft>
              <a:tabLst>
                <a:tab pos="723900" algn="l"/>
                <a:tab pos="5029200" algn="l"/>
              </a:tabLst>
            </a:pPr>
            <a:endParaRPr lang="en-US" sz="2400" dirty="0"/>
          </a:p>
          <a:p>
            <a:pPr>
              <a:spcAft>
                <a:spcPts val="600"/>
              </a:spcAft>
              <a:tabLst>
                <a:tab pos="723900" algn="l"/>
                <a:tab pos="5029200" algn="l"/>
              </a:tabLst>
            </a:pPr>
            <a:r>
              <a:rPr lang="en-US" sz="2400" dirty="0"/>
              <a:t>        = </a:t>
            </a:r>
            <a:r>
              <a:rPr lang="en-US" sz="2400" dirty="0" err="1"/>
              <a:t>infinitivus</a:t>
            </a:r>
            <a:r>
              <a:rPr lang="en-US" sz="2400" dirty="0"/>
              <a:t> </a:t>
            </a:r>
            <a:r>
              <a:rPr lang="en-US" sz="2400" dirty="0" err="1"/>
              <a:t>historicus</a:t>
            </a:r>
            <a:endParaRPr lang="en-US" sz="2400" dirty="0"/>
          </a:p>
        </p:txBody>
      </p:sp>
      <p:sp>
        <p:nvSpPr>
          <p:cNvPr id="11" name="Rounded Rectangle 16"/>
          <p:cNvSpPr/>
          <p:nvPr/>
        </p:nvSpPr>
        <p:spPr bwMode="auto">
          <a:xfrm>
            <a:off x="389860" y="2458083"/>
            <a:ext cx="324000" cy="324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</a:rPr>
              <a:t>LV</a:t>
            </a:r>
            <a:endParaRPr kumimoji="0" lang="nl-NL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4" name="Rounded Rectangle 17"/>
          <p:cNvSpPr/>
          <p:nvPr/>
        </p:nvSpPr>
        <p:spPr bwMode="auto">
          <a:xfrm>
            <a:off x="389861" y="1603773"/>
            <a:ext cx="324000" cy="324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</a:t>
            </a:r>
            <a:endParaRPr kumimoji="0" lang="nl-NL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5" name="Rounded Rectangle 18"/>
          <p:cNvSpPr/>
          <p:nvPr/>
        </p:nvSpPr>
        <p:spPr bwMode="auto">
          <a:xfrm>
            <a:off x="389859" y="3345512"/>
            <a:ext cx="324000" cy="324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ND</a:t>
            </a:r>
            <a:endParaRPr kumimoji="0" lang="nl-NL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6" name="Rounded Rectangle 19"/>
          <p:cNvSpPr/>
          <p:nvPr/>
        </p:nvSpPr>
        <p:spPr bwMode="auto">
          <a:xfrm>
            <a:off x="196229" y="4247432"/>
            <a:ext cx="540000" cy="324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Calibri" pitchFamily="34" charset="0"/>
              </a:rPr>
              <a:t>WW+</a:t>
            </a:r>
            <a:endParaRPr kumimoji="0" lang="nl-NL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7" name="Rounded Rectangle 23"/>
          <p:cNvSpPr/>
          <p:nvPr/>
        </p:nvSpPr>
        <p:spPr bwMode="auto">
          <a:xfrm>
            <a:off x="389858" y="5473352"/>
            <a:ext cx="324000" cy="324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rgbClr val="0000CC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8" name="Rounded Rectangle 15"/>
          <p:cNvSpPr/>
          <p:nvPr/>
        </p:nvSpPr>
        <p:spPr bwMode="auto">
          <a:xfrm>
            <a:off x="4800529" y="1603773"/>
            <a:ext cx="324000" cy="324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Ac</a:t>
            </a:r>
            <a:endParaRPr kumimoji="0" lang="nl-NL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19" name="Rounded Rectangle 24"/>
          <p:cNvSpPr/>
          <p:nvPr/>
        </p:nvSpPr>
        <p:spPr bwMode="auto">
          <a:xfrm>
            <a:off x="4800528" y="3308744"/>
            <a:ext cx="324000" cy="324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endParaRPr kumimoji="0" lang="nl-NL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0" name="Rounded Rectangle 25"/>
          <p:cNvSpPr/>
          <p:nvPr/>
        </p:nvSpPr>
        <p:spPr bwMode="auto">
          <a:xfrm>
            <a:off x="4800531" y="2443592"/>
            <a:ext cx="324000" cy="324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Nc</a:t>
            </a:r>
            <a:endParaRPr kumimoji="0" lang="nl-NL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1" name="Rounded Rectangle 26"/>
          <p:cNvSpPr/>
          <p:nvPr/>
        </p:nvSpPr>
        <p:spPr bwMode="auto">
          <a:xfrm>
            <a:off x="4800527" y="4210664"/>
            <a:ext cx="324000" cy="324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</a:t>
            </a:r>
            <a:endParaRPr kumimoji="0" lang="nl-NL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2" name="Rounded Rectangle 27"/>
          <p:cNvSpPr/>
          <p:nvPr/>
        </p:nvSpPr>
        <p:spPr bwMode="auto">
          <a:xfrm>
            <a:off x="4800531" y="5109049"/>
            <a:ext cx="324000" cy="3240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09600" marR="0" indent="-6096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IH</a:t>
            </a:r>
            <a:endParaRPr kumimoji="0" lang="nl-NL" sz="1600" b="1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55963"/>
      </p:ext>
    </p:extLst>
  </p:cSld>
  <p:clrMapOvr>
    <a:masterClrMapping/>
  </p:clrMapOvr>
</p:sld>
</file>

<file path=ppt/theme/theme1.xml><?xml version="1.0" encoding="utf-8"?>
<a:theme xmlns:a="http://schemas.openxmlformats.org/drawingml/2006/main" name="Grammatica">
  <a:themeElements>
    <a:clrScheme name="Grammatic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Grammatic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175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609600" marR="0" indent="-6096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609600" marR="0" indent="-6096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Grammatic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mmatic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mmatic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mmatic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mmatic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mmatic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mmatic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mmatic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mmatic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mmatic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mmatic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mmatic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6386</TotalTime>
  <Words>81</Words>
  <Application>Microsoft Office PowerPoint</Application>
  <PresentationFormat>Diavoorstelling (4:3)</PresentationFormat>
  <Paragraphs>66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6" baseType="lpstr">
      <vt:lpstr>Calibri</vt:lpstr>
      <vt:lpstr>Grammatica</vt:lpstr>
      <vt:lpstr>PowerPoint-presentatie</vt:lpstr>
      <vt:lpstr>PowerPoint-presentatie</vt:lpstr>
      <vt:lpstr>PowerPoint-presentatie</vt:lpstr>
      <vt:lpstr>PowerPoint-presentatie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Mark Woertman</dc:creator>
  <cp:lastModifiedBy>Mark Woertman</cp:lastModifiedBy>
  <cp:revision>1214</cp:revision>
  <dcterms:created xsi:type="dcterms:W3CDTF">2013-11-28T22:29:05Z</dcterms:created>
  <dcterms:modified xsi:type="dcterms:W3CDTF">2019-05-11T11:06:23Z</dcterms:modified>
</cp:coreProperties>
</file>